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14"/>
  </p:notesMasterIdLst>
  <p:sldIdLst>
    <p:sldId id="259" r:id="rId6"/>
    <p:sldId id="270" r:id="rId7"/>
    <p:sldId id="277" r:id="rId8"/>
    <p:sldId id="282" r:id="rId9"/>
    <p:sldId id="280" r:id="rId10"/>
    <p:sldId id="290" r:id="rId11"/>
    <p:sldId id="289"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314" autoAdjust="0"/>
  </p:normalViewPr>
  <p:slideViewPr>
    <p:cSldViewPr snapToGrid="0">
      <p:cViewPr varScale="1">
        <p:scale>
          <a:sx n="78" d="100"/>
          <a:sy n="78" d="100"/>
        </p:scale>
        <p:origin x="1170"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andzij, Anna" userId="cda89a89-a769-4d2c-80b9-3a2a5d35d564" providerId="ADAL" clId="{E60AB7BC-A1CB-491F-8681-281453D318DE}"/>
    <pc:docChg chg="undo custSel modSld">
      <pc:chgData name="Galandzij, Anna" userId="cda89a89-a769-4d2c-80b9-3a2a5d35d564" providerId="ADAL" clId="{E60AB7BC-A1CB-491F-8681-281453D318DE}" dt="2023-05-26T11:24:28.065" v="2"/>
      <pc:docMkLst>
        <pc:docMk/>
      </pc:docMkLst>
      <pc:sldChg chg="modSp mod">
        <pc:chgData name="Galandzij, Anna" userId="cda89a89-a769-4d2c-80b9-3a2a5d35d564" providerId="ADAL" clId="{E60AB7BC-A1CB-491F-8681-281453D318DE}" dt="2023-05-26T11:24:28.065" v="2"/>
        <pc:sldMkLst>
          <pc:docMk/>
          <pc:sldMk cId="2725787153" sldId="270"/>
        </pc:sldMkLst>
        <pc:spChg chg="mod">
          <ac:chgData name="Galandzij, Anna" userId="cda89a89-a769-4d2c-80b9-3a2a5d35d564" providerId="ADAL" clId="{E60AB7BC-A1CB-491F-8681-281453D318DE}" dt="2023-05-26T11:24:28.065" v="2"/>
          <ac:spMkLst>
            <pc:docMk/>
            <pc:sldMk cId="2725787153" sldId="270"/>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Figures</a:t>
            </a:r>
            <a:r>
              <a:rPr lang="en-GB" baseline="0" dirty="0"/>
              <a:t> for people on disability and means-tested benefits, wave 4</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Comparisons!$L$17</c:f>
              <c:strCache>
                <c:ptCount val="1"/>
                <c:pt idx="0">
                  <c:v>All</c:v>
                </c:pt>
              </c:strCache>
            </c:strRef>
          </c:tx>
          <c:spPr>
            <a:solidFill>
              <a:srgbClr val="004C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(Comparisons!$K$18,Comparisons!$K$21:$K$22,Comparisons!$K$24:$K$25)</c:f>
              <c:strCache>
                <c:ptCount val="5"/>
                <c:pt idx="0">
                  <c:v>I have avoided going to the dentist because of the cost of check-ups/treatment</c:v>
                </c:pt>
                <c:pt idx="1">
                  <c:v>I have avoided booking an NHS appointment because I couldn’t afford the associated costs (e.g. access to the internet, or the cost of the phone call to book the appointment)</c:v>
                </c:pt>
                <c:pt idx="2">
                  <c:v>I have avoided buying over the counter medication I normally rely on</c:v>
                </c:pt>
                <c:pt idx="3">
                  <c:v>I have avoided attending an NHS appointment because I couldn’t afford to travel to the appointment (e.g. petrol for my car, public transport costs)</c:v>
                </c:pt>
                <c:pt idx="4">
                  <c:v>I have avoided taking up one or more NHS prescription because of the cost</c:v>
                </c:pt>
              </c:strCache>
              <c:extLst/>
            </c:strRef>
          </c:cat>
          <c:val>
            <c:numRef>
              <c:f>(Comparisons!$L$18,Comparisons!$L$21:$L$22,Comparisons!$L$24:$L$25)</c:f>
              <c:numCache>
                <c:formatCode>0%</c:formatCode>
                <c:ptCount val="5"/>
                <c:pt idx="0">
                  <c:v>0.14499999999999999</c:v>
                </c:pt>
                <c:pt idx="1">
                  <c:v>6.1499999999999999E-2</c:v>
                </c:pt>
                <c:pt idx="2">
                  <c:v>6.9500000000000006E-2</c:v>
                </c:pt>
                <c:pt idx="3">
                  <c:v>5.6000000000000001E-2</c:v>
                </c:pt>
                <c:pt idx="4">
                  <c:v>4.9500000000000002E-2</c:v>
                </c:pt>
              </c:numCache>
              <c:extLst/>
            </c:numRef>
          </c:val>
          <c:extLst>
            <c:ext xmlns:c16="http://schemas.microsoft.com/office/drawing/2014/chart" uri="{C3380CC4-5D6E-409C-BE32-E72D297353CC}">
              <c16:uniqueId val="{00000000-0DB0-468D-8FD6-5524F1D3848D}"/>
            </c:ext>
          </c:extLst>
        </c:ser>
        <c:ser>
          <c:idx val="2"/>
          <c:order val="1"/>
          <c:tx>
            <c:strRef>
              <c:f>Comparisons!$N$17</c:f>
              <c:strCache>
                <c:ptCount val="1"/>
                <c:pt idx="0">
                  <c:v>Means-tested benefits</c:v>
                </c:pt>
              </c:strCache>
            </c:strRef>
          </c:tx>
          <c:spPr>
            <a:solidFill>
              <a:srgbClr val="E73E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(Comparisons!$K$18,Comparisons!$K$21:$K$22,Comparisons!$K$24:$K$25)</c:f>
              <c:strCache>
                <c:ptCount val="5"/>
                <c:pt idx="0">
                  <c:v>I have avoided going to the dentist because of the cost of check-ups/treatment</c:v>
                </c:pt>
                <c:pt idx="1">
                  <c:v>I have avoided booking an NHS appointment because I couldn’t afford the associated costs (e.g. access to the internet, or the cost of the phone call to book the appointment)</c:v>
                </c:pt>
                <c:pt idx="2">
                  <c:v>I have avoided buying over the counter medication I normally rely on</c:v>
                </c:pt>
                <c:pt idx="3">
                  <c:v>I have avoided attending an NHS appointment because I couldn’t afford to travel to the appointment (e.g. petrol for my car, public transport costs)</c:v>
                </c:pt>
                <c:pt idx="4">
                  <c:v>I have avoided taking up one or more NHS prescription because of the cost</c:v>
                </c:pt>
              </c:strCache>
              <c:extLst/>
            </c:strRef>
          </c:cat>
          <c:val>
            <c:numRef>
              <c:f>(Comparisons!$N$18,Comparisons!$N$21:$N$22,Comparisons!$N$24:$N$25)</c:f>
              <c:numCache>
                <c:formatCode>0%</c:formatCode>
                <c:ptCount val="5"/>
                <c:pt idx="0">
                  <c:v>0.20346320346320346</c:v>
                </c:pt>
                <c:pt idx="1">
                  <c:v>0.19913419913419914</c:v>
                </c:pt>
                <c:pt idx="2">
                  <c:v>0.12121212121212122</c:v>
                </c:pt>
                <c:pt idx="3">
                  <c:v>0.12987012987012986</c:v>
                </c:pt>
                <c:pt idx="4">
                  <c:v>7.792207792207792E-2</c:v>
                </c:pt>
              </c:numCache>
              <c:extLst/>
            </c:numRef>
          </c:val>
          <c:extLst>
            <c:ext xmlns:c16="http://schemas.microsoft.com/office/drawing/2014/chart" uri="{C3380CC4-5D6E-409C-BE32-E72D297353CC}">
              <c16:uniqueId val="{00000001-0DB0-468D-8FD6-5524F1D3848D}"/>
            </c:ext>
          </c:extLst>
        </c:ser>
        <c:ser>
          <c:idx val="1"/>
          <c:order val="2"/>
          <c:tx>
            <c:strRef>
              <c:f>Comparisons!$M$17</c:f>
              <c:strCache>
                <c:ptCount val="1"/>
                <c:pt idx="0">
                  <c:v>Disability benefits</c:v>
                </c:pt>
              </c:strCache>
            </c:strRef>
          </c:tx>
          <c:spPr>
            <a:solidFill>
              <a:srgbClr val="84B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(Comparisons!$K$18,Comparisons!$K$21:$K$22,Comparisons!$K$24:$K$25)</c:f>
              <c:strCache>
                <c:ptCount val="5"/>
                <c:pt idx="0">
                  <c:v>I have avoided going to the dentist because of the cost of check-ups/treatment</c:v>
                </c:pt>
                <c:pt idx="1">
                  <c:v>I have avoided booking an NHS appointment because I couldn’t afford the associated costs (e.g. access to the internet, or the cost of the phone call to book the appointment)</c:v>
                </c:pt>
                <c:pt idx="2">
                  <c:v>I have avoided buying over the counter medication I normally rely on</c:v>
                </c:pt>
                <c:pt idx="3">
                  <c:v>I have avoided attending an NHS appointment because I couldn’t afford to travel to the appointment (e.g. petrol for my car, public transport costs)</c:v>
                </c:pt>
                <c:pt idx="4">
                  <c:v>I have avoided taking up one or more NHS prescription because of the cost</c:v>
                </c:pt>
              </c:strCache>
              <c:extLst/>
            </c:strRef>
          </c:cat>
          <c:val>
            <c:numRef>
              <c:f>(Comparisons!$M$18,Comparisons!$M$21:$M$22,Comparisons!$M$24:$M$25)</c:f>
              <c:numCache>
                <c:formatCode>0%</c:formatCode>
                <c:ptCount val="5"/>
                <c:pt idx="0">
                  <c:v>0.22330097087378642</c:v>
                </c:pt>
                <c:pt idx="1">
                  <c:v>0.16990291262135923</c:v>
                </c:pt>
                <c:pt idx="2">
                  <c:v>0.15048543689320387</c:v>
                </c:pt>
                <c:pt idx="3">
                  <c:v>0.16990291262135923</c:v>
                </c:pt>
                <c:pt idx="4">
                  <c:v>8.2524271844660199E-2</c:v>
                </c:pt>
              </c:numCache>
              <c:extLst/>
            </c:numRef>
          </c:val>
          <c:extLst>
            <c:ext xmlns:c16="http://schemas.microsoft.com/office/drawing/2014/chart" uri="{C3380CC4-5D6E-409C-BE32-E72D297353CC}">
              <c16:uniqueId val="{00000002-0DB0-468D-8FD6-5524F1D3848D}"/>
            </c:ext>
          </c:extLst>
        </c:ser>
        <c:dLbls>
          <c:dLblPos val="ctr"/>
          <c:showLegendKey val="0"/>
          <c:showVal val="1"/>
          <c:showCatName val="0"/>
          <c:showSerName val="0"/>
          <c:showPercent val="0"/>
          <c:showBubbleSize val="0"/>
        </c:dLbls>
        <c:gapWidth val="100"/>
        <c:axId val="1111858223"/>
        <c:axId val="1111873199"/>
      </c:barChart>
      <c:catAx>
        <c:axId val="1111858223"/>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1873199"/>
        <c:crosses val="autoZero"/>
        <c:auto val="1"/>
        <c:lblAlgn val="ctr"/>
        <c:lblOffset val="100"/>
        <c:noMultiLvlLbl val="0"/>
      </c:catAx>
      <c:valAx>
        <c:axId val="1111873199"/>
        <c:scaling>
          <c:orientation val="minMax"/>
        </c:scaling>
        <c:delete val="1"/>
        <c:axPos val="r"/>
        <c:numFmt formatCode="0%" sourceLinked="1"/>
        <c:majorTickMark val="none"/>
        <c:minorTickMark val="none"/>
        <c:tickLblPos val="nextTo"/>
        <c:crossAx val="1111858223"/>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Wave 4, by</a:t>
            </a:r>
            <a:r>
              <a:rPr lang="en-GB" sz="1200" baseline="0"/>
              <a:t> age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'[20221215 Cost of living wave 2 vs wave 1 comparisons.xlsx]Services - all data'!$A$5</c:f>
              <c:strCache>
                <c:ptCount val="1"/>
                <c:pt idx="0">
                  <c:v>I have avoided going to the dentist because of the cost of check-ups/treatment</c:v>
                </c:pt>
              </c:strCache>
            </c:strRef>
          </c:tx>
          <c:spPr>
            <a:ln w="28575" cap="rnd">
              <a:solidFill>
                <a:srgbClr val="004C6B"/>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f>'[20221215 Cost of living wave 2 vs wave 1 comparisons.xlsx]Services - all data'!$Q$5,'[20221215 Cost of living wave 2 vs wave 1 comparisons.xlsx]Services - all data'!$U$5,'[20221215 Cost of living wave 2 vs wave 1 comparisons.xlsx]Services - all data'!$Y$5,'[20221215 Cost of living wave 2 vs wave 1 comparisons.xlsx]Services - all data'!$AC$5,'[20221215 Cost of living wave 2 vs wave 1 comparisons.xlsx]Services - all data'!$AG$5,'[20221215 Cost of living wave 2 vs wave 1 comparisons.xlsx]Services - all data'!$AK$5</c:f>
              <c:numCache>
                <c:formatCode>0.0%</c:formatCode>
                <c:ptCount val="6"/>
                <c:pt idx="0">
                  <c:v>0.1707317073171</c:v>
                </c:pt>
                <c:pt idx="1">
                  <c:v>0.19596541786739999</c:v>
                </c:pt>
                <c:pt idx="2">
                  <c:v>0.12349397590360001</c:v>
                </c:pt>
                <c:pt idx="3">
                  <c:v>0.1497005988024</c:v>
                </c:pt>
                <c:pt idx="4">
                  <c:v>0.13564668769720001</c:v>
                </c:pt>
                <c:pt idx="5">
                  <c:v>0.11397849462369999</c:v>
                </c:pt>
              </c:numCache>
            </c:numRef>
          </c:val>
          <c:smooth val="0"/>
          <c:extLst>
            <c:ext xmlns:c16="http://schemas.microsoft.com/office/drawing/2014/chart" uri="{C3380CC4-5D6E-409C-BE32-E72D297353CC}">
              <c16:uniqueId val="{00000000-0C85-43AC-889E-9BCF5B5F0F69}"/>
            </c:ext>
          </c:extLst>
        </c:ser>
        <c:ser>
          <c:idx val="3"/>
          <c:order val="3"/>
          <c:tx>
            <c:strRef>
              <c:f>'[20221215 Cost of living wave 2 vs wave 1 comparisons.xlsx]Services - all data'!$A$8</c:f>
              <c:strCache>
                <c:ptCount val="1"/>
                <c:pt idx="0">
                  <c:v>I have avoided booking an NHS appointment because I couldn’t afford the associated costs (e.g. access to the internet, or the cost of the phone call to book the appointment)</c:v>
                </c:pt>
              </c:strCache>
            </c:strRef>
          </c:tx>
          <c:spPr>
            <a:ln w="28575" cap="rnd">
              <a:solidFill>
                <a:srgbClr val="E73E97"/>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f>'[20221215 Cost of living wave 2 vs wave 1 comparisons.xlsx]Services - all data'!$Q$8,'[20221215 Cost of living wave 2 vs wave 1 comparisons.xlsx]Services - all data'!$U$8,'[20221215 Cost of living wave 2 vs wave 1 comparisons.xlsx]Services - all data'!$Y$8,'[20221215 Cost of living wave 2 vs wave 1 comparisons.xlsx]Services - all data'!$AC$8,'[20221215 Cost of living wave 2 vs wave 1 comparisons.xlsx]Services - all data'!$AG$8,'[20221215 Cost of living wave 2 vs wave 1 comparisons.xlsx]Services - all data'!$AK$8</c:f>
              <c:numCache>
                <c:formatCode>0.0%</c:formatCode>
                <c:ptCount val="6"/>
                <c:pt idx="0">
                  <c:v>0.15609756097560001</c:v>
                </c:pt>
                <c:pt idx="1">
                  <c:v>9.5100864553310002E-2</c:v>
                </c:pt>
                <c:pt idx="2">
                  <c:v>6.3253012048190005E-2</c:v>
                </c:pt>
                <c:pt idx="3">
                  <c:v>4.4910179640719999E-2</c:v>
                </c:pt>
                <c:pt idx="4">
                  <c:v>1.5772870662460001E-2</c:v>
                </c:pt>
                <c:pt idx="5">
                  <c:v>3.6559139784949998E-2</c:v>
                </c:pt>
              </c:numCache>
            </c:numRef>
          </c:val>
          <c:smooth val="0"/>
          <c:extLst>
            <c:ext xmlns:c16="http://schemas.microsoft.com/office/drawing/2014/chart" uri="{C3380CC4-5D6E-409C-BE32-E72D297353CC}">
              <c16:uniqueId val="{00000001-0C85-43AC-889E-9BCF5B5F0F69}"/>
            </c:ext>
          </c:extLst>
        </c:ser>
        <c:ser>
          <c:idx val="4"/>
          <c:order val="4"/>
          <c:tx>
            <c:strRef>
              <c:f>'[20221215 Cost of living wave 2 vs wave 1 comparisons.xlsx]Services - all data'!$A$9</c:f>
              <c:strCache>
                <c:ptCount val="1"/>
                <c:pt idx="0">
                  <c:v>I have avoided buying over the counter medication I normally rely on</c:v>
                </c:pt>
              </c:strCache>
            </c:strRef>
          </c:tx>
          <c:spPr>
            <a:ln w="28575" cap="rnd">
              <a:solidFill>
                <a:srgbClr val="84BD00"/>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f>'[20221215 Cost of living wave 2 vs wave 1 comparisons.xlsx]Services - all data'!$Q$9,'[20221215 Cost of living wave 2 vs wave 1 comparisons.xlsx]Services - all data'!$U$9,'[20221215 Cost of living wave 2 vs wave 1 comparisons.xlsx]Services - all data'!$Y$9,'[20221215 Cost of living wave 2 vs wave 1 comparisons.xlsx]Services - all data'!$AC$9,'[20221215 Cost of living wave 2 vs wave 1 comparisons.xlsx]Services - all data'!$AG$9,'[20221215 Cost of living wave 2 vs wave 1 comparisons.xlsx]Services - all data'!$AK$9</c:f>
              <c:numCache>
                <c:formatCode>0.0%</c:formatCode>
                <c:ptCount val="6"/>
                <c:pt idx="0">
                  <c:v>0.10731707317069999</c:v>
                </c:pt>
                <c:pt idx="1">
                  <c:v>0.1095100864553</c:v>
                </c:pt>
                <c:pt idx="2">
                  <c:v>6.3253012048190005E-2</c:v>
                </c:pt>
                <c:pt idx="3">
                  <c:v>7.7844311377249994E-2</c:v>
                </c:pt>
                <c:pt idx="4">
                  <c:v>3.7854889589909999E-2</c:v>
                </c:pt>
                <c:pt idx="5">
                  <c:v>4.3010752688169999E-2</c:v>
                </c:pt>
              </c:numCache>
            </c:numRef>
          </c:val>
          <c:smooth val="0"/>
          <c:extLst>
            <c:ext xmlns:c16="http://schemas.microsoft.com/office/drawing/2014/chart" uri="{C3380CC4-5D6E-409C-BE32-E72D297353CC}">
              <c16:uniqueId val="{00000002-0C85-43AC-889E-9BCF5B5F0F69}"/>
            </c:ext>
          </c:extLst>
        </c:ser>
        <c:ser>
          <c:idx val="6"/>
          <c:order val="6"/>
          <c:tx>
            <c:strRef>
              <c:f>'[20221215 Cost of living wave 2 vs wave 1 comparisons.xlsx]Services - all data'!$A$11</c:f>
              <c:strCache>
                <c:ptCount val="1"/>
                <c:pt idx="0">
                  <c:v>I have avoided attending an NHS appointment because I couldn’t afford to travel to the appointment (e.g. petrol for my car, public transport costs)</c:v>
                </c:pt>
              </c:strCache>
            </c:strRef>
          </c:tx>
          <c:spPr>
            <a:ln w="28575" cap="rnd">
              <a:solidFill>
                <a:srgbClr val="F9B93E"/>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f>'[20221215 Cost of living wave 2 vs wave 1 comparisons.xlsx]Services - all data'!$Q$11,'[20221215 Cost of living wave 2 vs wave 1 comparisons.xlsx]Services - all data'!$U$11,'[20221215 Cost of living wave 2 vs wave 1 comparisons.xlsx]Services - all data'!$Y$11,'[20221215 Cost of living wave 2 vs wave 1 comparisons.xlsx]Services - all data'!$AC$11,'[20221215 Cost of living wave 2 vs wave 1 comparisons.xlsx]Services - all data'!$AG$11,'[20221215 Cost of living wave 2 vs wave 1 comparisons.xlsx]Services - all data'!$AK$11</c:f>
              <c:numCache>
                <c:formatCode>0.0%</c:formatCode>
                <c:ptCount val="6"/>
                <c:pt idx="0">
                  <c:v>0.13658536585370001</c:v>
                </c:pt>
                <c:pt idx="1">
                  <c:v>0.10086455331410001</c:v>
                </c:pt>
                <c:pt idx="2">
                  <c:v>5.120481927711E-2</c:v>
                </c:pt>
                <c:pt idx="3">
                  <c:v>4.1916167664669997E-2</c:v>
                </c:pt>
                <c:pt idx="4">
                  <c:v>1.5772870662460001E-2</c:v>
                </c:pt>
                <c:pt idx="5">
                  <c:v>2.795698924731E-2</c:v>
                </c:pt>
              </c:numCache>
            </c:numRef>
          </c:val>
          <c:smooth val="0"/>
          <c:extLst>
            <c:ext xmlns:c16="http://schemas.microsoft.com/office/drawing/2014/chart" uri="{C3380CC4-5D6E-409C-BE32-E72D297353CC}">
              <c16:uniqueId val="{00000003-0C85-43AC-889E-9BCF5B5F0F69}"/>
            </c:ext>
          </c:extLst>
        </c:ser>
        <c:ser>
          <c:idx val="7"/>
          <c:order val="7"/>
          <c:tx>
            <c:strRef>
              <c:f>'[20221215 Cost of living wave 2 vs wave 1 comparisons.xlsx]Services - all data'!$A$12</c:f>
              <c:strCache>
                <c:ptCount val="1"/>
                <c:pt idx="0">
                  <c:v>I have avoided taking up one or more NHS prescription because of the cost</c:v>
                </c:pt>
              </c:strCache>
            </c:strRef>
          </c:tx>
          <c:spPr>
            <a:ln w="28575" cap="rnd">
              <a:solidFill>
                <a:srgbClr val="7FCBEB"/>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f>'[20221215 Cost of living wave 2 vs wave 1 comparisons.xlsx]Services - all data'!$Q$12,'[20221215 Cost of living wave 2 vs wave 1 comparisons.xlsx]Services - all data'!$U$12,'[20221215 Cost of living wave 2 vs wave 1 comparisons.xlsx]Services - all data'!$Y$12,'[20221215 Cost of living wave 2 vs wave 1 comparisons.xlsx]Services - all data'!$AC$12,'[20221215 Cost of living wave 2 vs wave 1 comparisons.xlsx]Services - all data'!$AG$12,'[20221215 Cost of living wave 2 vs wave 1 comparisons.xlsx]Services - all data'!$AK$12</c:f>
              <c:numCache>
                <c:formatCode>0.0%</c:formatCode>
                <c:ptCount val="6"/>
                <c:pt idx="0">
                  <c:v>0.10731707317069999</c:v>
                </c:pt>
                <c:pt idx="1">
                  <c:v>6.9164265129680005E-2</c:v>
                </c:pt>
                <c:pt idx="2">
                  <c:v>7.8313253012049999E-2</c:v>
                </c:pt>
                <c:pt idx="3">
                  <c:v>5.6886227544909997E-2</c:v>
                </c:pt>
                <c:pt idx="4">
                  <c:v>1.261829652997E-2</c:v>
                </c:pt>
                <c:pt idx="5">
                  <c:v>8.6021505376339992E-3</c:v>
                </c:pt>
              </c:numCache>
            </c:numRef>
          </c:val>
          <c:smooth val="0"/>
          <c:extLst>
            <c:ext xmlns:c16="http://schemas.microsoft.com/office/drawing/2014/chart" uri="{C3380CC4-5D6E-409C-BE32-E72D297353CC}">
              <c16:uniqueId val="{00000004-0C85-43AC-889E-9BCF5B5F0F69}"/>
            </c:ext>
          </c:extLst>
        </c:ser>
        <c:dLbls>
          <c:showLegendKey val="0"/>
          <c:showVal val="0"/>
          <c:showCatName val="0"/>
          <c:showSerName val="0"/>
          <c:showPercent val="0"/>
          <c:showBubbleSize val="0"/>
        </c:dLbls>
        <c:smooth val="0"/>
        <c:axId val="1540548368"/>
        <c:axId val="1540561264"/>
        <c:extLst>
          <c:ext xmlns:c15="http://schemas.microsoft.com/office/drawing/2012/chart" uri="{02D57815-91ED-43cb-92C2-25804820EDAC}">
            <c15:filteredLineSeries>
              <c15:ser>
                <c:idx val="1"/>
                <c:order val="1"/>
                <c:tx>
                  <c:strRef>
                    <c:extLst>
                      <c:ext uri="{02D57815-91ED-43cb-92C2-25804820EDAC}">
                        <c15:formulaRef>
                          <c15:sqref>'[20221215 Cost of living wave 2 vs wave 1 comparisons.xlsx]Services - all data'!$A$6</c15:sqref>
                        </c15:formulaRef>
                      </c:ext>
                    </c:extLst>
                    <c:strCache>
                      <c:ptCount val="1"/>
                      <c:pt idx="0">
                        <c:v>I have cut down on or stopped support on non-surgical private health services (e.g. physiotherapy, counselling)</c:v>
                      </c:pt>
                    </c:strCache>
                  </c:strRef>
                </c:tx>
                <c:spPr>
                  <a:ln w="28575" cap="rnd">
                    <a:solidFill>
                      <a:schemeClr val="accent2"/>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extLst>
                      <c:ext uri="{02D57815-91ED-43cb-92C2-25804820EDAC}">
                        <c15:formulaRef>
                          <c15:sqref>'[20221215 Cost of living wave 2 vs wave 1 comparisons.xlsx]Services - all data'!$Q$6,'[20221215 Cost of living wave 2 vs wave 1 comparisons.xlsx]Services - all data'!$U$6,'[20221215 Cost of living wave 2 vs wave 1 comparisons.xlsx]Services - all data'!$Y$6,'[20221215 Cost of living wave 2 vs wave 1 comparisons.xlsx]Services - all data'!$AC$6,'[20221215 Cost of living wave 2 vs wave 1 comparisons.xlsx]Services - all data'!$AG$6,'[20221215 Cost of living wave 2 vs wave 1 comparisons.xlsx]Services - all data'!$AK$6</c15:sqref>
                        </c15:formulaRef>
                      </c:ext>
                    </c:extLst>
                    <c:numCache>
                      <c:formatCode>0.0%</c:formatCode>
                      <c:ptCount val="6"/>
                      <c:pt idx="0">
                        <c:v>0.1268292682927</c:v>
                      </c:pt>
                      <c:pt idx="1">
                        <c:v>9.7982708933720006E-2</c:v>
                      </c:pt>
                      <c:pt idx="2">
                        <c:v>5.120481927711E-2</c:v>
                      </c:pt>
                      <c:pt idx="3">
                        <c:v>3.2934131736530002E-2</c:v>
                      </c:pt>
                      <c:pt idx="4">
                        <c:v>1.5772870662460001E-2</c:v>
                      </c:pt>
                      <c:pt idx="5">
                        <c:v>1.5053763440860001E-2</c:v>
                      </c:pt>
                    </c:numCache>
                  </c:numRef>
                </c:val>
                <c:smooth val="0"/>
                <c:extLst>
                  <c:ext xmlns:c16="http://schemas.microsoft.com/office/drawing/2014/chart" uri="{C3380CC4-5D6E-409C-BE32-E72D297353CC}">
                    <c16:uniqueId val="{00000005-0C85-43AC-889E-9BCF5B5F0F6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'[20221215 Cost of living wave 2 vs wave 1 comparisons.xlsx]Services - all data'!$A$7</c15:sqref>
                        </c15:formulaRef>
                      </c:ext>
                    </c:extLst>
                    <c:strCache>
                      <c:ptCount val="1"/>
                      <c:pt idx="0">
                        <c:v>I have changed, cut down on or stopped support from paid for carers (e.g. people coming into my home to help me with preparing meals or washing and dressing)</c:v>
                      </c:pt>
                    </c:strCache>
                  </c:strRef>
                </c:tx>
                <c:spPr>
                  <a:ln w="28575" cap="rnd">
                    <a:solidFill>
                      <a:schemeClr val="accent3"/>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extLst xmlns:c15="http://schemas.microsoft.com/office/drawing/2012/chart">
                      <c:ext xmlns:c15="http://schemas.microsoft.com/office/drawing/2012/chart" uri="{02D57815-91ED-43cb-92C2-25804820EDAC}">
                        <c15:formulaRef>
                          <c15:sqref>'[20221215 Cost of living wave 2 vs wave 1 comparisons.xlsx]Services - all data'!$Q$7,'[20221215 Cost of living wave 2 vs wave 1 comparisons.xlsx]Services - all data'!$U$7,'[20221215 Cost of living wave 2 vs wave 1 comparisons.xlsx]Services - all data'!$Y$7,'[20221215 Cost of living wave 2 vs wave 1 comparisons.xlsx]Services - all data'!$AC$7,'[20221215 Cost of living wave 2 vs wave 1 comparisons.xlsx]Services - all data'!$AG$7,'[20221215 Cost of living wave 2 vs wave 1 comparisons.xlsx]Services - all data'!$AK$7</c15:sqref>
                        </c15:formulaRef>
                      </c:ext>
                    </c:extLst>
                    <c:numCache>
                      <c:formatCode>0.0%</c:formatCode>
                      <c:ptCount val="6"/>
                      <c:pt idx="0">
                        <c:v>0.17560975609759999</c:v>
                      </c:pt>
                      <c:pt idx="1">
                        <c:v>8.9337175792510007E-2</c:v>
                      </c:pt>
                      <c:pt idx="2">
                        <c:v>2.7108433734939999E-2</c:v>
                      </c:pt>
                      <c:pt idx="3">
                        <c:v>2.3952095808380001E-2</c:v>
                      </c:pt>
                      <c:pt idx="4">
                        <c:v>9.4637223974760008E-3</c:v>
                      </c:pt>
                      <c:pt idx="5">
                        <c:v>1.290322580645E-2</c:v>
                      </c:pt>
                    </c:numCache>
                  </c:numRef>
                </c:val>
                <c:smooth val="0"/>
                <c:extLst xmlns:c15="http://schemas.microsoft.com/office/drawing/2012/chart">
                  <c:ext xmlns:c16="http://schemas.microsoft.com/office/drawing/2014/chart" uri="{C3380CC4-5D6E-409C-BE32-E72D297353CC}">
                    <c16:uniqueId val="{00000006-0C85-43AC-889E-9BCF5B5F0F6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'[20221215 Cost of living wave 2 vs wave 1 comparisons.xlsx]Services - all data'!$A$10</c15:sqref>
                        </c15:formulaRef>
                      </c:ext>
                    </c:extLst>
                    <c:strCache>
                      <c:ptCount val="1"/>
                      <c:pt idx="0">
                        <c:v>I have used a used a health service that I would not have done otherwise, because of the cost of living</c:v>
                      </c:pt>
                    </c:strCache>
                  </c:strRef>
                </c:tx>
                <c:spPr>
                  <a:ln w="28575" cap="rnd">
                    <a:solidFill>
                      <a:schemeClr val="accent6"/>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extLst xmlns:c15="http://schemas.microsoft.com/office/drawing/2012/chart">
                      <c:ext xmlns:c15="http://schemas.microsoft.com/office/drawing/2012/chart" uri="{02D57815-91ED-43cb-92C2-25804820EDAC}">
                        <c15:formulaRef>
                          <c15:sqref>'[20221215 Cost of living wave 2 vs wave 1 comparisons.xlsx]Services - all data'!$Q$10,'[20221215 Cost of living wave 2 vs wave 1 comparisons.xlsx]Services - all data'!$U$10,'[20221215 Cost of living wave 2 vs wave 1 comparisons.xlsx]Services - all data'!$Y$10,'[20221215 Cost of living wave 2 vs wave 1 comparisons.xlsx]Services - all data'!$AC$10,'[20221215 Cost of living wave 2 vs wave 1 comparisons.xlsx]Services - all data'!$AG$10,'[20221215 Cost of living wave 2 vs wave 1 comparisons.xlsx]Services - all data'!$AK$10</c15:sqref>
                        </c15:formulaRef>
                      </c:ext>
                    </c:extLst>
                    <c:numCache>
                      <c:formatCode>0.0%</c:formatCode>
                      <c:ptCount val="6"/>
                      <c:pt idx="0">
                        <c:v>0.1463414634146</c:v>
                      </c:pt>
                      <c:pt idx="1">
                        <c:v>7.2046109510089995E-2</c:v>
                      </c:pt>
                      <c:pt idx="2">
                        <c:v>2.4096385542170001E-2</c:v>
                      </c:pt>
                      <c:pt idx="3">
                        <c:v>2.0958083832340001E-2</c:v>
                      </c:pt>
                      <c:pt idx="4">
                        <c:v>1.261829652997E-2</c:v>
                      </c:pt>
                      <c:pt idx="5">
                        <c:v>2.1505376344089999E-2</c:v>
                      </c:pt>
                    </c:numCache>
                  </c:numRef>
                </c:val>
                <c:smooth val="0"/>
                <c:extLst xmlns:c15="http://schemas.microsoft.com/office/drawing/2012/chart">
                  <c:ext xmlns:c16="http://schemas.microsoft.com/office/drawing/2014/chart" uri="{C3380CC4-5D6E-409C-BE32-E72D297353CC}">
                    <c16:uniqueId val="{00000007-0C85-43AC-889E-9BCF5B5F0F6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'[20221215 Cost of living wave 2 vs wave 1 comparisons.xlsx]Services - all data'!$A$13</c15:sqref>
                        </c15:formulaRef>
                      </c:ext>
                    </c:extLst>
                    <c:strCache>
                      <c:ptCount val="1"/>
                      <c:pt idx="0">
                        <c:v>I have avoided seeking help from the NHS because I couldn’t take time off work (e.g. because I was worried I would lose pay, or might be sacked)</c:v>
                      </c:pt>
                    </c:strCache>
                  </c:strRef>
                </c:tx>
                <c:spPr>
                  <a:ln w="28575" cap="rnd">
                    <a:solidFill>
                      <a:schemeClr val="accent3">
                        <a:lumMod val="60000"/>
                      </a:schemeClr>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extLst xmlns:c15="http://schemas.microsoft.com/office/drawing/2012/chart">
                      <c:ext xmlns:c15="http://schemas.microsoft.com/office/drawing/2012/chart" uri="{02D57815-91ED-43cb-92C2-25804820EDAC}">
                        <c15:formulaRef>
                          <c15:sqref>'[20221215 Cost of living wave 2 vs wave 1 comparisons.xlsx]Services - all data'!$Q$13,'[20221215 Cost of living wave 2 vs wave 1 comparisons.xlsx]Services - all data'!$U$13,'[20221215 Cost of living wave 2 vs wave 1 comparisons.xlsx]Services - all data'!$Y$13,'[20221215 Cost of living wave 2 vs wave 1 comparisons.xlsx]Services - all data'!$AC$13,'[20221215 Cost of living wave 2 vs wave 1 comparisons.xlsx]Services - all data'!$AG$13,'[20221215 Cost of living wave 2 vs wave 1 comparisons.xlsx]Services - all data'!$AK$13</c15:sqref>
                        </c15:formulaRef>
                      </c:ext>
                    </c:extLst>
                    <c:numCache>
                      <c:formatCode>0.0%</c:formatCode>
                      <c:ptCount val="6"/>
                      <c:pt idx="0">
                        <c:v>0.1463414634146</c:v>
                      </c:pt>
                      <c:pt idx="1">
                        <c:v>0.11815561959650001</c:v>
                      </c:pt>
                      <c:pt idx="2">
                        <c:v>6.6265060240960003E-2</c:v>
                      </c:pt>
                      <c:pt idx="3">
                        <c:v>5.6886227544909997E-2</c:v>
                      </c:pt>
                      <c:pt idx="4">
                        <c:v>1.5772870662460001E-2</c:v>
                      </c:pt>
                      <c:pt idx="5">
                        <c:v>3.6559139784949998E-2</c:v>
                      </c:pt>
                    </c:numCache>
                  </c:numRef>
                </c:val>
                <c:smooth val="0"/>
                <c:extLst xmlns:c15="http://schemas.microsoft.com/office/drawing/2012/chart">
                  <c:ext xmlns:c16="http://schemas.microsoft.com/office/drawing/2014/chart" uri="{C3380CC4-5D6E-409C-BE32-E72D297353CC}">
                    <c16:uniqueId val="{00000008-0C85-43AC-889E-9BCF5B5F0F6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'[20221215 Cost of living wave 2 vs wave 1 comparisons.xlsx]Services - all data'!$A$14</c15:sqref>
                        </c15:formulaRef>
                      </c:ext>
                    </c:extLst>
                    <c:strCache>
                      <c:ptCount val="1"/>
                      <c:pt idx="0">
                        <c:v>I have used a social care service that I would not have done otherwise, because of the cost of living</c:v>
                      </c:pt>
                    </c:strCache>
                  </c:strRef>
                </c:tx>
                <c:spPr>
                  <a:ln w="28575" cap="rnd">
                    <a:solidFill>
                      <a:schemeClr val="accent4">
                        <a:lumMod val="60000"/>
                      </a:schemeClr>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extLst xmlns:c15="http://schemas.microsoft.com/office/drawing/2012/chart">
                      <c:ext xmlns:c15="http://schemas.microsoft.com/office/drawing/2012/chart" uri="{02D57815-91ED-43cb-92C2-25804820EDAC}">
                        <c15:formulaRef>
                          <c15:sqref>'[20221215 Cost of living wave 2 vs wave 1 comparisons.xlsx]Services - all data'!$Q$14,'[20221215 Cost of living wave 2 vs wave 1 comparisons.xlsx]Services - all data'!$U$14,'[20221215 Cost of living wave 2 vs wave 1 comparisons.xlsx]Services - all data'!$Y$14,'[20221215 Cost of living wave 2 vs wave 1 comparisons.xlsx]Services - all data'!$AC$14,'[20221215 Cost of living wave 2 vs wave 1 comparisons.xlsx]Services - all data'!$AG$14,'[20221215 Cost of living wave 2 vs wave 1 comparisons.xlsx]Services - all data'!$AK$14</c15:sqref>
                        </c15:formulaRef>
                      </c:ext>
                    </c:extLst>
                    <c:numCache>
                      <c:formatCode>0.0%</c:formatCode>
                      <c:ptCount val="6"/>
                      <c:pt idx="0">
                        <c:v>0.15609756097560001</c:v>
                      </c:pt>
                      <c:pt idx="1">
                        <c:v>8.6455331412100003E-2</c:v>
                      </c:pt>
                      <c:pt idx="2">
                        <c:v>6.927710843373E-2</c:v>
                      </c:pt>
                      <c:pt idx="3">
                        <c:v>4.1916167664669997E-2</c:v>
                      </c:pt>
                      <c:pt idx="4">
                        <c:v>1.261829652997E-2</c:v>
                      </c:pt>
                      <c:pt idx="5">
                        <c:v>4.3010752688169999E-2</c:v>
                      </c:pt>
                    </c:numCache>
                  </c:numRef>
                </c:val>
                <c:smooth val="0"/>
                <c:extLst xmlns:c15="http://schemas.microsoft.com/office/drawing/2012/chart">
                  <c:ext xmlns:c16="http://schemas.microsoft.com/office/drawing/2014/chart" uri="{C3380CC4-5D6E-409C-BE32-E72D297353CC}">
                    <c16:uniqueId val="{00000009-0C85-43AC-889E-9BCF5B5F0F6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'[20221215 Cost of living wave 2 vs wave 1 comparisons.xlsx]Services - all data'!$A$15</c15:sqref>
                        </c15:formulaRef>
                      </c:ext>
                    </c:extLst>
                    <c:strCache>
                      <c:ptCount val="1"/>
                      <c:pt idx="0">
                        <c:v>I have cut down on the use of medical equipment at home because of the running costs (e.g. ventilators, dialysis)</c:v>
                      </c:pt>
                    </c:strCache>
                  </c:strRef>
                </c:tx>
                <c:spPr>
                  <a:ln w="28575" cap="rnd">
                    <a:solidFill>
                      <a:schemeClr val="accent5">
                        <a:lumMod val="60000"/>
                      </a:schemeClr>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extLst xmlns:c15="http://schemas.microsoft.com/office/drawing/2012/chart">
                      <c:ext xmlns:c15="http://schemas.microsoft.com/office/drawing/2012/chart" uri="{02D57815-91ED-43cb-92C2-25804820EDAC}">
                        <c15:formulaRef>
                          <c15:sqref>'[20221215 Cost of living wave 2 vs wave 1 comparisons.xlsx]Services - all data'!$Q$15,'[20221215 Cost of living wave 2 vs wave 1 comparisons.xlsx]Services - all data'!$U$15,'[20221215 Cost of living wave 2 vs wave 1 comparisons.xlsx]Services - all data'!$Y$15,'[20221215 Cost of living wave 2 vs wave 1 comparisons.xlsx]Services - all data'!$AC$15,'[20221215 Cost of living wave 2 vs wave 1 comparisons.xlsx]Services - all data'!$AG$15,'[20221215 Cost of living wave 2 vs wave 1 comparisons.xlsx]Services - all data'!$AK$15</c15:sqref>
                        </c15:formulaRef>
                      </c:ext>
                    </c:extLst>
                    <c:numCache>
                      <c:formatCode>0.0%</c:formatCode>
                      <c:ptCount val="6"/>
                      <c:pt idx="0">
                        <c:v>0.13658536585370001</c:v>
                      </c:pt>
                      <c:pt idx="1">
                        <c:v>6.051873198847E-2</c:v>
                      </c:pt>
                      <c:pt idx="2">
                        <c:v>3.9156626506019997E-2</c:v>
                      </c:pt>
                      <c:pt idx="3">
                        <c:v>2.3952095808380001E-2</c:v>
                      </c:pt>
                      <c:pt idx="4">
                        <c:v>9.4637223974760008E-3</c:v>
                      </c:pt>
                      <c:pt idx="5">
                        <c:v>3.0107526881720002E-2</c:v>
                      </c:pt>
                    </c:numCache>
                  </c:numRef>
                </c:val>
                <c:smooth val="0"/>
                <c:extLst xmlns:c15="http://schemas.microsoft.com/office/drawing/2012/chart">
                  <c:ext xmlns:c16="http://schemas.microsoft.com/office/drawing/2014/chart" uri="{C3380CC4-5D6E-409C-BE32-E72D297353CC}">
                    <c16:uniqueId val="{0000000A-0C85-43AC-889E-9BCF5B5F0F6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'[20221215 Cost of living wave 2 vs wave 1 comparisons.xlsx]Services - all data'!$A$16</c15:sqref>
                        </c15:formulaRef>
                      </c:ext>
                    </c:extLst>
                    <c:strCache>
                      <c:ptCount val="1"/>
                      <c:pt idx="0">
                        <c:v>None of these</c:v>
                      </c:pt>
                    </c:strCache>
                  </c:strRef>
                </c:tx>
                <c:spPr>
                  <a:ln w="28575" cap="rnd">
                    <a:solidFill>
                      <a:schemeClr val="accent6">
                        <a:lumMod val="60000"/>
                      </a:schemeClr>
                    </a:solidFill>
                    <a:round/>
                  </a:ln>
                  <a:effectLst/>
                </c:spPr>
                <c:marker>
                  <c:symbol val="none"/>
                </c:marker>
                <c:cat>
                  <c:strLit>
                    <c:ptCount val="6"/>
                    <c:pt idx="0">
                      <c:v>18 to 24</c:v>
                    </c:pt>
                    <c:pt idx="1">
                      <c:v>25 to 34</c:v>
                    </c:pt>
                    <c:pt idx="2">
                      <c:v>35 to 44</c:v>
                    </c:pt>
                    <c:pt idx="3">
                      <c:v>45 to 54</c:v>
                    </c:pt>
                    <c:pt idx="4">
                      <c:v>55 to 64</c:v>
                    </c:pt>
                    <c:pt idx="5">
                      <c:v>65 and over</c:v>
                    </c:pt>
                  </c:strLit>
                </c:cat>
                <c:val>
                  <c:numRef>
                    <c:extLst xmlns:c15="http://schemas.microsoft.com/office/drawing/2012/chart">
                      <c:ext xmlns:c15="http://schemas.microsoft.com/office/drawing/2012/chart" uri="{02D57815-91ED-43cb-92C2-25804820EDAC}">
                        <c15:formulaRef>
                          <c15:sqref>'[20221215 Cost of living wave 2 vs wave 1 comparisons.xlsx]Services - all data'!$Q$16,'[20221215 Cost of living wave 2 vs wave 1 comparisons.xlsx]Services - all data'!$U$16,'[20221215 Cost of living wave 2 vs wave 1 comparisons.xlsx]Services - all data'!$Y$16,'[20221215 Cost of living wave 2 vs wave 1 comparisons.xlsx]Services - all data'!$AC$16,'[20221215 Cost of living wave 2 vs wave 1 comparisons.xlsx]Services - all data'!$AG$16,'[20221215 Cost of living wave 2 vs wave 1 comparisons.xlsx]Services - all data'!$AK$16</c15:sqref>
                        </c15:formulaRef>
                      </c:ext>
                    </c:extLst>
                    <c:numCache>
                      <c:formatCode>0.00%</c:formatCode>
                      <c:ptCount val="6"/>
                      <c:pt idx="0">
                        <c:v>0.30243902439019998</c:v>
                      </c:pt>
                      <c:pt idx="1">
                        <c:v>0.4034582132565</c:v>
                      </c:pt>
                      <c:pt idx="2">
                        <c:v>0.60843373493980002</c:v>
                      </c:pt>
                      <c:pt idx="3">
                        <c:v>0.68562874251499994</c:v>
                      </c:pt>
                      <c:pt idx="4">
                        <c:v>0.79495268138800002</c:v>
                      </c:pt>
                      <c:pt idx="5">
                        <c:v>0.73333333333329997</c:v>
                      </c:pt>
                    </c:numCache>
                  </c:numRef>
                </c:val>
                <c:smooth val="0"/>
                <c:extLst xmlns:c15="http://schemas.microsoft.com/office/drawing/2012/chart">
                  <c:ext xmlns:c16="http://schemas.microsoft.com/office/drawing/2014/chart" uri="{C3380CC4-5D6E-409C-BE32-E72D297353CC}">
                    <c16:uniqueId val="{0000000B-0C85-43AC-889E-9BCF5B5F0F69}"/>
                  </c:ext>
                </c:extLst>
              </c15:ser>
            </c15:filteredLineSeries>
          </c:ext>
        </c:extLst>
      </c:lineChart>
      <c:catAx>
        <c:axId val="154054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0561264"/>
        <c:crosses val="autoZero"/>
        <c:auto val="1"/>
        <c:lblAlgn val="ctr"/>
        <c:lblOffset val="100"/>
        <c:noMultiLvlLbl val="0"/>
      </c:catAx>
      <c:valAx>
        <c:axId val="1540561264"/>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0548368"/>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DEFD4-0E62-42BB-AE8C-9923E9CB644F}" type="datetimeFigureOut">
              <a:rPr lang="en-GB" smtClean="0"/>
              <a:t>26/05/2023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29AEB-8917-4122-9C51-70C40A6D4DFD}" type="slidenum">
              <a:rPr lang="en-GB" smtClean="0"/>
              <a:t>‹#›</a:t>
            </a:fld>
            <a:endParaRPr lang="en-GB"/>
          </a:p>
        </p:txBody>
      </p:sp>
    </p:spTree>
    <p:extLst>
      <p:ext uri="{BB962C8B-B14F-4D97-AF65-F5344CB8AC3E}">
        <p14:creationId xmlns:p14="http://schemas.microsoft.com/office/powerpoint/2010/main" val="119129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29AEB-8917-4122-9C51-70C40A6D4DFD}" type="slidenum">
              <a:rPr lang="en-GB" smtClean="0"/>
              <a:t>6</a:t>
            </a:fld>
            <a:endParaRPr lang="en-GB"/>
          </a:p>
        </p:txBody>
      </p:sp>
    </p:spTree>
    <p:extLst>
      <p:ext uri="{BB962C8B-B14F-4D97-AF65-F5344CB8AC3E}">
        <p14:creationId xmlns:p14="http://schemas.microsoft.com/office/powerpoint/2010/main" val="134838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 ‘Format/Send to back’</a:t>
            </a:r>
          </a:p>
        </p:txBody>
      </p:sp>
    </p:spTree>
    <p:extLst>
      <p:ext uri="{BB962C8B-B14F-4D97-AF65-F5344CB8AC3E}">
        <p14:creationId xmlns:p14="http://schemas.microsoft.com/office/powerpoint/2010/main" val="206554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3"/>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9978" indent="0">
              <a:lnSpc>
                <a:spcPts val="3800"/>
              </a:lnSpc>
              <a:spcAft>
                <a:spcPts val="600"/>
              </a:spcAft>
              <a:defRPr sz="3200" b="1"/>
            </a:lvl1pPr>
            <a:lvl2pPr marL="899978"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7"/>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3" y="111313"/>
            <a:ext cx="1190625" cy="1438275"/>
          </a:xfrm>
          <a:prstGeom prst="rect">
            <a:avLst/>
          </a:prstGeom>
        </p:spPr>
      </p:pic>
    </p:spTree>
    <p:extLst>
      <p:ext uri="{BB962C8B-B14F-4D97-AF65-F5344CB8AC3E}">
        <p14:creationId xmlns:p14="http://schemas.microsoft.com/office/powerpoint/2010/main" val="44033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defRPr>
            </a:lvl1pPr>
          </a:lstStyle>
          <a:p>
            <a:r>
              <a:rPr lang="en-GB" noProof="0"/>
              <a:t>Click to enter headline</a:t>
            </a:r>
          </a:p>
        </p:txBody>
      </p:sp>
    </p:spTree>
    <p:extLst>
      <p:ext uri="{BB962C8B-B14F-4D97-AF65-F5344CB8AC3E}">
        <p14:creationId xmlns:p14="http://schemas.microsoft.com/office/powerpoint/2010/main" val="93416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defRPr>
            </a:lvl1pPr>
          </a:lstStyle>
          <a:p>
            <a:r>
              <a:rPr lang="en-GB" noProof="0"/>
              <a:t>Click to enter headline</a:t>
            </a:r>
          </a:p>
        </p:txBody>
      </p:sp>
    </p:spTree>
    <p:extLst>
      <p:ext uri="{BB962C8B-B14F-4D97-AF65-F5344CB8AC3E}">
        <p14:creationId xmlns:p14="http://schemas.microsoft.com/office/powerpoint/2010/main" val="1658714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2" y="492664"/>
            <a:ext cx="4143375" cy="4357687"/>
          </a:xfrm>
        </p:spPr>
        <p:txBody>
          <a:bodyPr/>
          <a:lstStyle>
            <a:lvl1pPr>
              <a:spcAft>
                <a:spcPts val="600"/>
              </a:spcAft>
              <a:defRPr sz="2800" b="1">
                <a:solidFill>
                  <a:schemeClr val="bg1"/>
                </a:solidFill>
              </a:defRPr>
            </a:lvl1pPr>
            <a:lvl2pPr marL="0" indent="0">
              <a:lnSpc>
                <a:spcPts val="1700"/>
              </a:lnSpc>
              <a:spcAft>
                <a:spcPts val="1000"/>
              </a:spcAft>
              <a:buNone/>
              <a:defRPr sz="1400">
                <a:solidFill>
                  <a:schemeClr val="bg1"/>
                </a:solidFill>
              </a:defRPr>
            </a:lvl2pPr>
            <a:lvl3pPr marL="0" indent="0" defTabSz="899978">
              <a:lnSpc>
                <a:spcPts val="1800"/>
              </a:lnSpc>
              <a:spcAft>
                <a:spcPts val="600"/>
              </a:spcAft>
              <a:buNone/>
              <a:tabLst>
                <a:tab pos="215995" algn="l"/>
              </a:tabLst>
              <a:defRPr sz="1400">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5"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6"/>
            <a:ext cx="3024000" cy="828283"/>
          </a:xfrm>
          <a:prstGeom prst="rect">
            <a:avLst/>
          </a:prstGeom>
        </p:spPr>
      </p:pic>
    </p:spTree>
    <p:extLst>
      <p:ext uri="{BB962C8B-B14F-4D97-AF65-F5344CB8AC3E}">
        <p14:creationId xmlns:p14="http://schemas.microsoft.com/office/powerpoint/2010/main" val="2620627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2" y="492664"/>
            <a:ext cx="4143375" cy="4357687"/>
          </a:xfrm>
        </p:spPr>
        <p:txBody>
          <a:bodyPr/>
          <a:lstStyle>
            <a:lvl1pPr>
              <a:spcAft>
                <a:spcPts val="600"/>
              </a:spcAft>
              <a:defRPr sz="2800" b="1">
                <a:solidFill>
                  <a:schemeClr val="tx1"/>
                </a:solidFill>
              </a:defRPr>
            </a:lvl1pPr>
            <a:lvl2pPr marL="0" indent="0">
              <a:lnSpc>
                <a:spcPts val="1700"/>
              </a:lnSpc>
              <a:spcAft>
                <a:spcPts val="1000"/>
              </a:spcAft>
              <a:buNone/>
              <a:defRPr sz="1400">
                <a:solidFill>
                  <a:srgbClr val="000000"/>
                </a:solidFill>
              </a:defRPr>
            </a:lvl2pPr>
            <a:lvl3pPr marL="0" indent="0" defTabSz="899978">
              <a:lnSpc>
                <a:spcPts val="1800"/>
              </a:lnSpc>
              <a:spcAft>
                <a:spcPts val="600"/>
              </a:spcAft>
              <a:buNone/>
              <a:tabLst>
                <a:tab pos="215995" algn="l"/>
              </a:tabLst>
              <a:defRPr sz="1400">
                <a:solidFill>
                  <a:srgbClr val="000000"/>
                </a:solidFill>
              </a:defRPr>
            </a:lvl3pPr>
            <a:lvl4pPr>
              <a:defRPr>
                <a:solidFill>
                  <a:srgbClr val="000000"/>
                </a:solidFill>
              </a:defRPr>
            </a:lvl4pPr>
            <a:lvl5pPr>
              <a:defRPr>
                <a:solidFill>
                  <a:srgbClr val="000000"/>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6"/>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4" y="3349096"/>
            <a:ext cx="172253" cy="504000"/>
          </a:xfrm>
          <a:prstGeom prst="rect">
            <a:avLst/>
          </a:prstGeom>
        </p:spPr>
      </p:pic>
    </p:spTree>
    <p:extLst>
      <p:ext uri="{BB962C8B-B14F-4D97-AF65-F5344CB8AC3E}">
        <p14:creationId xmlns:p14="http://schemas.microsoft.com/office/powerpoint/2010/main" val="160006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 ‘Format/Send to back’</a:t>
            </a:r>
          </a:p>
        </p:txBody>
      </p:sp>
    </p:spTree>
    <p:extLst>
      <p:ext uri="{BB962C8B-B14F-4D97-AF65-F5344CB8AC3E}">
        <p14:creationId xmlns:p14="http://schemas.microsoft.com/office/powerpoint/2010/main" val="387538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3584036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280346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3257249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vl1pPr>
          </a:lstStyle>
          <a:p>
            <a:r>
              <a:rPr lang="en-GB"/>
              <a:t>Insert photo</a:t>
            </a:r>
          </a:p>
        </p:txBody>
      </p:sp>
    </p:spTree>
    <p:extLst>
      <p:ext uri="{BB962C8B-B14F-4D97-AF65-F5344CB8AC3E}">
        <p14:creationId xmlns:p14="http://schemas.microsoft.com/office/powerpoint/2010/main" val="5582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3149103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p>
            <a:r>
              <a:rPr lang="en-US"/>
              <a:t>Click icon to add table</a:t>
            </a:r>
            <a:endParaRPr lang="en-GB"/>
          </a:p>
        </p:txBody>
      </p:sp>
    </p:spTree>
    <p:extLst>
      <p:ext uri="{BB962C8B-B14F-4D97-AF65-F5344CB8AC3E}">
        <p14:creationId xmlns:p14="http://schemas.microsoft.com/office/powerpoint/2010/main" val="181445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p>
            <a:r>
              <a:rPr lang="en-US"/>
              <a:t>Click icon to add chart</a:t>
            </a:r>
            <a:endParaRPr lang="en-GB"/>
          </a:p>
        </p:txBody>
      </p:sp>
    </p:spTree>
    <p:extLst>
      <p:ext uri="{BB962C8B-B14F-4D97-AF65-F5344CB8AC3E}">
        <p14:creationId xmlns:p14="http://schemas.microsoft.com/office/powerpoint/2010/main" val="70019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vl1pPr>
          </a:lstStyle>
          <a:p>
            <a:r>
              <a:rPr lang="en-GB"/>
              <a:t>Insert photo</a:t>
            </a:r>
          </a:p>
        </p:txBody>
      </p:sp>
    </p:spTree>
    <p:extLst>
      <p:ext uri="{BB962C8B-B14F-4D97-AF65-F5344CB8AC3E}">
        <p14:creationId xmlns:p14="http://schemas.microsoft.com/office/powerpoint/2010/main" val="549106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vl1pPr>
            <a:lvl2pPr marL="900000"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extLst>
      <p:ext uri="{BB962C8B-B14F-4D97-AF65-F5344CB8AC3E}">
        <p14:creationId xmlns:p14="http://schemas.microsoft.com/office/powerpoint/2010/main" val="4064406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vl1pPr>
            <a:lvl2pPr marL="900000"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extLst>
      <p:ext uri="{BB962C8B-B14F-4D97-AF65-F5344CB8AC3E}">
        <p14:creationId xmlns:p14="http://schemas.microsoft.com/office/powerpoint/2010/main" val="982543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defRPr>
            </a:lvl1pPr>
          </a:lstStyle>
          <a:p>
            <a:r>
              <a:rPr lang="en-GB" noProof="0"/>
              <a:t>Click to enter headline</a:t>
            </a:r>
          </a:p>
        </p:txBody>
      </p:sp>
    </p:spTree>
    <p:extLst>
      <p:ext uri="{BB962C8B-B14F-4D97-AF65-F5344CB8AC3E}">
        <p14:creationId xmlns:p14="http://schemas.microsoft.com/office/powerpoint/2010/main" val="1988875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defRPr>
            </a:lvl1pPr>
          </a:lstStyle>
          <a:p>
            <a:r>
              <a:rPr lang="en-GB" noProof="0"/>
              <a:t>Click to enter headline</a:t>
            </a:r>
          </a:p>
        </p:txBody>
      </p:sp>
    </p:spTree>
    <p:extLst>
      <p:ext uri="{BB962C8B-B14F-4D97-AF65-F5344CB8AC3E}">
        <p14:creationId xmlns:p14="http://schemas.microsoft.com/office/powerpoint/2010/main" val="1760219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defRPr>
            </a:lvl1pPr>
            <a:lvl2pPr marL="0" indent="0">
              <a:lnSpc>
                <a:spcPts val="1700"/>
              </a:lnSpc>
              <a:spcAft>
                <a:spcPts val="1000"/>
              </a:spcAft>
              <a:buNone/>
              <a:defRPr sz="1400">
                <a:solidFill>
                  <a:schemeClr val="bg1"/>
                </a:solidFill>
              </a:defRPr>
            </a:lvl2pPr>
            <a:lvl3pPr marL="0" indent="0" defTabSz="900000">
              <a:lnSpc>
                <a:spcPts val="1800"/>
              </a:lnSpc>
              <a:spcAft>
                <a:spcPts val="600"/>
              </a:spcAft>
              <a:buNone/>
              <a:tabLst>
                <a:tab pos="216000" algn="l"/>
              </a:tabLst>
              <a:defRPr sz="1400">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extLst>
      <p:ext uri="{BB962C8B-B14F-4D97-AF65-F5344CB8AC3E}">
        <p14:creationId xmlns:p14="http://schemas.microsoft.com/office/powerpoint/2010/main" val="1665826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defRPr>
            </a:lvl1pPr>
            <a:lvl2pPr marL="0" indent="0">
              <a:lnSpc>
                <a:spcPts val="1700"/>
              </a:lnSpc>
              <a:spcAft>
                <a:spcPts val="1000"/>
              </a:spcAft>
              <a:buNone/>
              <a:defRPr sz="1400">
                <a:solidFill>
                  <a:srgbClr val="000000"/>
                </a:solidFill>
              </a:defRPr>
            </a:lvl2pPr>
            <a:lvl3pPr marL="0" indent="0" defTabSz="900000">
              <a:lnSpc>
                <a:spcPts val="1800"/>
              </a:lnSpc>
              <a:spcAft>
                <a:spcPts val="600"/>
              </a:spcAft>
              <a:buNone/>
              <a:tabLst>
                <a:tab pos="216000" algn="l"/>
              </a:tabLst>
              <a:defRPr sz="1400">
                <a:solidFill>
                  <a:srgbClr val="000000"/>
                </a:solidFill>
              </a:defRPr>
            </a:lvl3pPr>
            <a:lvl4pPr>
              <a:defRPr>
                <a:solidFill>
                  <a:srgbClr val="000000"/>
                </a:solidFill>
              </a:defRPr>
            </a:lvl4pPr>
            <a:lvl5pPr>
              <a:defRPr>
                <a:solidFill>
                  <a:srgbClr val="000000"/>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extLst>
      <p:ext uri="{BB962C8B-B14F-4D97-AF65-F5344CB8AC3E}">
        <p14:creationId xmlns:p14="http://schemas.microsoft.com/office/powerpoint/2010/main" val="427224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343657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3"/>
            <a:ext cx="9144000" cy="762785"/>
          </a:xfrm>
          <a:prstGeom prst="rect">
            <a:avLst/>
          </a:prstGeom>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2" y="1075264"/>
            <a:ext cx="8143875" cy="285750"/>
          </a:xfrm>
        </p:spPr>
        <p:txBody>
          <a:bodyPr/>
          <a:lstStyle>
            <a:lvl1pPr>
              <a:defRPr sz="1800" b="1" spc="51"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254599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3"/>
            <a:ext cx="9144000" cy="762785"/>
          </a:xfrm>
          <a:prstGeom prst="rect">
            <a:avLst/>
          </a:prstGeom>
        </p:spPr>
      </p:pic>
      <p:sp>
        <p:nvSpPr>
          <p:cNvPr id="2" name="Title 1"/>
          <p:cNvSpPr>
            <a:spLocks noGrp="1"/>
          </p:cNvSpPr>
          <p:nvPr>
            <p:ph type="title"/>
          </p:nvPr>
        </p:nvSpPr>
        <p:spPr>
          <a:xfrm>
            <a:off x="3929058" y="617525"/>
            <a:ext cx="4736142"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60" y="1075264"/>
            <a:ext cx="4672017" cy="285750"/>
          </a:xfrm>
        </p:spPr>
        <p:txBody>
          <a:bodyPr/>
          <a:lstStyle>
            <a:lvl1pPr>
              <a:defRPr sz="1800" b="1" spc="51"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vl1pPr>
          </a:lstStyle>
          <a:p>
            <a:r>
              <a:rPr lang="en-GB"/>
              <a:t>Insert photo</a:t>
            </a:r>
          </a:p>
        </p:txBody>
      </p:sp>
    </p:spTree>
    <p:extLst>
      <p:ext uri="{BB962C8B-B14F-4D97-AF65-F5344CB8AC3E}">
        <p14:creationId xmlns:p14="http://schemas.microsoft.com/office/powerpoint/2010/main" val="234754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3"/>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1"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p>
            <a:r>
              <a:rPr lang="en-US"/>
              <a:t>Click icon to add table</a:t>
            </a:r>
            <a:endParaRPr lang="en-GB"/>
          </a:p>
        </p:txBody>
      </p:sp>
    </p:spTree>
    <p:extLst>
      <p:ext uri="{BB962C8B-B14F-4D97-AF65-F5344CB8AC3E}">
        <p14:creationId xmlns:p14="http://schemas.microsoft.com/office/powerpoint/2010/main" val="193756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3"/>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1"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p>
            <a:r>
              <a:rPr lang="en-US"/>
              <a:t>Click icon to add chart</a:t>
            </a:r>
            <a:endParaRPr lang="en-GB"/>
          </a:p>
        </p:txBody>
      </p:sp>
    </p:spTree>
    <p:extLst>
      <p:ext uri="{BB962C8B-B14F-4D97-AF65-F5344CB8AC3E}">
        <p14:creationId xmlns:p14="http://schemas.microsoft.com/office/powerpoint/2010/main" val="345807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3"/>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1"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vl1pPr>
          </a:lstStyle>
          <a:p>
            <a:r>
              <a:rPr lang="en-GB"/>
              <a:t>Insert photo</a:t>
            </a:r>
          </a:p>
        </p:txBody>
      </p:sp>
    </p:spTree>
    <p:extLst>
      <p:ext uri="{BB962C8B-B14F-4D97-AF65-F5344CB8AC3E}">
        <p14:creationId xmlns:p14="http://schemas.microsoft.com/office/powerpoint/2010/main" val="120913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3"/>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03" indent="-1588">
              <a:lnSpc>
                <a:spcPts val="3800"/>
              </a:lnSpc>
              <a:spcAft>
                <a:spcPts val="600"/>
              </a:spcAft>
              <a:defRPr sz="3200" b="1"/>
            </a:lvl1pPr>
            <a:lvl2pPr marL="899978"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3" y="111313"/>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9"/>
            <a:ext cx="1190625" cy="1438275"/>
          </a:xfrm>
          <a:prstGeom prst="rect">
            <a:avLst/>
          </a:prstGeom>
        </p:spPr>
      </p:pic>
    </p:spTree>
    <p:extLst>
      <p:ext uri="{BB962C8B-B14F-4D97-AF65-F5344CB8AC3E}">
        <p14:creationId xmlns:p14="http://schemas.microsoft.com/office/powerpoint/2010/main" val="317084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defRPr>
            </a:lvl1pPr>
          </a:lstStyle>
          <a:p>
            <a:r>
              <a:rPr lang="en-GB"/>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extLst>
      <p:ext uri="{BB962C8B-B14F-4D97-AF65-F5344CB8AC3E}">
        <p14:creationId xmlns:p14="http://schemas.microsoft.com/office/powerpoint/2010/main" val="1027506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377"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377"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3996" indent="-143996" algn="l" defTabSz="914377"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59991" indent="-143996" algn="l" defTabSz="914377"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defRPr>
            </a:lvl1pPr>
          </a:lstStyle>
          <a:p>
            <a:r>
              <a:rPr lang="en-GB"/>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extLst>
      <p:ext uri="{BB962C8B-B14F-4D97-AF65-F5344CB8AC3E}">
        <p14:creationId xmlns:p14="http://schemas.microsoft.com/office/powerpoint/2010/main" val="9057729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s://metro.co.uk/2022/12/02/warning-fuel-poverty-is-off-the-scale-as-record-numbers-need-help-17867024/"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73939468_Cropped.jpg"/>
          <p:cNvPicPr>
            <a:picLocks noGrp="1" noChangeAspect="1"/>
          </p:cNvPicPr>
          <p:nvPr>
            <p:ph type="pic" sz="quarter" idx="10"/>
          </p:nvPr>
        </p:nvPicPr>
        <p:blipFill>
          <a:blip r:embed="rId2" cstate="print"/>
          <a:srcRect/>
          <a:stretch>
            <a:fillRect/>
          </a:stretch>
        </p:blipFill>
        <p:spPr/>
      </p:pic>
      <p:pic>
        <p:nvPicPr>
          <p:cNvPr id="5" name="Picture Placeholder 7" descr="P1031 HWE Brand project - PPT template - Slide 3.png"/>
          <p:cNvPicPr>
            <a:picLocks noChangeAspect="1"/>
          </p:cNvPicPr>
          <p:nvPr/>
        </p:nvPicPr>
        <p:blipFill>
          <a:blip r:embed="rId3" cstate="print"/>
          <a:srcRect t="188" b="188"/>
          <a:stretch>
            <a:fillRect/>
          </a:stretch>
        </p:blipFill>
        <p:spPr>
          <a:xfrm>
            <a:off x="0" y="121920"/>
            <a:ext cx="9144000" cy="6858000"/>
          </a:xfrm>
          <a:prstGeom prst="rect">
            <a:avLst/>
          </a:prstGeom>
        </p:spPr>
      </p:pic>
      <p:sp>
        <p:nvSpPr>
          <p:cNvPr id="3" name="Title 2"/>
          <p:cNvSpPr>
            <a:spLocks noGrp="1"/>
          </p:cNvSpPr>
          <p:nvPr>
            <p:ph type="ctrTitle"/>
          </p:nvPr>
        </p:nvSpPr>
        <p:spPr>
          <a:xfrm>
            <a:off x="59042" y="4809156"/>
            <a:ext cx="8387041" cy="866459"/>
          </a:xfrm>
        </p:spPr>
        <p:txBody>
          <a:bodyPr/>
          <a:lstStyle/>
          <a:p>
            <a:r>
              <a:rPr lang="en-GB" dirty="0"/>
              <a:t>Health and the cost of living</a:t>
            </a:r>
          </a:p>
        </p:txBody>
      </p:sp>
      <p:sp>
        <p:nvSpPr>
          <p:cNvPr id="4" name="Subtitle 3"/>
          <p:cNvSpPr>
            <a:spLocks noGrp="1"/>
          </p:cNvSpPr>
          <p:nvPr>
            <p:ph type="subTitle" idx="1"/>
          </p:nvPr>
        </p:nvSpPr>
        <p:spPr>
          <a:xfrm>
            <a:off x="59042" y="5453888"/>
            <a:ext cx="7740000" cy="612000"/>
          </a:xfrm>
        </p:spPr>
        <p:txBody>
          <a:bodyPr/>
          <a:lstStyle/>
          <a:p>
            <a:r>
              <a:rPr lang="en-GB" dirty="0">
                <a:solidFill>
                  <a:schemeClr val="tx1"/>
                </a:solidFill>
                <a:latin typeface="+mj-lt"/>
                <a:ea typeface="+mj-ea"/>
                <a:cs typeface="+mj-cs"/>
              </a:rPr>
              <a:t>Key messages from our polling, May 2023</a:t>
            </a:r>
          </a:p>
          <a:p>
            <a:endParaRPr lang="en-GB" dirty="0"/>
          </a:p>
          <a:p>
            <a:endParaRPr lang="en-GB" dirty="0"/>
          </a:p>
        </p:txBody>
      </p:sp>
      <p:pic>
        <p:nvPicPr>
          <p:cNvPr id="8" name="Picture 7" descr="Healthwatch-logo_RGB.png">
            <a:extLst>
              <a:ext uri="{FF2B5EF4-FFF2-40B4-BE49-F238E27FC236}">
                <a16:creationId xmlns:a16="http://schemas.microsoft.com/office/drawing/2014/main" id="{AD4414BA-EDE3-483B-9113-7A2D93C002F5}"/>
              </a:ext>
            </a:extLst>
          </p:cNvPr>
          <p:cNvPicPr>
            <a:picLocks noChangeAspect="1"/>
          </p:cNvPicPr>
          <p:nvPr/>
        </p:nvPicPr>
        <p:blipFill>
          <a:blip r:embed="rId4" cstate="print"/>
          <a:stretch>
            <a:fillRect/>
          </a:stretch>
        </p:blipFill>
        <p:spPr>
          <a:xfrm>
            <a:off x="6221660" y="5981998"/>
            <a:ext cx="2570779" cy="7045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8000" y="1034794"/>
            <a:ext cx="8208000" cy="3927651"/>
          </a:xfrm>
        </p:spPr>
        <p:txBody>
          <a:bodyPr/>
          <a:lstStyle/>
          <a:p>
            <a:r>
              <a:rPr lang="en-GB" sz="1550" dirty="0"/>
              <a:t>Over the last year, </a:t>
            </a:r>
            <a:r>
              <a:rPr lang="en-GB" sz="1550" u="sng" dirty="0">
                <a:solidFill>
                  <a:srgbClr val="A81563"/>
                </a:solidFill>
              </a:rPr>
              <a:t>m</a:t>
            </a:r>
            <a:r>
              <a:rPr lang="en-GB" sz="1550" u="sng" dirty="0">
                <a:solidFill>
                  <a:srgbClr val="A81563"/>
                </a:solidFill>
                <a:hlinkClick r:id="rId2">
                  <a:extLst>
                    <a:ext uri="{A12FA001-AC4F-418D-AE19-62706E023703}">
                      <ahyp:hlinkClr xmlns:ahyp="http://schemas.microsoft.com/office/drawing/2018/hyperlinkcolor" val="tx"/>
                    </a:ext>
                  </a:extLst>
                </a:hlinkClick>
              </a:rPr>
              <a:t>any charities and campaign groups</a:t>
            </a:r>
            <a:r>
              <a:rPr lang="en-GB" sz="1550" dirty="0"/>
              <a:t> have warned that millions of people are struggling with the cost of living crisis. We have heard from our Healthwatch network about the impact the rising cost of living is having on people.</a:t>
            </a:r>
          </a:p>
          <a:p>
            <a:r>
              <a:rPr lang="en-GB" sz="1550" dirty="0"/>
              <a:t>To understand the scale and nature of this impact, especially the effect on people’s health and their use of health and care services, we commissioned a nationally representative (of England) poll.</a:t>
            </a:r>
          </a:p>
          <a:p>
            <a:r>
              <a:rPr lang="en-GB" sz="1550" dirty="0"/>
              <a:t>We have run this poll in four waves across winter to track the changing impact of the rising cost of living over time. We’re using the findings to help inform health and care decision-makers about the steps they may need to take to improve support for people.</a:t>
            </a:r>
          </a:p>
          <a:p>
            <a:r>
              <a:rPr lang="en-GB" sz="1550" dirty="0"/>
              <a:t>We focused our research on finding out the following:</a:t>
            </a:r>
          </a:p>
          <a:p>
            <a:pPr lvl="1"/>
            <a:r>
              <a:rPr lang="en-GB" sz="1550" dirty="0"/>
              <a:t>What impacts do people anticipate the rising cost of living having on them;</a:t>
            </a:r>
          </a:p>
          <a:p>
            <a:pPr lvl="1"/>
            <a:r>
              <a:rPr lang="en-GB" sz="1550" dirty="0"/>
              <a:t>What impacts are people already experiencing, including how they are changing their behaviour to cope with the rising cost of living; and</a:t>
            </a:r>
          </a:p>
          <a:p>
            <a:pPr lvl="1"/>
            <a:r>
              <a:rPr lang="en-GB" sz="1550" dirty="0"/>
              <a:t>If, and how, the rising cost of living affects how people interact with health and care services.</a:t>
            </a:r>
          </a:p>
        </p:txBody>
      </p:sp>
      <p:sp>
        <p:nvSpPr>
          <p:cNvPr id="17" name="Footer Placeholder 16"/>
          <p:cNvSpPr>
            <a:spLocks noGrp="1"/>
          </p:cNvSpPr>
          <p:nvPr>
            <p:ph type="ftr" sz="quarter" idx="11"/>
          </p:nvPr>
        </p:nvSpPr>
        <p:spPr>
          <a:xfrm>
            <a:off x="368264" y="6328855"/>
            <a:ext cx="1969900" cy="360000"/>
          </a:xfrm>
        </p:spPr>
        <p:txBody>
          <a:bodyPr/>
          <a:lstStyle/>
          <a:p>
            <a:r>
              <a:rPr lang="en-GB" noProof="0" dirty="0"/>
              <a:t>Health and the cost of living May 2023</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a:p>
        </p:txBody>
      </p:sp>
      <p:sp>
        <p:nvSpPr>
          <p:cNvPr id="7" name="Title 6"/>
          <p:cNvSpPr>
            <a:spLocks noGrp="1"/>
          </p:cNvSpPr>
          <p:nvPr>
            <p:ph type="title"/>
          </p:nvPr>
        </p:nvSpPr>
        <p:spPr>
          <a:xfrm>
            <a:off x="457200" y="512728"/>
            <a:ext cx="8208000" cy="468000"/>
          </a:xfrm>
        </p:spPr>
        <p:txBody>
          <a:bodyPr/>
          <a:lstStyle/>
          <a:p>
            <a:r>
              <a:rPr lang="en-GB"/>
              <a:t>Context</a:t>
            </a:r>
          </a:p>
        </p:txBody>
      </p:sp>
    </p:spTree>
    <p:extLst>
      <p:ext uri="{BB962C8B-B14F-4D97-AF65-F5344CB8AC3E}">
        <p14:creationId xmlns:p14="http://schemas.microsoft.com/office/powerpoint/2010/main" val="272578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57533"/>
            <a:ext cx="8208000" cy="3927651"/>
          </a:xfrm>
        </p:spPr>
        <p:txBody>
          <a:bodyPr/>
          <a:lstStyle/>
          <a:p>
            <a:r>
              <a:rPr lang="en-GB" sz="1600" dirty="0"/>
              <a:t>We have completed all four waves of our polling.</a:t>
            </a:r>
          </a:p>
          <a:p>
            <a:pPr lvl="1"/>
            <a:r>
              <a:rPr lang="en-GB" sz="1600" dirty="0"/>
              <a:t>Wave 1 ran 19 to 25 October</a:t>
            </a:r>
          </a:p>
          <a:p>
            <a:pPr lvl="1"/>
            <a:r>
              <a:rPr lang="en-GB" sz="1600" dirty="0"/>
              <a:t>Wave 2 ran 5 to 9 December</a:t>
            </a:r>
          </a:p>
          <a:p>
            <a:pPr lvl="1"/>
            <a:r>
              <a:rPr lang="en-GB" sz="1600" dirty="0"/>
              <a:t>Wave 3 ran 3 to 9 February</a:t>
            </a:r>
          </a:p>
          <a:p>
            <a:pPr lvl="1"/>
            <a:r>
              <a:rPr lang="en-GB" sz="1600" dirty="0"/>
              <a:t>Wave 4 ran 17 to 23 March</a:t>
            </a:r>
          </a:p>
          <a:p>
            <a:pPr marL="0" lvl="1" indent="0">
              <a:buNone/>
            </a:pPr>
            <a:r>
              <a:rPr lang="en-GB" sz="1600" dirty="0"/>
              <a:t>The following slides present wave 4 findings, broken down by age and those on disability- or means-tested benefits, on responses to the question: </a:t>
            </a:r>
          </a:p>
          <a:p>
            <a:pPr marL="0" lvl="1" indent="0">
              <a:buNone/>
            </a:pPr>
            <a:r>
              <a:rPr lang="en-GB" sz="1600" dirty="0"/>
              <a:t>‘</a:t>
            </a:r>
            <a:r>
              <a:rPr lang="en-GB" sz="1600" i="1" dirty="0"/>
              <a:t>Thinking now specifically about your use of health and care services. Over the last month have you done any of the following?’</a:t>
            </a:r>
          </a:p>
        </p:txBody>
      </p:sp>
      <p:sp>
        <p:nvSpPr>
          <p:cNvPr id="17" name="Footer Placeholder 16"/>
          <p:cNvSpPr>
            <a:spLocks noGrp="1"/>
          </p:cNvSpPr>
          <p:nvPr>
            <p:ph type="ftr" sz="quarter" idx="11"/>
          </p:nvPr>
        </p:nvSpPr>
        <p:spPr>
          <a:xfrm>
            <a:off x="368264" y="6328855"/>
            <a:ext cx="1877846" cy="360000"/>
          </a:xfrm>
        </p:spPr>
        <p:txBody>
          <a:bodyPr/>
          <a:lstStyle/>
          <a:p>
            <a:r>
              <a:rPr lang="en-GB" noProof="0" dirty="0"/>
              <a:t>Health and the cost of living May 2023</a:t>
            </a:r>
          </a:p>
        </p:txBody>
      </p:sp>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1000" b="1" i="0" u="none" strike="noStrike" kern="1200" cap="none" spc="0" normalizeH="0" baseline="0" noProof="0" smtClean="0">
                <a:ln>
                  <a:noFill/>
                </a:ln>
                <a:solidFill>
                  <a:prstClr val="white"/>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1" i="0" u="none" strike="noStrike" kern="1200" cap="none" spc="0" normalizeH="0" baseline="0" noProof="0">
              <a:ln>
                <a:noFill/>
              </a:ln>
              <a:solidFill>
                <a:prstClr val="white"/>
              </a:solidFill>
              <a:effectLst/>
              <a:uLnTx/>
              <a:uFillTx/>
              <a:latin typeface="Poppins"/>
              <a:ea typeface="+mn-ea"/>
              <a:cs typeface="+mn-cs"/>
            </a:endParaRPr>
          </a:p>
        </p:txBody>
      </p:sp>
      <p:sp>
        <p:nvSpPr>
          <p:cNvPr id="7" name="Title 6"/>
          <p:cNvSpPr>
            <a:spLocks noGrp="1"/>
          </p:cNvSpPr>
          <p:nvPr>
            <p:ph type="title"/>
          </p:nvPr>
        </p:nvSpPr>
        <p:spPr>
          <a:xfrm>
            <a:off x="457200" y="512728"/>
            <a:ext cx="8208000" cy="468000"/>
          </a:xfrm>
        </p:spPr>
        <p:txBody>
          <a:bodyPr/>
          <a:lstStyle/>
          <a:p>
            <a:r>
              <a:rPr lang="en-GB" dirty="0"/>
              <a:t>When is the polling taking place?</a:t>
            </a:r>
          </a:p>
        </p:txBody>
      </p:sp>
    </p:spTree>
    <p:extLst>
      <p:ext uri="{BB962C8B-B14F-4D97-AF65-F5344CB8AC3E}">
        <p14:creationId xmlns:p14="http://schemas.microsoft.com/office/powerpoint/2010/main" val="58747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A6ED343-F4D2-3E8B-17F1-84DECA3373F3}"/>
              </a:ext>
            </a:extLst>
          </p:cNvPr>
          <p:cNvSpPr>
            <a:spLocks noGrp="1"/>
          </p:cNvSpPr>
          <p:nvPr>
            <p:ph type="ftr" sz="quarter" idx="11"/>
          </p:nvPr>
        </p:nvSpPr>
        <p:spPr>
          <a:xfrm>
            <a:off x="368263" y="6328855"/>
            <a:ext cx="1963763" cy="360000"/>
          </a:xfrm>
        </p:spPr>
        <p:txBody>
          <a:bodyPr/>
          <a:lstStyle/>
          <a:p>
            <a:r>
              <a:rPr lang="en-GB" noProof="0" dirty="0"/>
              <a:t>Health and the cost of living May 2023</a:t>
            </a:r>
          </a:p>
        </p:txBody>
      </p:sp>
      <p:sp>
        <p:nvSpPr>
          <p:cNvPr id="5" name="Slide Number Placeholder 4">
            <a:extLst>
              <a:ext uri="{FF2B5EF4-FFF2-40B4-BE49-F238E27FC236}">
                <a16:creationId xmlns:a16="http://schemas.microsoft.com/office/drawing/2014/main" id="{C86FE41D-47FA-8B00-0129-68121BB1EE12}"/>
              </a:ext>
            </a:extLst>
          </p:cNvPr>
          <p:cNvSpPr>
            <a:spLocks noGrp="1"/>
          </p:cNvSpPr>
          <p:nvPr>
            <p:ph type="sldNum" sz="quarter" idx="12"/>
          </p:nvPr>
        </p:nvSpPr>
        <p:spPr/>
        <p:txBody>
          <a:bodyPr/>
          <a:lstStyle/>
          <a:p>
            <a:fld id="{9295DF58-4118-4551-8C61-1A7ED177FA2D}" type="slidenum">
              <a:rPr lang="en-GB" noProof="0" smtClean="0"/>
              <a:pPr/>
              <a:t>4</a:t>
            </a:fld>
            <a:endParaRPr lang="en-GB" noProof="0"/>
          </a:p>
        </p:txBody>
      </p:sp>
      <p:graphicFrame>
        <p:nvGraphicFramePr>
          <p:cNvPr id="7" name="Chart 6">
            <a:extLst>
              <a:ext uri="{FF2B5EF4-FFF2-40B4-BE49-F238E27FC236}">
                <a16:creationId xmlns:a16="http://schemas.microsoft.com/office/drawing/2014/main" id="{52C23FC8-BC09-2300-2244-0A75A00053A5}"/>
              </a:ext>
            </a:extLst>
          </p:cNvPr>
          <p:cNvGraphicFramePr>
            <a:graphicFrameLocks/>
          </p:cNvGraphicFramePr>
          <p:nvPr>
            <p:extLst>
              <p:ext uri="{D42A27DB-BD31-4B8C-83A1-F6EECF244321}">
                <p14:modId xmlns:p14="http://schemas.microsoft.com/office/powerpoint/2010/main" val="153001674"/>
              </p:ext>
            </p:extLst>
          </p:nvPr>
        </p:nvGraphicFramePr>
        <p:xfrm>
          <a:off x="0" y="90436"/>
          <a:ext cx="9144000" cy="60290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17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368263" y="6328855"/>
            <a:ext cx="1976037" cy="360000"/>
          </a:xfrm>
        </p:spPr>
        <p:txBody>
          <a:bodyPr/>
          <a:lstStyle/>
          <a:p>
            <a:r>
              <a:rPr lang="en-GB" noProof="0" dirty="0"/>
              <a:t>Health and the cost of living May 2023</a:t>
            </a:r>
          </a:p>
        </p:txBody>
      </p:sp>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1000" b="1" i="0" u="none" strike="noStrike" kern="1200" cap="none" spc="0" normalizeH="0" baseline="0" noProof="0" smtClean="0">
                <a:ln>
                  <a:noFill/>
                </a:ln>
                <a:solidFill>
                  <a:prstClr val="white"/>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1" i="0" u="none" strike="noStrike" kern="1200" cap="none" spc="0" normalizeH="0" baseline="0" noProof="0">
              <a:ln>
                <a:noFill/>
              </a:ln>
              <a:solidFill>
                <a:prstClr val="white"/>
              </a:solidFill>
              <a:effectLst/>
              <a:uLnTx/>
              <a:uFillTx/>
              <a:latin typeface="Poppins"/>
              <a:ea typeface="+mn-ea"/>
              <a:cs typeface="+mn-cs"/>
            </a:endParaRPr>
          </a:p>
        </p:txBody>
      </p:sp>
      <p:graphicFrame>
        <p:nvGraphicFramePr>
          <p:cNvPr id="6" name="Chart 5">
            <a:extLst>
              <a:ext uri="{FF2B5EF4-FFF2-40B4-BE49-F238E27FC236}">
                <a16:creationId xmlns:a16="http://schemas.microsoft.com/office/drawing/2014/main" id="{782DC8D5-5070-862E-7BC9-5A7B2CC6B796}"/>
              </a:ext>
            </a:extLst>
          </p:cNvPr>
          <p:cNvGraphicFramePr>
            <a:graphicFrameLocks/>
          </p:cNvGraphicFramePr>
          <p:nvPr>
            <p:extLst>
              <p:ext uri="{D42A27DB-BD31-4B8C-83A1-F6EECF244321}">
                <p14:modId xmlns:p14="http://schemas.microsoft.com/office/powerpoint/2010/main" val="3258717184"/>
              </p:ext>
            </p:extLst>
          </p:nvPr>
        </p:nvGraphicFramePr>
        <p:xfrm>
          <a:off x="72624" y="0"/>
          <a:ext cx="9071375" cy="6061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28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3D0AFF-DF84-D179-7ACF-D1403DEACC88}"/>
              </a:ext>
            </a:extLst>
          </p:cNvPr>
          <p:cNvSpPr>
            <a:spLocks noGrp="1"/>
          </p:cNvSpPr>
          <p:nvPr>
            <p:ph type="ftr" sz="quarter" idx="11"/>
          </p:nvPr>
        </p:nvSpPr>
        <p:spPr>
          <a:xfrm>
            <a:off x="368263" y="6328855"/>
            <a:ext cx="1926941" cy="360000"/>
          </a:xfrm>
        </p:spPr>
        <p:txBody>
          <a:bodyPr/>
          <a:lstStyle/>
          <a:p>
            <a:r>
              <a:rPr lang="en-GB" noProof="0" dirty="0"/>
              <a:t>Health and the cost of living May 2023</a:t>
            </a:r>
          </a:p>
        </p:txBody>
      </p:sp>
      <p:sp>
        <p:nvSpPr>
          <p:cNvPr id="5" name="Slide Number Placeholder 4">
            <a:extLst>
              <a:ext uri="{FF2B5EF4-FFF2-40B4-BE49-F238E27FC236}">
                <a16:creationId xmlns:a16="http://schemas.microsoft.com/office/drawing/2014/main" id="{70622C98-417B-7B19-5477-3B071B82245A}"/>
              </a:ext>
            </a:extLst>
          </p:cNvPr>
          <p:cNvSpPr>
            <a:spLocks noGrp="1"/>
          </p:cNvSpPr>
          <p:nvPr>
            <p:ph type="sldNum" sz="quarter" idx="12"/>
          </p:nvPr>
        </p:nvSpPr>
        <p:spPr/>
        <p:txBody>
          <a:bodyPr/>
          <a:lstStyle/>
          <a:p>
            <a:fld id="{9295DF58-4118-4551-8C61-1A7ED177FA2D}" type="slidenum">
              <a:rPr lang="en-GB" noProof="0" smtClean="0"/>
              <a:pPr/>
              <a:t>6</a:t>
            </a:fld>
            <a:endParaRPr lang="en-GB" noProof="0"/>
          </a:p>
        </p:txBody>
      </p:sp>
      <p:graphicFrame>
        <p:nvGraphicFramePr>
          <p:cNvPr id="7" name="Table 7">
            <a:extLst>
              <a:ext uri="{FF2B5EF4-FFF2-40B4-BE49-F238E27FC236}">
                <a16:creationId xmlns:a16="http://schemas.microsoft.com/office/drawing/2014/main" id="{DC2790E0-2618-AA3A-E909-FA9B6A21ADED}"/>
              </a:ext>
            </a:extLst>
          </p:cNvPr>
          <p:cNvGraphicFramePr>
            <a:graphicFrameLocks noGrp="1"/>
          </p:cNvGraphicFramePr>
          <p:nvPr>
            <p:extLst>
              <p:ext uri="{D42A27DB-BD31-4B8C-83A1-F6EECF244321}">
                <p14:modId xmlns:p14="http://schemas.microsoft.com/office/powerpoint/2010/main" val="3261579894"/>
              </p:ext>
            </p:extLst>
          </p:nvPr>
        </p:nvGraphicFramePr>
        <p:xfrm>
          <a:off x="0" y="0"/>
          <a:ext cx="9144000" cy="6316151"/>
        </p:xfrm>
        <a:graphic>
          <a:graphicData uri="http://schemas.openxmlformats.org/drawingml/2006/table">
            <a:tbl>
              <a:tblPr firstRow="1" bandRow="1">
                <a:tableStyleId>{073A0DAA-6AF3-43AB-8588-CEC1D06C72B9}</a:tableStyleId>
              </a:tblPr>
              <a:tblGrid>
                <a:gridCol w="1675377">
                  <a:extLst>
                    <a:ext uri="{9D8B030D-6E8A-4147-A177-3AD203B41FA5}">
                      <a16:colId xmlns:a16="http://schemas.microsoft.com/office/drawing/2014/main" val="1974697011"/>
                    </a:ext>
                  </a:extLst>
                </a:gridCol>
                <a:gridCol w="846894">
                  <a:extLst>
                    <a:ext uri="{9D8B030D-6E8A-4147-A177-3AD203B41FA5}">
                      <a16:colId xmlns:a16="http://schemas.microsoft.com/office/drawing/2014/main" val="3292717888"/>
                    </a:ext>
                  </a:extLst>
                </a:gridCol>
                <a:gridCol w="895989">
                  <a:extLst>
                    <a:ext uri="{9D8B030D-6E8A-4147-A177-3AD203B41FA5}">
                      <a16:colId xmlns:a16="http://schemas.microsoft.com/office/drawing/2014/main" val="2069847499"/>
                    </a:ext>
                  </a:extLst>
                </a:gridCol>
                <a:gridCol w="1061686">
                  <a:extLst>
                    <a:ext uri="{9D8B030D-6E8A-4147-A177-3AD203B41FA5}">
                      <a16:colId xmlns:a16="http://schemas.microsoft.com/office/drawing/2014/main" val="3257819849"/>
                    </a:ext>
                  </a:extLst>
                </a:gridCol>
                <a:gridCol w="822347">
                  <a:extLst>
                    <a:ext uri="{9D8B030D-6E8A-4147-A177-3AD203B41FA5}">
                      <a16:colId xmlns:a16="http://schemas.microsoft.com/office/drawing/2014/main" val="4173294091"/>
                    </a:ext>
                  </a:extLst>
                </a:gridCol>
                <a:gridCol w="793707">
                  <a:extLst>
                    <a:ext uri="{9D8B030D-6E8A-4147-A177-3AD203B41FA5}">
                      <a16:colId xmlns:a16="http://schemas.microsoft.com/office/drawing/2014/main" val="3058563829"/>
                    </a:ext>
                  </a:extLst>
                </a:gridCol>
                <a:gridCol w="734384">
                  <a:extLst>
                    <a:ext uri="{9D8B030D-6E8A-4147-A177-3AD203B41FA5}">
                      <a16:colId xmlns:a16="http://schemas.microsoft.com/office/drawing/2014/main" val="3071652605"/>
                    </a:ext>
                  </a:extLst>
                </a:gridCol>
                <a:gridCol w="816209">
                  <a:extLst>
                    <a:ext uri="{9D8B030D-6E8A-4147-A177-3AD203B41FA5}">
                      <a16:colId xmlns:a16="http://schemas.microsoft.com/office/drawing/2014/main" val="1700571496"/>
                    </a:ext>
                  </a:extLst>
                </a:gridCol>
                <a:gridCol w="779388">
                  <a:extLst>
                    <a:ext uri="{9D8B030D-6E8A-4147-A177-3AD203B41FA5}">
                      <a16:colId xmlns:a16="http://schemas.microsoft.com/office/drawing/2014/main" val="98144809"/>
                    </a:ext>
                  </a:extLst>
                </a:gridCol>
                <a:gridCol w="718019">
                  <a:extLst>
                    <a:ext uri="{9D8B030D-6E8A-4147-A177-3AD203B41FA5}">
                      <a16:colId xmlns:a16="http://schemas.microsoft.com/office/drawing/2014/main" val="3905913142"/>
                    </a:ext>
                  </a:extLst>
                </a:gridCol>
              </a:tblGrid>
              <a:tr h="876444">
                <a:tc>
                  <a:txBody>
                    <a:bodyPr/>
                    <a:lstStyle/>
                    <a:p>
                      <a:pPr algn="ctr"/>
                      <a:endParaRPr lang="en-GB" sz="800" dirty="0"/>
                    </a:p>
                  </a:txBody>
                  <a:tcPr anchor="ctr"/>
                </a:tc>
                <a:tc>
                  <a:txBody>
                    <a:bodyPr/>
                    <a:lstStyle/>
                    <a:p>
                      <a:pPr algn="ctr">
                        <a:spcBef>
                          <a:spcPts val="600"/>
                        </a:spcBef>
                      </a:pPr>
                      <a:r>
                        <a:rPr lang="en-GB" sz="1050" dirty="0"/>
                        <a:t>Whole sample</a:t>
                      </a:r>
                    </a:p>
                  </a:txBody>
                  <a:tcPr anchor="ctr"/>
                </a:tc>
                <a:tc>
                  <a:txBody>
                    <a:bodyPr/>
                    <a:lstStyle/>
                    <a:p>
                      <a:pPr algn="ctr">
                        <a:spcBef>
                          <a:spcPts val="600"/>
                        </a:spcBef>
                      </a:pPr>
                      <a:r>
                        <a:rPr lang="en-GB" sz="1050" dirty="0"/>
                        <a:t>People on means-tested benefits</a:t>
                      </a:r>
                    </a:p>
                  </a:txBody>
                  <a:tcPr anchor="ctr"/>
                </a:tc>
                <a:tc>
                  <a:txBody>
                    <a:bodyPr/>
                    <a:lstStyle/>
                    <a:p>
                      <a:pPr algn="ctr">
                        <a:spcBef>
                          <a:spcPts val="600"/>
                        </a:spcBef>
                      </a:pPr>
                      <a:r>
                        <a:rPr lang="en-GB" sz="1050" dirty="0"/>
                        <a:t>People on disability benefits</a:t>
                      </a:r>
                    </a:p>
                  </a:txBody>
                  <a:tcPr anchor="ctr"/>
                </a:tc>
                <a:tc>
                  <a:txBody>
                    <a:bodyPr/>
                    <a:lstStyle/>
                    <a:p>
                      <a:pPr algn="ctr">
                        <a:spcBef>
                          <a:spcPts val="600"/>
                        </a:spcBef>
                      </a:pPr>
                      <a:r>
                        <a:rPr lang="en-GB" sz="1050" dirty="0"/>
                        <a:t>18 to 24</a:t>
                      </a:r>
                    </a:p>
                  </a:txBody>
                  <a:tcPr anchor="ctr"/>
                </a:tc>
                <a:tc>
                  <a:txBody>
                    <a:bodyPr/>
                    <a:lstStyle/>
                    <a:p>
                      <a:pPr algn="ctr">
                        <a:spcBef>
                          <a:spcPts val="600"/>
                        </a:spcBef>
                      </a:pPr>
                      <a:r>
                        <a:rPr lang="en-GB" sz="1050" dirty="0"/>
                        <a:t>25 to 34</a:t>
                      </a:r>
                    </a:p>
                  </a:txBody>
                  <a:tcPr anchor="ctr"/>
                </a:tc>
                <a:tc>
                  <a:txBody>
                    <a:bodyPr/>
                    <a:lstStyle/>
                    <a:p>
                      <a:pPr algn="ctr">
                        <a:spcBef>
                          <a:spcPts val="600"/>
                        </a:spcBef>
                      </a:pPr>
                      <a:r>
                        <a:rPr lang="en-GB" sz="1050" dirty="0"/>
                        <a:t>35 to 44</a:t>
                      </a:r>
                    </a:p>
                  </a:txBody>
                  <a:tcPr anchor="ctr"/>
                </a:tc>
                <a:tc>
                  <a:txBody>
                    <a:bodyPr/>
                    <a:lstStyle/>
                    <a:p>
                      <a:pPr algn="ctr">
                        <a:spcBef>
                          <a:spcPts val="600"/>
                        </a:spcBef>
                      </a:pPr>
                      <a:r>
                        <a:rPr lang="en-GB" sz="1050" dirty="0"/>
                        <a:t>45 to 54</a:t>
                      </a:r>
                    </a:p>
                  </a:txBody>
                  <a:tcPr anchor="ctr"/>
                </a:tc>
                <a:tc>
                  <a:txBody>
                    <a:bodyPr/>
                    <a:lstStyle/>
                    <a:p>
                      <a:pPr algn="ctr">
                        <a:spcBef>
                          <a:spcPts val="600"/>
                        </a:spcBef>
                      </a:pPr>
                      <a:r>
                        <a:rPr lang="en-GB" sz="1050" dirty="0"/>
                        <a:t>55 to 64</a:t>
                      </a:r>
                    </a:p>
                  </a:txBody>
                  <a:tcPr anchor="ctr"/>
                </a:tc>
                <a:tc>
                  <a:txBody>
                    <a:bodyPr/>
                    <a:lstStyle/>
                    <a:p>
                      <a:pPr algn="ctr">
                        <a:spcBef>
                          <a:spcPts val="600"/>
                        </a:spcBef>
                      </a:pPr>
                      <a:r>
                        <a:rPr lang="en-GB" sz="1050" dirty="0"/>
                        <a:t>65 and over</a:t>
                      </a:r>
                    </a:p>
                  </a:txBody>
                  <a:tcPr anchor="ctr"/>
                </a:tc>
                <a:extLst>
                  <a:ext uri="{0D108BD9-81ED-4DB2-BD59-A6C34878D82A}">
                    <a16:rowId xmlns:a16="http://schemas.microsoft.com/office/drawing/2014/main" val="2598793055"/>
                  </a:ext>
                </a:extLst>
              </a:tr>
              <a:tr h="870353">
                <a:tc>
                  <a:txBody>
                    <a:bodyPr/>
                    <a:lstStyle/>
                    <a:p>
                      <a:pPr algn="ctr"/>
                      <a:r>
                        <a:rPr lang="en-US" sz="1000" dirty="0"/>
                        <a:t>I have avoided going to the dentist because of the cost of check-ups/treatment</a:t>
                      </a:r>
                    </a:p>
                    <a:p>
                      <a:pPr algn="ctr"/>
                      <a:endParaRPr lang="en-GB" sz="1000" dirty="0"/>
                    </a:p>
                  </a:txBody>
                  <a:tcPr anchor="ctr"/>
                </a:tc>
                <a:tc>
                  <a:txBody>
                    <a:bodyPr/>
                    <a:lstStyle/>
                    <a:p>
                      <a:pPr algn="ctr"/>
                      <a:r>
                        <a:rPr lang="en-GB" sz="2000" dirty="0"/>
                        <a:t>15%</a:t>
                      </a:r>
                    </a:p>
                  </a:txBody>
                  <a:tcPr anchor="ctr"/>
                </a:tc>
                <a:tc>
                  <a:txBody>
                    <a:bodyPr/>
                    <a:lstStyle/>
                    <a:p>
                      <a:pPr algn="ctr"/>
                      <a:r>
                        <a:rPr lang="en-GB" sz="2000" dirty="0"/>
                        <a:t>20%</a:t>
                      </a:r>
                    </a:p>
                  </a:txBody>
                  <a:tcPr anchor="ctr"/>
                </a:tc>
                <a:tc>
                  <a:txBody>
                    <a:bodyPr/>
                    <a:lstStyle/>
                    <a:p>
                      <a:pPr algn="ctr"/>
                      <a:r>
                        <a:rPr lang="en-GB" sz="2000" dirty="0"/>
                        <a:t>22%</a:t>
                      </a:r>
                    </a:p>
                  </a:txBody>
                  <a:tcPr anchor="ctr"/>
                </a:tc>
                <a:tc>
                  <a:txBody>
                    <a:bodyPr/>
                    <a:lstStyle/>
                    <a:p>
                      <a:pPr algn="ctr"/>
                      <a:r>
                        <a:rPr lang="en-GB" sz="2000" dirty="0"/>
                        <a:t>17%</a:t>
                      </a:r>
                    </a:p>
                  </a:txBody>
                  <a:tcPr anchor="ctr"/>
                </a:tc>
                <a:tc>
                  <a:txBody>
                    <a:bodyPr/>
                    <a:lstStyle/>
                    <a:p>
                      <a:pPr algn="ctr"/>
                      <a:r>
                        <a:rPr lang="en-GB" sz="2000" dirty="0"/>
                        <a:t>20%</a:t>
                      </a:r>
                    </a:p>
                  </a:txBody>
                  <a:tcPr anchor="ctr"/>
                </a:tc>
                <a:tc>
                  <a:txBody>
                    <a:bodyPr/>
                    <a:lstStyle/>
                    <a:p>
                      <a:pPr algn="ctr"/>
                      <a:r>
                        <a:rPr lang="en-GB" sz="2000" dirty="0"/>
                        <a:t>12%</a:t>
                      </a:r>
                    </a:p>
                  </a:txBody>
                  <a:tcPr anchor="ctr"/>
                </a:tc>
                <a:tc>
                  <a:txBody>
                    <a:bodyPr/>
                    <a:lstStyle/>
                    <a:p>
                      <a:pPr algn="ctr"/>
                      <a:r>
                        <a:rPr lang="en-GB" sz="2000" dirty="0"/>
                        <a:t>15%</a:t>
                      </a:r>
                    </a:p>
                  </a:txBody>
                  <a:tcPr anchor="ctr"/>
                </a:tc>
                <a:tc>
                  <a:txBody>
                    <a:bodyPr/>
                    <a:lstStyle/>
                    <a:p>
                      <a:pPr algn="ctr"/>
                      <a:r>
                        <a:rPr lang="en-GB" sz="2000" dirty="0"/>
                        <a:t>14%</a:t>
                      </a:r>
                    </a:p>
                  </a:txBody>
                  <a:tcPr anchor="ctr"/>
                </a:tc>
                <a:tc>
                  <a:txBody>
                    <a:bodyPr/>
                    <a:lstStyle/>
                    <a:p>
                      <a:pPr algn="ctr"/>
                      <a:r>
                        <a:rPr lang="en-GB" sz="2000" dirty="0"/>
                        <a:t>11%</a:t>
                      </a:r>
                    </a:p>
                  </a:txBody>
                  <a:tcPr anchor="ctr"/>
                </a:tc>
                <a:extLst>
                  <a:ext uri="{0D108BD9-81ED-4DB2-BD59-A6C34878D82A}">
                    <a16:rowId xmlns:a16="http://schemas.microsoft.com/office/drawing/2014/main" val="3021756862"/>
                  </a:ext>
                </a:extLst>
              </a:tr>
              <a:tr h="1492034">
                <a:tc>
                  <a:txBody>
                    <a:bodyPr/>
                    <a:lstStyle/>
                    <a:p>
                      <a:pPr algn="ctr"/>
                      <a:r>
                        <a:rPr lang="en-US" sz="1000" dirty="0"/>
                        <a:t>I have avoided booking an NHS appointment because I couldn’t afford the associated costs (e.g. access to the internet, or the cost of the phone call to book the appointment)</a:t>
                      </a:r>
                    </a:p>
                    <a:p>
                      <a:pPr algn="ctr"/>
                      <a:endParaRPr lang="en-GB" sz="1000" dirty="0"/>
                    </a:p>
                  </a:txBody>
                  <a:tcPr anchor="ctr"/>
                </a:tc>
                <a:tc>
                  <a:txBody>
                    <a:bodyPr/>
                    <a:lstStyle/>
                    <a:p>
                      <a:pPr algn="ctr"/>
                      <a:r>
                        <a:rPr lang="en-GB" sz="2000" dirty="0"/>
                        <a:t>6%</a:t>
                      </a:r>
                    </a:p>
                  </a:txBody>
                  <a:tcPr anchor="ctr"/>
                </a:tc>
                <a:tc>
                  <a:txBody>
                    <a:bodyPr/>
                    <a:lstStyle/>
                    <a:p>
                      <a:pPr algn="ctr"/>
                      <a:r>
                        <a:rPr lang="en-GB" sz="2000" dirty="0"/>
                        <a:t>20%</a:t>
                      </a:r>
                    </a:p>
                  </a:txBody>
                  <a:tcPr anchor="ctr"/>
                </a:tc>
                <a:tc>
                  <a:txBody>
                    <a:bodyPr/>
                    <a:lstStyle/>
                    <a:p>
                      <a:pPr algn="ctr"/>
                      <a:r>
                        <a:rPr lang="en-GB" sz="2000" dirty="0"/>
                        <a:t>17%</a:t>
                      </a:r>
                    </a:p>
                  </a:txBody>
                  <a:tcPr anchor="ctr"/>
                </a:tc>
                <a:tc>
                  <a:txBody>
                    <a:bodyPr/>
                    <a:lstStyle/>
                    <a:p>
                      <a:pPr algn="ctr"/>
                      <a:r>
                        <a:rPr lang="en-GB" sz="2000" dirty="0"/>
                        <a:t>16%</a:t>
                      </a:r>
                    </a:p>
                  </a:txBody>
                  <a:tcPr anchor="ctr"/>
                </a:tc>
                <a:tc>
                  <a:txBody>
                    <a:bodyPr/>
                    <a:lstStyle/>
                    <a:p>
                      <a:pPr algn="ctr"/>
                      <a:r>
                        <a:rPr lang="en-GB" sz="2000" dirty="0"/>
                        <a:t>10%</a:t>
                      </a:r>
                    </a:p>
                  </a:txBody>
                  <a:tcPr anchor="ctr"/>
                </a:tc>
                <a:tc>
                  <a:txBody>
                    <a:bodyPr/>
                    <a:lstStyle/>
                    <a:p>
                      <a:pPr algn="ctr"/>
                      <a:r>
                        <a:rPr lang="en-GB" sz="2000" dirty="0"/>
                        <a:t>6%</a:t>
                      </a:r>
                    </a:p>
                  </a:txBody>
                  <a:tcPr anchor="ctr"/>
                </a:tc>
                <a:tc>
                  <a:txBody>
                    <a:bodyPr/>
                    <a:lstStyle/>
                    <a:p>
                      <a:pPr algn="ctr"/>
                      <a:r>
                        <a:rPr lang="en-GB" sz="2000" dirty="0"/>
                        <a:t>4%</a:t>
                      </a:r>
                    </a:p>
                  </a:txBody>
                  <a:tcPr anchor="ctr"/>
                </a:tc>
                <a:tc>
                  <a:txBody>
                    <a:bodyPr/>
                    <a:lstStyle/>
                    <a:p>
                      <a:pPr algn="ctr"/>
                      <a:r>
                        <a:rPr lang="en-GB" sz="2000" dirty="0"/>
                        <a:t>2%</a:t>
                      </a:r>
                    </a:p>
                  </a:txBody>
                  <a:tcPr anchor="ctr"/>
                </a:tc>
                <a:tc>
                  <a:txBody>
                    <a:bodyPr/>
                    <a:lstStyle/>
                    <a:p>
                      <a:pPr algn="ctr"/>
                      <a:r>
                        <a:rPr lang="en-GB" sz="2000" dirty="0"/>
                        <a:t>4%</a:t>
                      </a:r>
                    </a:p>
                  </a:txBody>
                  <a:tcPr anchor="ctr"/>
                </a:tc>
                <a:extLst>
                  <a:ext uri="{0D108BD9-81ED-4DB2-BD59-A6C34878D82A}">
                    <a16:rowId xmlns:a16="http://schemas.microsoft.com/office/drawing/2014/main" val="1192612525"/>
                  </a:ext>
                </a:extLst>
              </a:tr>
              <a:tr h="870353">
                <a:tc>
                  <a:txBody>
                    <a:bodyPr/>
                    <a:lstStyle/>
                    <a:p>
                      <a:pPr algn="ctr"/>
                      <a:r>
                        <a:rPr lang="en-US" sz="1000" dirty="0"/>
                        <a:t>I have avoided buying over the counter medication I normally rely on</a:t>
                      </a:r>
                    </a:p>
                    <a:p>
                      <a:pPr algn="ctr"/>
                      <a:endParaRPr lang="en-GB" sz="1000" dirty="0"/>
                    </a:p>
                  </a:txBody>
                  <a:tcPr anchor="ctr"/>
                </a:tc>
                <a:tc>
                  <a:txBody>
                    <a:bodyPr/>
                    <a:lstStyle/>
                    <a:p>
                      <a:pPr algn="ctr"/>
                      <a:r>
                        <a:rPr lang="en-GB" sz="2000" dirty="0"/>
                        <a:t>7%</a:t>
                      </a:r>
                    </a:p>
                  </a:txBody>
                  <a:tcPr anchor="ctr"/>
                </a:tc>
                <a:tc>
                  <a:txBody>
                    <a:bodyPr/>
                    <a:lstStyle/>
                    <a:p>
                      <a:pPr algn="ctr"/>
                      <a:r>
                        <a:rPr lang="en-GB" sz="2000" dirty="0"/>
                        <a:t>12%</a:t>
                      </a:r>
                    </a:p>
                  </a:txBody>
                  <a:tcPr anchor="ctr"/>
                </a:tc>
                <a:tc>
                  <a:txBody>
                    <a:bodyPr/>
                    <a:lstStyle/>
                    <a:p>
                      <a:pPr algn="ctr"/>
                      <a:r>
                        <a:rPr lang="en-GB" sz="2000" dirty="0"/>
                        <a:t>15%</a:t>
                      </a:r>
                    </a:p>
                  </a:txBody>
                  <a:tcPr anchor="ctr"/>
                </a:tc>
                <a:tc>
                  <a:txBody>
                    <a:bodyPr/>
                    <a:lstStyle/>
                    <a:p>
                      <a:pPr algn="ctr"/>
                      <a:r>
                        <a:rPr lang="en-GB" sz="2000" dirty="0"/>
                        <a:t>11%</a:t>
                      </a:r>
                    </a:p>
                  </a:txBody>
                  <a:tcPr anchor="ctr"/>
                </a:tc>
                <a:tc>
                  <a:txBody>
                    <a:bodyPr/>
                    <a:lstStyle/>
                    <a:p>
                      <a:pPr algn="ctr"/>
                      <a:r>
                        <a:rPr lang="en-GB" sz="2000" dirty="0"/>
                        <a:t>11%</a:t>
                      </a:r>
                    </a:p>
                  </a:txBody>
                  <a:tcPr anchor="ctr"/>
                </a:tc>
                <a:tc>
                  <a:txBody>
                    <a:bodyPr/>
                    <a:lstStyle/>
                    <a:p>
                      <a:pPr algn="ctr"/>
                      <a:r>
                        <a:rPr lang="en-GB" sz="2000" dirty="0"/>
                        <a:t>6%</a:t>
                      </a:r>
                    </a:p>
                  </a:txBody>
                  <a:tcPr anchor="ctr"/>
                </a:tc>
                <a:tc>
                  <a:txBody>
                    <a:bodyPr/>
                    <a:lstStyle/>
                    <a:p>
                      <a:pPr algn="ctr"/>
                      <a:r>
                        <a:rPr lang="en-GB" sz="2000" dirty="0"/>
                        <a:t>8%</a:t>
                      </a:r>
                    </a:p>
                  </a:txBody>
                  <a:tcPr anchor="ctr"/>
                </a:tc>
                <a:tc>
                  <a:txBody>
                    <a:bodyPr/>
                    <a:lstStyle/>
                    <a:p>
                      <a:pPr algn="ctr"/>
                      <a:r>
                        <a:rPr lang="en-GB" sz="2000" dirty="0"/>
                        <a:t>4%</a:t>
                      </a:r>
                    </a:p>
                  </a:txBody>
                  <a:tcPr anchor="ctr"/>
                </a:tc>
                <a:tc>
                  <a:txBody>
                    <a:bodyPr/>
                    <a:lstStyle/>
                    <a:p>
                      <a:pPr algn="ctr"/>
                      <a:r>
                        <a:rPr lang="en-GB" sz="2000" dirty="0"/>
                        <a:t>4%</a:t>
                      </a:r>
                    </a:p>
                  </a:txBody>
                  <a:tcPr anchor="ctr"/>
                </a:tc>
                <a:extLst>
                  <a:ext uri="{0D108BD9-81ED-4DB2-BD59-A6C34878D82A}">
                    <a16:rowId xmlns:a16="http://schemas.microsoft.com/office/drawing/2014/main" val="2163204897"/>
                  </a:ext>
                </a:extLst>
              </a:tr>
              <a:tr h="1336614">
                <a:tc>
                  <a:txBody>
                    <a:bodyPr/>
                    <a:lstStyle/>
                    <a:p>
                      <a:pPr algn="ctr"/>
                      <a:r>
                        <a:rPr lang="en-US" sz="1000" dirty="0"/>
                        <a:t>I have avoided attending an NHS appointment because I couldn’t afford to travel to the appointment (e.g. petrol for my car, public transport costs)</a:t>
                      </a:r>
                    </a:p>
                    <a:p>
                      <a:pPr algn="ctr"/>
                      <a:endParaRPr lang="en-GB" sz="1000" dirty="0"/>
                    </a:p>
                  </a:txBody>
                  <a:tcPr anchor="ctr"/>
                </a:tc>
                <a:tc>
                  <a:txBody>
                    <a:bodyPr/>
                    <a:lstStyle/>
                    <a:p>
                      <a:pPr algn="ctr"/>
                      <a:r>
                        <a:rPr lang="en-GB" sz="2000" dirty="0"/>
                        <a:t>6%</a:t>
                      </a:r>
                    </a:p>
                  </a:txBody>
                  <a:tcPr anchor="ctr"/>
                </a:tc>
                <a:tc>
                  <a:txBody>
                    <a:bodyPr/>
                    <a:lstStyle/>
                    <a:p>
                      <a:pPr algn="ctr"/>
                      <a:r>
                        <a:rPr lang="en-GB" sz="2000" dirty="0"/>
                        <a:t>13%</a:t>
                      </a:r>
                    </a:p>
                  </a:txBody>
                  <a:tcPr anchor="ctr"/>
                </a:tc>
                <a:tc>
                  <a:txBody>
                    <a:bodyPr/>
                    <a:lstStyle/>
                    <a:p>
                      <a:pPr algn="ctr"/>
                      <a:r>
                        <a:rPr lang="en-GB" sz="2000" dirty="0"/>
                        <a:t>17%</a:t>
                      </a:r>
                    </a:p>
                  </a:txBody>
                  <a:tcPr anchor="ctr"/>
                </a:tc>
                <a:tc>
                  <a:txBody>
                    <a:bodyPr/>
                    <a:lstStyle/>
                    <a:p>
                      <a:pPr algn="ctr"/>
                      <a:r>
                        <a:rPr lang="en-GB" sz="2000" dirty="0"/>
                        <a:t>14%</a:t>
                      </a:r>
                    </a:p>
                  </a:txBody>
                  <a:tcPr anchor="ctr"/>
                </a:tc>
                <a:tc>
                  <a:txBody>
                    <a:bodyPr/>
                    <a:lstStyle/>
                    <a:p>
                      <a:pPr algn="ctr"/>
                      <a:r>
                        <a:rPr lang="en-GB" sz="2000" dirty="0"/>
                        <a:t>10%</a:t>
                      </a:r>
                    </a:p>
                  </a:txBody>
                  <a:tcPr anchor="ctr"/>
                </a:tc>
                <a:tc>
                  <a:txBody>
                    <a:bodyPr/>
                    <a:lstStyle/>
                    <a:p>
                      <a:pPr algn="ctr"/>
                      <a:r>
                        <a:rPr lang="en-GB" sz="2000" dirty="0"/>
                        <a:t>5%</a:t>
                      </a:r>
                    </a:p>
                  </a:txBody>
                  <a:tcPr anchor="ctr"/>
                </a:tc>
                <a:tc>
                  <a:txBody>
                    <a:bodyPr/>
                    <a:lstStyle/>
                    <a:p>
                      <a:pPr algn="ctr"/>
                      <a:r>
                        <a:rPr lang="en-GB" sz="2000" dirty="0"/>
                        <a:t>4%</a:t>
                      </a:r>
                    </a:p>
                  </a:txBody>
                  <a:tcPr anchor="ctr"/>
                </a:tc>
                <a:tc>
                  <a:txBody>
                    <a:bodyPr/>
                    <a:lstStyle/>
                    <a:p>
                      <a:pPr algn="ctr"/>
                      <a:r>
                        <a:rPr lang="en-GB" sz="2000" dirty="0"/>
                        <a:t>2%</a:t>
                      </a:r>
                    </a:p>
                  </a:txBody>
                  <a:tcPr anchor="ctr"/>
                </a:tc>
                <a:tc>
                  <a:txBody>
                    <a:bodyPr/>
                    <a:lstStyle/>
                    <a:p>
                      <a:pPr algn="ctr"/>
                      <a:r>
                        <a:rPr lang="en-GB" sz="2000" dirty="0"/>
                        <a:t>3%</a:t>
                      </a:r>
                    </a:p>
                  </a:txBody>
                  <a:tcPr anchor="ctr"/>
                </a:tc>
                <a:extLst>
                  <a:ext uri="{0D108BD9-81ED-4DB2-BD59-A6C34878D82A}">
                    <a16:rowId xmlns:a16="http://schemas.microsoft.com/office/drawing/2014/main" val="2930583683"/>
                  </a:ext>
                </a:extLst>
              </a:tr>
              <a:tr h="870353">
                <a:tc>
                  <a:txBody>
                    <a:bodyPr/>
                    <a:lstStyle/>
                    <a:p>
                      <a:pPr algn="ctr"/>
                      <a:r>
                        <a:rPr lang="en-US" sz="1000" dirty="0"/>
                        <a:t>I have avoided taking up one or more NHS prescription because of the cost</a:t>
                      </a:r>
                    </a:p>
                    <a:p>
                      <a:pPr algn="ctr"/>
                      <a:endParaRPr lang="en-GB" sz="1000" dirty="0"/>
                    </a:p>
                  </a:txBody>
                  <a:tcPr anchor="ctr"/>
                </a:tc>
                <a:tc>
                  <a:txBody>
                    <a:bodyPr/>
                    <a:lstStyle/>
                    <a:p>
                      <a:pPr algn="ctr"/>
                      <a:r>
                        <a:rPr lang="en-GB" sz="2000" dirty="0"/>
                        <a:t>5%</a:t>
                      </a:r>
                    </a:p>
                  </a:txBody>
                  <a:tcPr anchor="ctr"/>
                </a:tc>
                <a:tc>
                  <a:txBody>
                    <a:bodyPr/>
                    <a:lstStyle/>
                    <a:p>
                      <a:pPr algn="ctr"/>
                      <a:r>
                        <a:rPr lang="en-GB" sz="2000" dirty="0"/>
                        <a:t>8%</a:t>
                      </a:r>
                    </a:p>
                  </a:txBody>
                  <a:tcPr anchor="ctr"/>
                </a:tc>
                <a:tc>
                  <a:txBody>
                    <a:bodyPr/>
                    <a:lstStyle/>
                    <a:p>
                      <a:pPr algn="ctr"/>
                      <a:r>
                        <a:rPr lang="en-GB" sz="2000" dirty="0"/>
                        <a:t>8%</a:t>
                      </a:r>
                    </a:p>
                  </a:txBody>
                  <a:tcPr anchor="ctr"/>
                </a:tc>
                <a:tc>
                  <a:txBody>
                    <a:bodyPr/>
                    <a:lstStyle/>
                    <a:p>
                      <a:pPr algn="ctr"/>
                      <a:r>
                        <a:rPr lang="en-GB" sz="2000" dirty="0"/>
                        <a:t>11%</a:t>
                      </a:r>
                    </a:p>
                  </a:txBody>
                  <a:tcPr anchor="ctr"/>
                </a:tc>
                <a:tc>
                  <a:txBody>
                    <a:bodyPr/>
                    <a:lstStyle/>
                    <a:p>
                      <a:pPr algn="ctr"/>
                      <a:r>
                        <a:rPr lang="en-GB" sz="2000" dirty="0"/>
                        <a:t>7%</a:t>
                      </a:r>
                    </a:p>
                  </a:txBody>
                  <a:tcPr anchor="ctr"/>
                </a:tc>
                <a:tc>
                  <a:txBody>
                    <a:bodyPr/>
                    <a:lstStyle/>
                    <a:p>
                      <a:pPr algn="ctr"/>
                      <a:r>
                        <a:rPr lang="en-GB" sz="2000" dirty="0"/>
                        <a:t>8%</a:t>
                      </a:r>
                    </a:p>
                  </a:txBody>
                  <a:tcPr anchor="ctr"/>
                </a:tc>
                <a:tc>
                  <a:txBody>
                    <a:bodyPr/>
                    <a:lstStyle/>
                    <a:p>
                      <a:pPr algn="ctr"/>
                      <a:r>
                        <a:rPr lang="en-GB" sz="2000" dirty="0"/>
                        <a:t>6%</a:t>
                      </a:r>
                    </a:p>
                  </a:txBody>
                  <a:tcPr anchor="ctr"/>
                </a:tc>
                <a:tc>
                  <a:txBody>
                    <a:bodyPr/>
                    <a:lstStyle/>
                    <a:p>
                      <a:pPr algn="ctr"/>
                      <a:r>
                        <a:rPr lang="en-GB" sz="2000" dirty="0"/>
                        <a:t>1%</a:t>
                      </a:r>
                    </a:p>
                  </a:txBody>
                  <a:tcPr anchor="ctr"/>
                </a:tc>
                <a:tc>
                  <a:txBody>
                    <a:bodyPr/>
                    <a:lstStyle/>
                    <a:p>
                      <a:pPr algn="ctr"/>
                      <a:r>
                        <a:rPr lang="en-GB" sz="2000" dirty="0"/>
                        <a:t>1%</a:t>
                      </a:r>
                    </a:p>
                  </a:txBody>
                  <a:tcPr anchor="ctr"/>
                </a:tc>
                <a:extLst>
                  <a:ext uri="{0D108BD9-81ED-4DB2-BD59-A6C34878D82A}">
                    <a16:rowId xmlns:a16="http://schemas.microsoft.com/office/drawing/2014/main" val="2528753097"/>
                  </a:ext>
                </a:extLst>
              </a:tr>
            </a:tbl>
          </a:graphicData>
        </a:graphic>
      </p:graphicFrame>
    </p:spTree>
    <p:extLst>
      <p:ext uri="{BB962C8B-B14F-4D97-AF65-F5344CB8AC3E}">
        <p14:creationId xmlns:p14="http://schemas.microsoft.com/office/powerpoint/2010/main" val="424707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8BE-429C-4AFE-817C-5F791FAB5E56}"/>
              </a:ext>
            </a:extLst>
          </p:cNvPr>
          <p:cNvSpPr>
            <a:spLocks noGrp="1"/>
          </p:cNvSpPr>
          <p:nvPr>
            <p:ph type="title"/>
          </p:nvPr>
        </p:nvSpPr>
        <p:spPr>
          <a:xfrm>
            <a:off x="457200" y="116632"/>
            <a:ext cx="8208000" cy="468000"/>
          </a:xfrm>
        </p:spPr>
        <p:txBody>
          <a:bodyPr/>
          <a:lstStyle/>
          <a:p>
            <a:r>
              <a:rPr lang="en-GB" sz="2000" dirty="0"/>
              <a:t>Full details of the question we asked to generate this data</a:t>
            </a:r>
            <a:br>
              <a:rPr lang="en-GB" sz="2000" dirty="0"/>
            </a:br>
            <a:endParaRPr lang="en-GB" sz="2000" dirty="0"/>
          </a:p>
        </p:txBody>
      </p:sp>
      <p:sp>
        <p:nvSpPr>
          <p:cNvPr id="3" name="Content Placeholder 2">
            <a:extLst>
              <a:ext uri="{FF2B5EF4-FFF2-40B4-BE49-F238E27FC236}">
                <a16:creationId xmlns:a16="http://schemas.microsoft.com/office/drawing/2014/main" id="{0095CD0E-9B04-444E-8F91-2F0840E3BC26}"/>
              </a:ext>
            </a:extLst>
          </p:cNvPr>
          <p:cNvSpPr>
            <a:spLocks noGrp="1"/>
          </p:cNvSpPr>
          <p:nvPr>
            <p:ph idx="1"/>
          </p:nvPr>
        </p:nvSpPr>
        <p:spPr>
          <a:xfrm>
            <a:off x="457200" y="453006"/>
            <a:ext cx="8208000" cy="4767317"/>
          </a:xfrm>
        </p:spPr>
        <p:txBody>
          <a:bodyPr/>
          <a:lstStyle/>
          <a:p>
            <a:pPr>
              <a:spcAft>
                <a:spcPts val="0"/>
              </a:spcAft>
            </a:pPr>
            <a:r>
              <a:rPr lang="en-US" sz="1600" b="1" dirty="0"/>
              <a:t>Thinking now specifically about your use of health and care services. Over the last month have you done any of the following?</a:t>
            </a:r>
          </a:p>
          <a:p>
            <a:pPr marL="143510" lvl="1" indent="-143510">
              <a:spcAft>
                <a:spcPts val="0"/>
              </a:spcAft>
              <a:buClr>
                <a:srgbClr val="E73E97"/>
              </a:buClr>
            </a:pPr>
            <a:r>
              <a:rPr lang="en-US" sz="1250" dirty="0">
                <a:solidFill>
                  <a:srgbClr val="004C6B"/>
                </a:solidFill>
              </a:rPr>
              <a:t>I have avoided going to the dentist because of the cost of check-ups/treatment</a:t>
            </a:r>
          </a:p>
          <a:p>
            <a:pPr marL="143510" lvl="1" indent="-143510">
              <a:spcAft>
                <a:spcPts val="0"/>
              </a:spcAft>
              <a:buClr>
                <a:srgbClr val="E73E97"/>
              </a:buClr>
            </a:pPr>
            <a:r>
              <a:rPr lang="en-US" sz="1250" dirty="0"/>
              <a:t>I have cut down on or stopped support on non-surgical private health services (e.g. physiotherapy, counselling)</a:t>
            </a:r>
          </a:p>
          <a:p>
            <a:pPr marL="143510" lvl="1" indent="-143510">
              <a:spcAft>
                <a:spcPts val="0"/>
              </a:spcAft>
              <a:buClr>
                <a:srgbClr val="E73E97"/>
              </a:buClr>
            </a:pPr>
            <a:r>
              <a:rPr lang="en-US" sz="1250" dirty="0"/>
              <a:t>I have avoided booking an NHS appointment because I couldn’t afford the associated costs (e.g. access to the internet, or the cost of the phone call to book the appointment)</a:t>
            </a:r>
          </a:p>
          <a:p>
            <a:pPr marL="143510" lvl="1" indent="-143510">
              <a:spcAft>
                <a:spcPts val="0"/>
              </a:spcAft>
              <a:buClr>
                <a:srgbClr val="E73E97"/>
              </a:buClr>
            </a:pPr>
            <a:r>
              <a:rPr lang="en-US" sz="1250" dirty="0"/>
              <a:t>I have avoided attending an NHS appointment because I couldn’t afford to travel to the appointment (e.g. petrol for my car, public transport costs)</a:t>
            </a:r>
          </a:p>
          <a:p>
            <a:pPr marL="143510" lvl="1" indent="-143510">
              <a:spcAft>
                <a:spcPts val="0"/>
              </a:spcAft>
              <a:buClr>
                <a:srgbClr val="E73E97"/>
              </a:buClr>
            </a:pPr>
            <a:r>
              <a:rPr lang="en-US" sz="1250" dirty="0"/>
              <a:t>I have avoided seeking help from the NHS because I couldn’t take time off work (e.g. because I was worried I would lose pay, or might be sacked)</a:t>
            </a:r>
          </a:p>
          <a:p>
            <a:pPr marL="143510" lvl="1" indent="-143510">
              <a:spcAft>
                <a:spcPts val="0"/>
              </a:spcAft>
              <a:buClr>
                <a:srgbClr val="E73E97"/>
              </a:buClr>
            </a:pPr>
            <a:r>
              <a:rPr lang="en-US" sz="1250" dirty="0"/>
              <a:t>I have changed, cut down on or stopped support from paid for carers (e.g. people coming into my home to help me with preparing meals or washing and dressing)</a:t>
            </a:r>
          </a:p>
          <a:p>
            <a:pPr marL="143510" lvl="1" indent="-143510">
              <a:spcAft>
                <a:spcPts val="0"/>
              </a:spcAft>
              <a:buClr>
                <a:srgbClr val="E73E97"/>
              </a:buClr>
            </a:pPr>
            <a:r>
              <a:rPr lang="en-US" sz="1250" dirty="0"/>
              <a:t>I have used a social care service that I would not have done otherwise, because of the cost of living</a:t>
            </a:r>
          </a:p>
          <a:p>
            <a:pPr marL="143510" lvl="1" indent="-143510">
              <a:spcAft>
                <a:spcPts val="0"/>
              </a:spcAft>
              <a:buClr>
                <a:srgbClr val="E73E97"/>
              </a:buClr>
            </a:pPr>
            <a:r>
              <a:rPr lang="en-US" sz="1250" dirty="0"/>
              <a:t>I have avoided buying over the counter medication I normally rely on</a:t>
            </a:r>
          </a:p>
          <a:p>
            <a:pPr marL="143510" lvl="1" indent="-143510">
              <a:spcAft>
                <a:spcPts val="0"/>
              </a:spcAft>
              <a:buClr>
                <a:srgbClr val="E73E97"/>
              </a:buClr>
            </a:pPr>
            <a:r>
              <a:rPr lang="en-US" sz="1250" dirty="0"/>
              <a:t>I have avoided taking up one or more NHS prescription because of the cost</a:t>
            </a:r>
          </a:p>
          <a:p>
            <a:pPr marL="143510" lvl="1" indent="-143510">
              <a:spcAft>
                <a:spcPts val="0"/>
              </a:spcAft>
              <a:buClr>
                <a:srgbClr val="E73E97"/>
              </a:buClr>
            </a:pPr>
            <a:r>
              <a:rPr lang="en-US" sz="1250" dirty="0"/>
              <a:t>I have used a used a health service that I would not have done otherwise, because of the cost of living</a:t>
            </a:r>
          </a:p>
          <a:p>
            <a:pPr marL="143510" lvl="1" indent="-143510">
              <a:spcAft>
                <a:spcPts val="0"/>
              </a:spcAft>
              <a:buClr>
                <a:srgbClr val="E73E97"/>
              </a:buClr>
            </a:pPr>
            <a:r>
              <a:rPr lang="en-US" sz="1250" dirty="0"/>
              <a:t>I have cut down on the use of medical equipment at home because of the running costs (e.g. ventilators, dialysis)</a:t>
            </a:r>
          </a:p>
          <a:p>
            <a:pPr marL="143510" lvl="1" indent="-143510">
              <a:spcAft>
                <a:spcPts val="0"/>
              </a:spcAft>
              <a:buClr>
                <a:srgbClr val="E73E97"/>
              </a:buClr>
            </a:pPr>
            <a:r>
              <a:rPr lang="en-US" sz="1250" dirty="0"/>
              <a:t>None of these</a:t>
            </a:r>
          </a:p>
          <a:p>
            <a:pPr marL="143510" lvl="1" indent="-143510">
              <a:spcAft>
                <a:spcPts val="0"/>
              </a:spcAft>
              <a:buClr>
                <a:srgbClr val="E73E97"/>
              </a:buClr>
            </a:pPr>
            <a:r>
              <a:rPr lang="en-US" sz="1250" dirty="0"/>
              <a:t>Prefer not to say</a:t>
            </a:r>
          </a:p>
          <a:p>
            <a:endParaRPr lang="en-US" sz="1400" dirty="0"/>
          </a:p>
          <a:p>
            <a:endParaRPr lang="en-GB" dirty="0">
              <a:highlight>
                <a:srgbClr val="FFFF00"/>
              </a:highlight>
            </a:endParaRPr>
          </a:p>
        </p:txBody>
      </p:sp>
      <p:sp>
        <p:nvSpPr>
          <p:cNvPr id="4" name="Footer Placeholder 3">
            <a:extLst>
              <a:ext uri="{FF2B5EF4-FFF2-40B4-BE49-F238E27FC236}">
                <a16:creationId xmlns:a16="http://schemas.microsoft.com/office/drawing/2014/main" id="{2703E5BE-C734-4874-BCB3-4B82894B6A96}"/>
              </a:ext>
            </a:extLst>
          </p:cNvPr>
          <p:cNvSpPr>
            <a:spLocks noGrp="1"/>
          </p:cNvSpPr>
          <p:nvPr>
            <p:ph type="ftr" sz="quarter" idx="11"/>
          </p:nvPr>
        </p:nvSpPr>
        <p:spPr>
          <a:xfrm>
            <a:off x="368264" y="6328855"/>
            <a:ext cx="1969900" cy="360000"/>
          </a:xfrm>
        </p:spPr>
        <p:txBody>
          <a:bodyPr/>
          <a:lstStyle/>
          <a:p>
            <a:r>
              <a:rPr lang="en-GB" noProof="0" dirty="0"/>
              <a:t>Health and the cost of living May 2023</a:t>
            </a:r>
          </a:p>
        </p:txBody>
      </p:sp>
      <p:sp>
        <p:nvSpPr>
          <p:cNvPr id="5" name="Slide Number Placeholder 4">
            <a:extLst>
              <a:ext uri="{FF2B5EF4-FFF2-40B4-BE49-F238E27FC236}">
                <a16:creationId xmlns:a16="http://schemas.microsoft.com/office/drawing/2014/main" id="{3EC56F81-CCB3-423B-9397-9802A985FFE9}"/>
              </a:ext>
            </a:extLst>
          </p:cNvPr>
          <p:cNvSpPr>
            <a:spLocks noGrp="1"/>
          </p:cNvSpPr>
          <p:nvPr>
            <p:ph type="sldNum" sz="quarter" idx="12"/>
          </p:nvPr>
        </p:nvSpPr>
        <p:spPr/>
        <p:txBody>
          <a:bodyPr/>
          <a:lstStyle/>
          <a:p>
            <a:fld id="{9295DF58-4118-4551-8C61-1A7ED177FA2D}" type="slidenum">
              <a:rPr lang="en-GB" noProof="0" smtClean="0"/>
              <a:pPr/>
              <a:t>7</a:t>
            </a:fld>
            <a:endParaRPr lang="en-GB" noProof="0"/>
          </a:p>
        </p:txBody>
      </p:sp>
    </p:spTree>
    <p:extLst>
      <p:ext uri="{BB962C8B-B14F-4D97-AF65-F5344CB8AC3E}">
        <p14:creationId xmlns:p14="http://schemas.microsoft.com/office/powerpoint/2010/main" val="233041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For more information</a:t>
            </a:r>
          </a:p>
          <a:p>
            <a:pPr lvl="1"/>
            <a:r>
              <a:rPr lang="en-GB" err="1"/>
              <a:t>Healthwatch</a:t>
            </a:r>
            <a:r>
              <a:rPr lang="en-GB"/>
              <a:t> England</a:t>
            </a:r>
            <a:br>
              <a:rPr lang="en-GB"/>
            </a:br>
            <a:r>
              <a:rPr lang="en-GB"/>
              <a:t>National Customer Service Centre</a:t>
            </a:r>
            <a:br>
              <a:rPr lang="en-GB"/>
            </a:br>
            <a:r>
              <a:rPr lang="en-GB" err="1"/>
              <a:t>Citygate</a:t>
            </a:r>
            <a:br>
              <a:rPr lang="en-GB"/>
            </a:br>
            <a:r>
              <a:rPr lang="en-GB" err="1"/>
              <a:t>Gallowgate</a:t>
            </a:r>
            <a:br>
              <a:rPr lang="en-GB"/>
            </a:br>
            <a:r>
              <a:rPr lang="en-GB"/>
              <a:t>Newcastle upon Tyne</a:t>
            </a:r>
            <a:br>
              <a:rPr lang="en-GB"/>
            </a:br>
            <a:r>
              <a:rPr lang="en-GB"/>
              <a:t>NE1 4PA</a:t>
            </a:r>
          </a:p>
          <a:p>
            <a:pPr lvl="2">
              <a:spcAft>
                <a:spcPts val="600"/>
              </a:spcAft>
            </a:pPr>
            <a:r>
              <a:rPr lang="en-GB" err="1"/>
              <a:t>www.healthwatch.co.uk</a:t>
            </a:r>
            <a:endParaRPr lang="en-GB"/>
          </a:p>
          <a:p>
            <a:pPr lvl="2">
              <a:spcAft>
                <a:spcPts val="600"/>
              </a:spcAft>
            </a:pPr>
            <a:r>
              <a:rPr lang="en-GB"/>
              <a:t>t: 03000 683 000</a:t>
            </a:r>
          </a:p>
          <a:p>
            <a:pPr lvl="2">
              <a:spcAft>
                <a:spcPts val="600"/>
              </a:spcAft>
            </a:pPr>
            <a:r>
              <a:rPr lang="en-GB"/>
              <a:t>e: </a:t>
            </a:r>
            <a:r>
              <a:rPr lang="en-GB" err="1"/>
              <a:t>enquiries@healthwatch.co.uk</a:t>
            </a:r>
            <a:endParaRPr lang="en-GB"/>
          </a:p>
          <a:p>
            <a:pPr lvl="2">
              <a:spcAft>
                <a:spcPts val="600"/>
              </a:spcAft>
              <a:tabLst>
                <a:tab pos="216000" algn="l"/>
              </a:tabLst>
            </a:pPr>
            <a:r>
              <a:rPr lang="en-GB"/>
              <a:t>	@</a:t>
            </a:r>
            <a:r>
              <a:rPr lang="en-GB" err="1"/>
              <a:t>HealthwatchE</a:t>
            </a:r>
            <a:endParaRPr lang="en-GB"/>
          </a:p>
          <a:p>
            <a:pPr lvl="2">
              <a:spcAft>
                <a:spcPts val="600"/>
              </a:spcAft>
            </a:pPr>
            <a:r>
              <a:rPr lang="en-GB"/>
              <a:t>	</a:t>
            </a:r>
            <a:r>
              <a:rPr lang="en-GB" err="1"/>
              <a:t>Facebook.com/HealthwatchE</a:t>
            </a:r>
            <a:endParaRPr lang="en-GB"/>
          </a:p>
        </p:txBody>
      </p:sp>
    </p:spTree>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C1339D6737648A8C86C1C80D7AA4E" ma:contentTypeVersion="15" ma:contentTypeDescription="Create a new document." ma:contentTypeScope="" ma:versionID="ac9c2b5e0036b00fc7fc4bd3394019da">
  <xsd:schema xmlns:xsd="http://www.w3.org/2001/XMLSchema" xmlns:xs="http://www.w3.org/2001/XMLSchema" xmlns:p="http://schemas.microsoft.com/office/2006/metadata/properties" xmlns:ns2="19ba204a-7cec-4086-a9b5-f26e8fa56635" xmlns:ns3="6ce766b5-4c61-445e-8acf-a0272427aa83" targetNamespace="http://schemas.microsoft.com/office/2006/metadata/properties" ma:root="true" ma:fieldsID="e394ba048c83c80d14daaaa3f6ae4d5c" ns2:_="" ns3:_="">
    <xsd:import namespace="19ba204a-7cec-4086-a9b5-f26e8fa56635"/>
    <xsd:import namespace="6ce766b5-4c61-445e-8acf-a0272427aa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a204a-7cec-4086-a9b5-f26e8fa56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e766b5-4c61-445e-8acf-a0272427aa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a3ef7d-728c-41c2-8a76-9275bcb17bcc}" ma:internalName="TaxCatchAll" ma:showField="CatchAllData" ma:web="6ce766b5-4c61-445e-8acf-a0272427aa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ba204a-7cec-4086-a9b5-f26e8fa56635">
      <Terms xmlns="http://schemas.microsoft.com/office/infopath/2007/PartnerControls"/>
    </lcf76f155ced4ddcb4097134ff3c332f>
    <TaxCatchAll xmlns="6ce766b5-4c61-445e-8acf-a0272427aa83" xsi:nil="true"/>
  </documentManagement>
</p:properties>
</file>

<file path=customXml/itemProps1.xml><?xml version="1.0" encoding="utf-8"?>
<ds:datastoreItem xmlns:ds="http://schemas.openxmlformats.org/officeDocument/2006/customXml" ds:itemID="{7332BE1A-DACF-4D30-B444-B22E7E6F8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a204a-7cec-4086-a9b5-f26e8fa56635"/>
    <ds:schemaRef ds:uri="6ce766b5-4c61-445e-8acf-a0272427a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3C85CB-0A04-467D-BC23-D1B6BFEC1C18}">
  <ds:schemaRefs>
    <ds:schemaRef ds:uri="http://schemas.microsoft.com/sharepoint/v3/contenttype/forms"/>
  </ds:schemaRefs>
</ds:datastoreItem>
</file>

<file path=customXml/itemProps3.xml><?xml version="1.0" encoding="utf-8"?>
<ds:datastoreItem xmlns:ds="http://schemas.openxmlformats.org/officeDocument/2006/customXml" ds:itemID="{AFE02C92-D365-4F7E-AB1A-D83D99CD115B}">
  <ds:schemaRefs>
    <ds:schemaRef ds:uri="http://schemas.microsoft.com/office/infopath/2007/PartnerControls"/>
    <ds:schemaRef ds:uri="6ce766b5-4c61-445e-8acf-a0272427aa83"/>
    <ds:schemaRef ds:uri="http://schemas.openxmlformats.org/package/2006/metadata/core-properties"/>
    <ds:schemaRef ds:uri="19ba204a-7cec-4086-a9b5-f26e8fa56635"/>
    <ds:schemaRef ds:uri="http://schemas.microsoft.com/office/2006/metadata/properties"/>
    <ds:schemaRef ds:uri="http://www.w3.org/XML/1998/namespace"/>
    <ds:schemaRef ds:uri="http://purl.org/dc/elements/1.1/"/>
    <ds:schemaRef ds:uri="http://schemas.microsoft.com/office/2006/documentManagement/typ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3451</TotalTime>
  <Words>966</Words>
  <Application>Microsoft Office PowerPoint</Application>
  <PresentationFormat>On-screen Show (4:3)</PresentationFormat>
  <Paragraphs>114</Paragraphs>
  <Slides>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Poppins</vt:lpstr>
      <vt:lpstr>Healthwatch Theme 2021</vt:lpstr>
      <vt:lpstr>1_Healthwatch Theme 2021</vt:lpstr>
      <vt:lpstr>Health and the cost of living</vt:lpstr>
      <vt:lpstr>Context</vt:lpstr>
      <vt:lpstr>When is the polling taking place?</vt:lpstr>
      <vt:lpstr>PowerPoint Presentation</vt:lpstr>
      <vt:lpstr>PowerPoint Presentation</vt:lpstr>
      <vt:lpstr>PowerPoint Presentation</vt:lpstr>
      <vt:lpstr>Full details of the question we asked to generate this data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Will</dc:creator>
  <cp:lastModifiedBy>Galandzij, Anna</cp:lastModifiedBy>
  <cp:revision>4</cp:revision>
  <dcterms:created xsi:type="dcterms:W3CDTF">2023-02-07T15:22:31Z</dcterms:created>
  <dcterms:modified xsi:type="dcterms:W3CDTF">2023-05-26T11:24:32Z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0x010100AA7C1339D6737648A8C86C1C80D7AA4E</vt:lpwstr>
  </property>
  <property fmtid="{D5CDD505-2E9C-101B-9397-08002B2CF9AE}" pid="3" name="MediaServiceImageTags">
    <vt:lpwstr/>
  </property>
</Properties>
</file>