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handoutMasterIdLst>
    <p:handoutMasterId r:id="rId18"/>
  </p:handoutMasterIdLst>
  <p:sldIdLst>
    <p:sldId id="256" r:id="rId5"/>
    <p:sldId id="459" r:id="rId6"/>
    <p:sldId id="462" r:id="rId7"/>
    <p:sldId id="348" r:id="rId8"/>
    <p:sldId id="467" r:id="rId9"/>
    <p:sldId id="351" r:id="rId10"/>
    <p:sldId id="352" r:id="rId11"/>
    <p:sldId id="353" r:id="rId12"/>
    <p:sldId id="464" r:id="rId13"/>
    <p:sldId id="455" r:id="rId14"/>
    <p:sldId id="466" r:id="rId15"/>
    <p:sldId id="465" r:id="rId16"/>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890">
          <p15:clr>
            <a:srgbClr val="A4A3A4"/>
          </p15:clr>
        </p15:guide>
        <p15:guide id="2" pos="5478">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otte Lynch" initials="" lastIdx="1" clrIdx="0"/>
  <p:cmAuthor id="2" name="Daisy Cooney" initials="DC" lastIdx="6" clrIdx="1"/>
  <p:cmAuthor id="3" name="Charlotte Lynch" initials="CL" lastIdx="5" clrIdx="2">
    <p:extLst>
      <p:ext uri="{19B8F6BF-5375-455C-9EA6-DF929625EA0E}">
        <p15:presenceInfo xmlns:p15="http://schemas.microsoft.com/office/powerpoint/2012/main" userId="S::charlotte.lynch@ageuk.org.uk::950312ff-79ca-4f34-832f-d45f33835ad1" providerId="AD"/>
      </p:ext>
    </p:extLst>
  </p:cmAuthor>
  <p:cmAuthor id="4" name="Hayley Matthews" initials="HM" lastIdx="19" clrIdx="3">
    <p:extLst>
      <p:ext uri="{19B8F6BF-5375-455C-9EA6-DF929625EA0E}">
        <p15:presenceInfo xmlns:p15="http://schemas.microsoft.com/office/powerpoint/2012/main" userId="S::hayley.matthews11@england.nhs.uk::f392af5d-43e9-488b-b395-d78964d1350e" providerId="AD"/>
      </p:ext>
    </p:extLst>
  </p:cmAuthor>
  <p:cmAuthor id="5" name="Sarah Wood" initials="SW" lastIdx="6" clrIdx="4">
    <p:extLst>
      <p:ext uri="{19B8F6BF-5375-455C-9EA6-DF929625EA0E}">
        <p15:presenceInfo xmlns:p15="http://schemas.microsoft.com/office/powerpoint/2012/main" userId="S-1-5-21-597545548-1168997572-679101248-2861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FEC006-452F-4A9F-9F71-4D7E8EDECFB9}" v="57" dt="2021-07-15T08:39:37.2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69308" autoAdjust="0"/>
  </p:normalViewPr>
  <p:slideViewPr>
    <p:cSldViewPr snapToGrid="0">
      <p:cViewPr varScale="1">
        <p:scale>
          <a:sx n="43" d="100"/>
          <a:sy n="43" d="100"/>
        </p:scale>
        <p:origin x="1980" y="48"/>
      </p:cViewPr>
      <p:guideLst>
        <p:guide orient="horz" pos="890"/>
        <p:guide pos="5478"/>
      </p:guideLst>
    </p:cSldViewPr>
  </p:slideViewPr>
  <p:notesTextViewPr>
    <p:cViewPr>
      <p:scale>
        <a:sx n="1" d="1"/>
        <a:sy n="1" d="1"/>
      </p:scale>
      <p:origin x="0" y="0"/>
    </p:cViewPr>
  </p:notesTextViewPr>
  <p:notesViewPr>
    <p:cSldViewPr snapToGrid="0">
      <p:cViewPr>
        <p:scale>
          <a:sx n="1" d="2"/>
          <a:sy n="1" d="2"/>
        </p:scale>
        <p:origin x="0" y="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Lynch" userId="950312ff-79ca-4f34-832f-d45f33835ad1" providerId="ADAL" clId="{2BFEC006-452F-4A9F-9F71-4D7E8EDECFB9}"/>
    <pc:docChg chg="undo redo custSel addSld delSld modSld sldOrd">
      <pc:chgData name="Charlotte Lynch" userId="950312ff-79ca-4f34-832f-d45f33835ad1" providerId="ADAL" clId="{2BFEC006-452F-4A9F-9F71-4D7E8EDECFB9}" dt="2021-07-15T09:04:04.790" v="9310" actId="20577"/>
      <pc:docMkLst>
        <pc:docMk/>
      </pc:docMkLst>
      <pc:sldChg chg="modSp mod modNotesTx">
        <pc:chgData name="Charlotte Lynch" userId="950312ff-79ca-4f34-832f-d45f33835ad1" providerId="ADAL" clId="{2BFEC006-452F-4A9F-9F71-4D7E8EDECFB9}" dt="2021-07-15T07:56:47.971" v="7044" actId="20577"/>
        <pc:sldMkLst>
          <pc:docMk/>
          <pc:sldMk cId="0" sldId="256"/>
        </pc:sldMkLst>
        <pc:spChg chg="mod">
          <ac:chgData name="Charlotte Lynch" userId="950312ff-79ca-4f34-832f-d45f33835ad1" providerId="ADAL" clId="{2BFEC006-452F-4A9F-9F71-4D7E8EDECFB9}" dt="2021-07-12T10:23:52.089" v="165" actId="20577"/>
          <ac:spMkLst>
            <pc:docMk/>
            <pc:sldMk cId="0" sldId="256"/>
            <ac:spMk id="11266" creationId="{D47450C2-C81F-47BF-985F-55DAEDCD851E}"/>
          </ac:spMkLst>
        </pc:spChg>
      </pc:sldChg>
      <pc:sldChg chg="del">
        <pc:chgData name="Charlotte Lynch" userId="950312ff-79ca-4f34-832f-d45f33835ad1" providerId="ADAL" clId="{2BFEC006-452F-4A9F-9F71-4D7E8EDECFB9}" dt="2021-07-12T10:23:17.731" v="1" actId="47"/>
        <pc:sldMkLst>
          <pc:docMk/>
          <pc:sldMk cId="0" sldId="267"/>
        </pc:sldMkLst>
      </pc:sldChg>
      <pc:sldChg chg="modSp add mod ord modNotesTx">
        <pc:chgData name="Charlotte Lynch" userId="950312ff-79ca-4f34-832f-d45f33835ad1" providerId="ADAL" clId="{2BFEC006-452F-4A9F-9F71-4D7E8EDECFB9}" dt="2021-07-15T08:49:12.587" v="9143" actId="20577"/>
        <pc:sldMkLst>
          <pc:docMk/>
          <pc:sldMk cId="3618856455" sldId="348"/>
        </pc:sldMkLst>
        <pc:spChg chg="mod">
          <ac:chgData name="Charlotte Lynch" userId="950312ff-79ca-4f34-832f-d45f33835ad1" providerId="ADAL" clId="{2BFEC006-452F-4A9F-9F71-4D7E8EDECFB9}" dt="2021-07-15T08:45:17.462" v="8441" actId="20577"/>
          <ac:spMkLst>
            <pc:docMk/>
            <pc:sldMk cId="3618856455" sldId="348"/>
            <ac:spMk id="2" creationId="{4EC84660-2450-46FF-846F-C90E9F84EA33}"/>
          </ac:spMkLst>
        </pc:spChg>
        <pc:spChg chg="mod">
          <ac:chgData name="Charlotte Lynch" userId="950312ff-79ca-4f34-832f-d45f33835ad1" providerId="ADAL" clId="{2BFEC006-452F-4A9F-9F71-4D7E8EDECFB9}" dt="2021-07-15T08:21:32.514" v="7239" actId="20577"/>
          <ac:spMkLst>
            <pc:docMk/>
            <pc:sldMk cId="3618856455" sldId="348"/>
            <ac:spMk id="3" creationId="{95FD50A1-0CE2-4BB3-80D4-5C0EEB0EBD92}"/>
          </ac:spMkLst>
        </pc:spChg>
        <pc:spChg chg="mod">
          <ac:chgData name="Charlotte Lynch" userId="950312ff-79ca-4f34-832f-d45f33835ad1" providerId="ADAL" clId="{2BFEC006-452F-4A9F-9F71-4D7E8EDECFB9}" dt="2021-07-15T08:29:53.793" v="7397" actId="1076"/>
          <ac:spMkLst>
            <pc:docMk/>
            <pc:sldMk cId="3618856455" sldId="348"/>
            <ac:spMk id="4" creationId="{9CDF874E-D950-455F-92F6-173B1EFA5F22}"/>
          </ac:spMkLst>
        </pc:spChg>
      </pc:sldChg>
      <pc:sldChg chg="modSp add mod ord modNotesTx">
        <pc:chgData name="Charlotte Lynch" userId="950312ff-79ca-4f34-832f-d45f33835ad1" providerId="ADAL" clId="{2BFEC006-452F-4A9F-9F71-4D7E8EDECFB9}" dt="2021-07-15T08:41:10.912" v="7913" actId="20577"/>
        <pc:sldMkLst>
          <pc:docMk/>
          <pc:sldMk cId="3245077389" sldId="351"/>
        </pc:sldMkLst>
        <pc:spChg chg="mod">
          <ac:chgData name="Charlotte Lynch" userId="950312ff-79ca-4f34-832f-d45f33835ad1" providerId="ADAL" clId="{2BFEC006-452F-4A9F-9F71-4D7E8EDECFB9}" dt="2021-07-15T08:39:52.478" v="7611" actId="20577"/>
          <ac:spMkLst>
            <pc:docMk/>
            <pc:sldMk cId="3245077389" sldId="351"/>
            <ac:spMk id="2" creationId="{DB60998E-1EF9-4B33-BC28-5C58B41CC789}"/>
          </ac:spMkLst>
        </pc:spChg>
        <pc:spChg chg="mod">
          <ac:chgData name="Charlotte Lynch" userId="950312ff-79ca-4f34-832f-d45f33835ad1" providerId="ADAL" clId="{2BFEC006-452F-4A9F-9F71-4D7E8EDECFB9}" dt="2021-07-15T08:40:57.845" v="7833" actId="20577"/>
          <ac:spMkLst>
            <pc:docMk/>
            <pc:sldMk cId="3245077389" sldId="351"/>
            <ac:spMk id="3" creationId="{5D4E8186-379A-4533-B6C0-2B947C08FB35}"/>
          </ac:spMkLst>
        </pc:spChg>
        <pc:spChg chg="mod">
          <ac:chgData name="Charlotte Lynch" userId="950312ff-79ca-4f34-832f-d45f33835ad1" providerId="ADAL" clId="{2BFEC006-452F-4A9F-9F71-4D7E8EDECFB9}" dt="2021-07-13T13:31:30.033" v="6478" actId="113"/>
          <ac:spMkLst>
            <pc:docMk/>
            <pc:sldMk cId="3245077389" sldId="351"/>
            <ac:spMk id="4" creationId="{2ED58148-1969-4308-97E4-B2AF56440683}"/>
          </ac:spMkLst>
        </pc:spChg>
      </pc:sldChg>
      <pc:sldChg chg="modSp add mod ord">
        <pc:chgData name="Charlotte Lynch" userId="950312ff-79ca-4f34-832f-d45f33835ad1" providerId="ADAL" clId="{2BFEC006-452F-4A9F-9F71-4D7E8EDECFB9}" dt="2021-07-15T09:03:40.695" v="9302" actId="1076"/>
        <pc:sldMkLst>
          <pc:docMk/>
          <pc:sldMk cId="2851140957" sldId="352"/>
        </pc:sldMkLst>
        <pc:spChg chg="mod">
          <ac:chgData name="Charlotte Lynch" userId="950312ff-79ca-4f34-832f-d45f33835ad1" providerId="ADAL" clId="{2BFEC006-452F-4A9F-9F71-4D7E8EDECFB9}" dt="2021-07-13T13:30:26.179" v="6201" actId="20577"/>
          <ac:spMkLst>
            <pc:docMk/>
            <pc:sldMk cId="2851140957" sldId="352"/>
            <ac:spMk id="2" creationId="{BB048CA0-278E-473A-AD35-ADDE3CAB9004}"/>
          </ac:spMkLst>
        </pc:spChg>
        <pc:spChg chg="mod">
          <ac:chgData name="Charlotte Lynch" userId="950312ff-79ca-4f34-832f-d45f33835ad1" providerId="ADAL" clId="{2BFEC006-452F-4A9F-9F71-4D7E8EDECFB9}" dt="2021-07-15T09:03:40.695" v="9302" actId="1076"/>
          <ac:spMkLst>
            <pc:docMk/>
            <pc:sldMk cId="2851140957" sldId="352"/>
            <ac:spMk id="4" creationId="{53B3F90D-C99B-42DB-B139-05449E79580E}"/>
          </ac:spMkLst>
        </pc:spChg>
        <pc:spChg chg="mod">
          <ac:chgData name="Charlotte Lynch" userId="950312ff-79ca-4f34-832f-d45f33835ad1" providerId="ADAL" clId="{2BFEC006-452F-4A9F-9F71-4D7E8EDECFB9}" dt="2021-07-15T08:41:30.845" v="7915" actId="20577"/>
          <ac:spMkLst>
            <pc:docMk/>
            <pc:sldMk cId="2851140957" sldId="352"/>
            <ac:spMk id="5" creationId="{9DEE58D1-C4EB-4140-AD8D-E524A52588B7}"/>
          </ac:spMkLst>
        </pc:spChg>
      </pc:sldChg>
      <pc:sldChg chg="modSp add mod ord modNotesTx">
        <pc:chgData name="Charlotte Lynch" userId="950312ff-79ca-4f34-832f-d45f33835ad1" providerId="ADAL" clId="{2BFEC006-452F-4A9F-9F71-4D7E8EDECFB9}" dt="2021-07-15T08:42:03.595" v="8064" actId="20577"/>
        <pc:sldMkLst>
          <pc:docMk/>
          <pc:sldMk cId="1995145470" sldId="353"/>
        </pc:sldMkLst>
        <pc:spChg chg="mod">
          <ac:chgData name="Charlotte Lynch" userId="950312ff-79ca-4f34-832f-d45f33835ad1" providerId="ADAL" clId="{2BFEC006-452F-4A9F-9F71-4D7E8EDECFB9}" dt="2021-07-12T10:50:44.027" v="1032" actId="20577"/>
          <ac:spMkLst>
            <pc:docMk/>
            <pc:sldMk cId="1995145470" sldId="353"/>
            <ac:spMk id="2" creationId="{F757E92F-299A-43B9-A9AE-80BAEA5029B2}"/>
          </ac:spMkLst>
        </pc:spChg>
        <pc:spChg chg="mod">
          <ac:chgData name="Charlotte Lynch" userId="950312ff-79ca-4f34-832f-d45f33835ad1" providerId="ADAL" clId="{2BFEC006-452F-4A9F-9F71-4D7E8EDECFB9}" dt="2021-07-15T08:41:38.919" v="7916" actId="1076"/>
          <ac:spMkLst>
            <pc:docMk/>
            <pc:sldMk cId="1995145470" sldId="353"/>
            <ac:spMk id="4" creationId="{CA4ABD96-2164-49F1-A031-15DE81849490}"/>
          </ac:spMkLst>
        </pc:spChg>
        <pc:spChg chg="mod">
          <ac:chgData name="Charlotte Lynch" userId="950312ff-79ca-4f34-832f-d45f33835ad1" providerId="ADAL" clId="{2BFEC006-452F-4A9F-9F71-4D7E8EDECFB9}" dt="2021-07-15T08:31:25.210" v="7467" actId="313"/>
          <ac:spMkLst>
            <pc:docMk/>
            <pc:sldMk cId="1995145470" sldId="353"/>
            <ac:spMk id="5" creationId="{F3455318-6C26-46A1-B51E-AFFFA3E96360}"/>
          </ac:spMkLst>
        </pc:spChg>
      </pc:sldChg>
      <pc:sldChg chg="del">
        <pc:chgData name="Charlotte Lynch" userId="950312ff-79ca-4f34-832f-d45f33835ad1" providerId="ADAL" clId="{2BFEC006-452F-4A9F-9F71-4D7E8EDECFB9}" dt="2021-07-12T10:23:17.509" v="0" actId="47"/>
        <pc:sldMkLst>
          <pc:docMk/>
          <pc:sldMk cId="1499524827" sldId="359"/>
        </pc:sldMkLst>
      </pc:sldChg>
      <pc:sldChg chg="del">
        <pc:chgData name="Charlotte Lynch" userId="950312ff-79ca-4f34-832f-d45f33835ad1" providerId="ADAL" clId="{2BFEC006-452F-4A9F-9F71-4D7E8EDECFB9}" dt="2021-07-12T10:23:18.488" v="4" actId="47"/>
        <pc:sldMkLst>
          <pc:docMk/>
          <pc:sldMk cId="1320520705" sldId="362"/>
        </pc:sldMkLst>
      </pc:sldChg>
      <pc:sldChg chg="del">
        <pc:chgData name="Charlotte Lynch" userId="950312ff-79ca-4f34-832f-d45f33835ad1" providerId="ADAL" clId="{2BFEC006-452F-4A9F-9F71-4D7E8EDECFB9}" dt="2021-07-12T10:23:18.811" v="5" actId="47"/>
        <pc:sldMkLst>
          <pc:docMk/>
          <pc:sldMk cId="3355559999" sldId="366"/>
        </pc:sldMkLst>
      </pc:sldChg>
      <pc:sldChg chg="del">
        <pc:chgData name="Charlotte Lynch" userId="950312ff-79ca-4f34-832f-d45f33835ad1" providerId="ADAL" clId="{2BFEC006-452F-4A9F-9F71-4D7E8EDECFB9}" dt="2021-07-12T10:23:20.654" v="10" actId="47"/>
        <pc:sldMkLst>
          <pc:docMk/>
          <pc:sldMk cId="2096031349" sldId="367"/>
        </pc:sldMkLst>
      </pc:sldChg>
      <pc:sldChg chg="del">
        <pc:chgData name="Charlotte Lynch" userId="950312ff-79ca-4f34-832f-d45f33835ad1" providerId="ADAL" clId="{2BFEC006-452F-4A9F-9F71-4D7E8EDECFB9}" dt="2021-07-12T10:23:19.565" v="7" actId="47"/>
        <pc:sldMkLst>
          <pc:docMk/>
          <pc:sldMk cId="1446651619" sldId="368"/>
        </pc:sldMkLst>
      </pc:sldChg>
      <pc:sldChg chg="del">
        <pc:chgData name="Charlotte Lynch" userId="950312ff-79ca-4f34-832f-d45f33835ad1" providerId="ADAL" clId="{2BFEC006-452F-4A9F-9F71-4D7E8EDECFB9}" dt="2021-07-12T10:23:20.180" v="9" actId="47"/>
        <pc:sldMkLst>
          <pc:docMk/>
          <pc:sldMk cId="2322888447" sldId="369"/>
        </pc:sldMkLst>
      </pc:sldChg>
      <pc:sldChg chg="del">
        <pc:chgData name="Charlotte Lynch" userId="950312ff-79ca-4f34-832f-d45f33835ad1" providerId="ADAL" clId="{2BFEC006-452F-4A9F-9F71-4D7E8EDECFB9}" dt="2021-07-12T10:23:17.975" v="2" actId="47"/>
        <pc:sldMkLst>
          <pc:docMk/>
          <pc:sldMk cId="2687766836" sldId="370"/>
        </pc:sldMkLst>
      </pc:sldChg>
      <pc:sldChg chg="del">
        <pc:chgData name="Charlotte Lynch" userId="950312ff-79ca-4f34-832f-d45f33835ad1" providerId="ADAL" clId="{2BFEC006-452F-4A9F-9F71-4D7E8EDECFB9}" dt="2021-07-12T10:23:18.195" v="3" actId="47"/>
        <pc:sldMkLst>
          <pc:docMk/>
          <pc:sldMk cId="3747856375" sldId="371"/>
        </pc:sldMkLst>
      </pc:sldChg>
      <pc:sldChg chg="addSp delSp modSp mod ord modNotesTx">
        <pc:chgData name="Charlotte Lynch" userId="950312ff-79ca-4f34-832f-d45f33835ad1" providerId="ADAL" clId="{2BFEC006-452F-4A9F-9F71-4D7E8EDECFB9}" dt="2021-07-15T08:42:22.204" v="8070" actId="20577"/>
        <pc:sldMkLst>
          <pc:docMk/>
          <pc:sldMk cId="3761064101" sldId="455"/>
        </pc:sldMkLst>
        <pc:spChg chg="mod">
          <ac:chgData name="Charlotte Lynch" userId="950312ff-79ca-4f34-832f-d45f33835ad1" providerId="ADAL" clId="{2BFEC006-452F-4A9F-9F71-4D7E8EDECFB9}" dt="2021-07-12T13:07:15.679" v="3437" actId="20577"/>
          <ac:spMkLst>
            <pc:docMk/>
            <pc:sldMk cId="3761064101" sldId="455"/>
            <ac:spMk id="2" creationId="{61345133-3EF6-4B35-BF5F-DA1E6121AB22}"/>
          </ac:spMkLst>
        </pc:spChg>
        <pc:spChg chg="mod">
          <ac:chgData name="Charlotte Lynch" userId="950312ff-79ca-4f34-832f-d45f33835ad1" providerId="ADAL" clId="{2BFEC006-452F-4A9F-9F71-4D7E8EDECFB9}" dt="2021-07-15T08:42:22.204" v="8070" actId="20577"/>
          <ac:spMkLst>
            <pc:docMk/>
            <pc:sldMk cId="3761064101" sldId="455"/>
            <ac:spMk id="3" creationId="{2A32415D-77C3-41CF-816E-5E4344C19265}"/>
          </ac:spMkLst>
        </pc:spChg>
        <pc:spChg chg="add del mod">
          <ac:chgData name="Charlotte Lynch" userId="950312ff-79ca-4f34-832f-d45f33835ad1" providerId="ADAL" clId="{2BFEC006-452F-4A9F-9F71-4D7E8EDECFB9}" dt="2021-07-12T11:12:24.606" v="2322"/>
          <ac:spMkLst>
            <pc:docMk/>
            <pc:sldMk cId="3761064101" sldId="455"/>
            <ac:spMk id="4" creationId="{EDD05ED4-1527-480A-A5CE-DA493437DD34}"/>
          </ac:spMkLst>
        </pc:spChg>
        <pc:spChg chg="del mod">
          <ac:chgData name="Charlotte Lynch" userId="950312ff-79ca-4f34-832f-d45f33835ad1" providerId="ADAL" clId="{2BFEC006-452F-4A9F-9F71-4D7E8EDECFB9}" dt="2021-07-12T10:23:37.597" v="61"/>
          <ac:spMkLst>
            <pc:docMk/>
            <pc:sldMk cId="3761064101" sldId="455"/>
            <ac:spMk id="5" creationId="{29E09081-52A9-4629-8ACE-4FF88C33246A}"/>
          </ac:spMkLst>
        </pc:spChg>
        <pc:spChg chg="add mod">
          <ac:chgData name="Charlotte Lynch" userId="950312ff-79ca-4f34-832f-d45f33835ad1" providerId="ADAL" clId="{2BFEC006-452F-4A9F-9F71-4D7E8EDECFB9}" dt="2021-07-12T14:13:15.367" v="4883" actId="114"/>
          <ac:spMkLst>
            <pc:docMk/>
            <pc:sldMk cId="3761064101" sldId="455"/>
            <ac:spMk id="6" creationId="{6B0E46B5-29B5-4B8D-8345-4F883207E3CD}"/>
          </ac:spMkLst>
        </pc:spChg>
        <pc:spChg chg="add mod">
          <ac:chgData name="Charlotte Lynch" userId="950312ff-79ca-4f34-832f-d45f33835ad1" providerId="ADAL" clId="{2BFEC006-452F-4A9F-9F71-4D7E8EDECFB9}" dt="2021-07-12T13:15:34.883" v="3944" actId="21"/>
          <ac:spMkLst>
            <pc:docMk/>
            <pc:sldMk cId="3761064101" sldId="455"/>
            <ac:spMk id="7" creationId="{A9A1CFF7-28EC-47CD-B65C-F7D8EE1C6A5A}"/>
          </ac:spMkLst>
        </pc:spChg>
        <pc:spChg chg="add mod">
          <ac:chgData name="Charlotte Lynch" userId="950312ff-79ca-4f34-832f-d45f33835ad1" providerId="ADAL" clId="{2BFEC006-452F-4A9F-9F71-4D7E8EDECFB9}" dt="2021-07-12T14:13:46.861" v="4910" actId="20577"/>
          <ac:spMkLst>
            <pc:docMk/>
            <pc:sldMk cId="3761064101" sldId="455"/>
            <ac:spMk id="8" creationId="{AE65218B-2C57-458D-82C0-19C098648377}"/>
          </ac:spMkLst>
        </pc:spChg>
      </pc:sldChg>
      <pc:sldChg chg="del">
        <pc:chgData name="Charlotte Lynch" userId="950312ff-79ca-4f34-832f-d45f33835ad1" providerId="ADAL" clId="{2BFEC006-452F-4A9F-9F71-4D7E8EDECFB9}" dt="2021-07-12T10:23:19.162" v="6" actId="47"/>
        <pc:sldMkLst>
          <pc:docMk/>
          <pc:sldMk cId="202795126" sldId="456"/>
        </pc:sldMkLst>
      </pc:sldChg>
      <pc:sldChg chg="modSp new del">
        <pc:chgData name="Charlotte Lynch" userId="950312ff-79ca-4f34-832f-d45f33835ad1" providerId="ADAL" clId="{2BFEC006-452F-4A9F-9F71-4D7E8EDECFB9}" dt="2021-07-12T10:32:21.958" v="171" actId="47"/>
        <pc:sldMkLst>
          <pc:docMk/>
          <pc:sldMk cId="681297076" sldId="456"/>
        </pc:sldMkLst>
        <pc:spChg chg="mod">
          <ac:chgData name="Charlotte Lynch" userId="950312ff-79ca-4f34-832f-d45f33835ad1" providerId="ADAL" clId="{2BFEC006-452F-4A9F-9F71-4D7E8EDECFB9}" dt="2021-07-12T10:32:16.150" v="167" actId="1076"/>
          <ac:spMkLst>
            <pc:docMk/>
            <pc:sldMk cId="681297076" sldId="456"/>
            <ac:spMk id="2" creationId="{2DC13D17-0931-4960-BEAF-09EA0C0FFB81}"/>
          </ac:spMkLst>
        </pc:spChg>
      </pc:sldChg>
      <pc:sldChg chg="modSp new del mod ord">
        <pc:chgData name="Charlotte Lynch" userId="950312ff-79ca-4f34-832f-d45f33835ad1" providerId="ADAL" clId="{2BFEC006-452F-4A9F-9F71-4D7E8EDECFB9}" dt="2021-07-12T14:25:47.093" v="5493" actId="47"/>
        <pc:sldMkLst>
          <pc:docMk/>
          <pc:sldMk cId="326855994" sldId="457"/>
        </pc:sldMkLst>
        <pc:spChg chg="mod">
          <ac:chgData name="Charlotte Lynch" userId="950312ff-79ca-4f34-832f-d45f33835ad1" providerId="ADAL" clId="{2BFEC006-452F-4A9F-9F71-4D7E8EDECFB9}" dt="2021-07-12T10:32:34.226" v="278" actId="20577"/>
          <ac:spMkLst>
            <pc:docMk/>
            <pc:sldMk cId="326855994" sldId="457"/>
            <ac:spMk id="2" creationId="{5232302E-4392-4401-B22F-F4BE240D4400}"/>
          </ac:spMkLst>
        </pc:spChg>
      </pc:sldChg>
      <pc:sldChg chg="del">
        <pc:chgData name="Charlotte Lynch" userId="950312ff-79ca-4f34-832f-d45f33835ad1" providerId="ADAL" clId="{2BFEC006-452F-4A9F-9F71-4D7E8EDECFB9}" dt="2021-07-12T10:23:19.849" v="8" actId="47"/>
        <pc:sldMkLst>
          <pc:docMk/>
          <pc:sldMk cId="2383401909" sldId="457"/>
        </pc:sldMkLst>
      </pc:sldChg>
      <pc:sldChg chg="modSp new del mod">
        <pc:chgData name="Charlotte Lynch" userId="950312ff-79ca-4f34-832f-d45f33835ad1" providerId="ADAL" clId="{2BFEC006-452F-4A9F-9F71-4D7E8EDECFB9}" dt="2021-07-12T10:32:50.089" v="290" actId="47"/>
        <pc:sldMkLst>
          <pc:docMk/>
          <pc:sldMk cId="3878395591" sldId="458"/>
        </pc:sldMkLst>
        <pc:spChg chg="mod">
          <ac:chgData name="Charlotte Lynch" userId="950312ff-79ca-4f34-832f-d45f33835ad1" providerId="ADAL" clId="{2BFEC006-452F-4A9F-9F71-4D7E8EDECFB9}" dt="2021-07-12T10:32:43.155" v="286" actId="20577"/>
          <ac:spMkLst>
            <pc:docMk/>
            <pc:sldMk cId="3878395591" sldId="458"/>
            <ac:spMk id="2" creationId="{9FB67A3F-2253-4488-847C-93F2CDE23791}"/>
          </ac:spMkLst>
        </pc:spChg>
      </pc:sldChg>
      <pc:sldChg chg="addSp delSp modSp new mod ord modNotesTx">
        <pc:chgData name="Charlotte Lynch" userId="950312ff-79ca-4f34-832f-d45f33835ad1" providerId="ADAL" clId="{2BFEC006-452F-4A9F-9F71-4D7E8EDECFB9}" dt="2021-07-13T13:26:45.002" v="5913" actId="1076"/>
        <pc:sldMkLst>
          <pc:docMk/>
          <pc:sldMk cId="2142366810" sldId="459"/>
        </pc:sldMkLst>
        <pc:spChg chg="mod">
          <ac:chgData name="Charlotte Lynch" userId="950312ff-79ca-4f34-832f-d45f33835ad1" providerId="ADAL" clId="{2BFEC006-452F-4A9F-9F71-4D7E8EDECFB9}" dt="2021-07-12T10:33:00.971" v="325" actId="113"/>
          <ac:spMkLst>
            <pc:docMk/>
            <pc:sldMk cId="2142366810" sldId="459"/>
            <ac:spMk id="2" creationId="{3E448412-9CA9-4A38-AAA0-EFE5EC7C0ADE}"/>
          </ac:spMkLst>
        </pc:spChg>
        <pc:spChg chg="del">
          <ac:chgData name="Charlotte Lynch" userId="950312ff-79ca-4f34-832f-d45f33835ad1" providerId="ADAL" clId="{2BFEC006-452F-4A9F-9F71-4D7E8EDECFB9}" dt="2021-07-12T10:33:03.748" v="326" actId="478"/>
          <ac:spMkLst>
            <pc:docMk/>
            <pc:sldMk cId="2142366810" sldId="459"/>
            <ac:spMk id="3" creationId="{084AE717-0B21-4E38-9DA0-F214A6741658}"/>
          </ac:spMkLst>
        </pc:spChg>
        <pc:spChg chg="mod">
          <ac:chgData name="Charlotte Lynch" userId="950312ff-79ca-4f34-832f-d45f33835ad1" providerId="ADAL" clId="{2BFEC006-452F-4A9F-9F71-4D7E8EDECFB9}" dt="2021-07-13T13:22:10.454" v="5905" actId="14100"/>
          <ac:spMkLst>
            <pc:docMk/>
            <pc:sldMk cId="2142366810" sldId="459"/>
            <ac:spMk id="4" creationId="{9600723A-B27E-48A9-A273-E76FF8BDF3E1}"/>
          </ac:spMkLst>
        </pc:spChg>
        <pc:picChg chg="add del mod">
          <ac:chgData name="Charlotte Lynch" userId="950312ff-79ca-4f34-832f-d45f33835ad1" providerId="ADAL" clId="{2BFEC006-452F-4A9F-9F71-4D7E8EDECFB9}" dt="2021-07-13T13:22:41.889" v="5911" actId="478"/>
          <ac:picMkLst>
            <pc:docMk/>
            <pc:sldMk cId="2142366810" sldId="459"/>
            <ac:picMk id="5" creationId="{C6AE4184-A33D-4AE1-9A53-0123FF6CD205}"/>
          </ac:picMkLst>
        </pc:picChg>
        <pc:picChg chg="add mod">
          <ac:chgData name="Charlotte Lynch" userId="950312ff-79ca-4f34-832f-d45f33835ad1" providerId="ADAL" clId="{2BFEC006-452F-4A9F-9F71-4D7E8EDECFB9}" dt="2021-07-13T13:26:45.002" v="5913" actId="1076"/>
          <ac:picMkLst>
            <pc:docMk/>
            <pc:sldMk cId="2142366810" sldId="459"/>
            <ac:picMk id="6" creationId="{056EDA43-E0C1-4BD2-ADFB-D717F6B5434D}"/>
          </ac:picMkLst>
        </pc:picChg>
      </pc:sldChg>
      <pc:sldChg chg="new del ord">
        <pc:chgData name="Charlotte Lynch" userId="950312ff-79ca-4f34-832f-d45f33835ad1" providerId="ADAL" clId="{2BFEC006-452F-4A9F-9F71-4D7E8EDECFB9}" dt="2021-07-12T11:07:12.175" v="2210" actId="2696"/>
        <pc:sldMkLst>
          <pc:docMk/>
          <pc:sldMk cId="3262407013" sldId="460"/>
        </pc:sldMkLst>
      </pc:sldChg>
      <pc:sldChg chg="new del">
        <pc:chgData name="Charlotte Lynch" userId="950312ff-79ca-4f34-832f-d45f33835ad1" providerId="ADAL" clId="{2BFEC006-452F-4A9F-9F71-4D7E8EDECFB9}" dt="2021-07-12T11:06:57.787" v="2206" actId="47"/>
        <pc:sldMkLst>
          <pc:docMk/>
          <pc:sldMk cId="3100815222" sldId="461"/>
        </pc:sldMkLst>
      </pc:sldChg>
      <pc:sldChg chg="addSp delSp modSp new mod ord modClrScheme chgLayout">
        <pc:chgData name="Charlotte Lynch" userId="950312ff-79ca-4f34-832f-d45f33835ad1" providerId="ADAL" clId="{2BFEC006-452F-4A9F-9F71-4D7E8EDECFB9}" dt="2021-07-12T11:06:54.863" v="2205" actId="27614"/>
        <pc:sldMkLst>
          <pc:docMk/>
          <pc:sldMk cId="1520850126" sldId="462"/>
        </pc:sldMkLst>
        <pc:spChg chg="mod">
          <ac:chgData name="Charlotte Lynch" userId="950312ff-79ca-4f34-832f-d45f33835ad1" providerId="ADAL" clId="{2BFEC006-452F-4A9F-9F71-4D7E8EDECFB9}" dt="2021-07-12T11:06:50.050" v="2204" actId="26606"/>
          <ac:spMkLst>
            <pc:docMk/>
            <pc:sldMk cId="1520850126" sldId="462"/>
            <ac:spMk id="2" creationId="{CB139828-C597-4560-BEE6-A3B1BA06AFB5}"/>
          </ac:spMkLst>
        </pc:spChg>
        <pc:spChg chg="del">
          <ac:chgData name="Charlotte Lynch" userId="950312ff-79ca-4f34-832f-d45f33835ad1" providerId="ADAL" clId="{2BFEC006-452F-4A9F-9F71-4D7E8EDECFB9}" dt="2021-07-12T11:06:03.293" v="2200" actId="478"/>
          <ac:spMkLst>
            <pc:docMk/>
            <pc:sldMk cId="1520850126" sldId="462"/>
            <ac:spMk id="3" creationId="{63E3499D-DBAF-497E-B24C-BBAF3DB4A797}"/>
          </ac:spMkLst>
        </pc:spChg>
        <pc:picChg chg="add mod">
          <ac:chgData name="Charlotte Lynch" userId="950312ff-79ca-4f34-832f-d45f33835ad1" providerId="ADAL" clId="{2BFEC006-452F-4A9F-9F71-4D7E8EDECFB9}" dt="2021-07-12T11:06:54.863" v="2205" actId="27614"/>
          <ac:picMkLst>
            <pc:docMk/>
            <pc:sldMk cId="1520850126" sldId="462"/>
            <ac:picMk id="4" creationId="{B9B0E980-2C94-47B2-8DF4-32D02D2BEC46}"/>
          </ac:picMkLst>
        </pc:picChg>
      </pc:sldChg>
      <pc:sldChg chg="modSp new del mod">
        <pc:chgData name="Charlotte Lynch" userId="950312ff-79ca-4f34-832f-d45f33835ad1" providerId="ADAL" clId="{2BFEC006-452F-4A9F-9F71-4D7E8EDECFB9}" dt="2021-07-12T14:25:44.080" v="5492" actId="47"/>
        <pc:sldMkLst>
          <pc:docMk/>
          <pc:sldMk cId="2801057606" sldId="463"/>
        </pc:sldMkLst>
        <pc:spChg chg="mod">
          <ac:chgData name="Charlotte Lynch" userId="950312ff-79ca-4f34-832f-d45f33835ad1" providerId="ADAL" clId="{2BFEC006-452F-4A9F-9F71-4D7E8EDECFB9}" dt="2021-07-12T13:14:02.502" v="3663" actId="20577"/>
          <ac:spMkLst>
            <pc:docMk/>
            <pc:sldMk cId="2801057606" sldId="463"/>
            <ac:spMk id="2" creationId="{534B430D-9715-4C80-869E-FA4EBF3D1EF6}"/>
          </ac:spMkLst>
        </pc:spChg>
        <pc:spChg chg="mod">
          <ac:chgData name="Charlotte Lynch" userId="950312ff-79ca-4f34-832f-d45f33835ad1" providerId="ADAL" clId="{2BFEC006-452F-4A9F-9F71-4D7E8EDECFB9}" dt="2021-07-12T13:14:18.673" v="3756" actId="20577"/>
          <ac:spMkLst>
            <pc:docMk/>
            <pc:sldMk cId="2801057606" sldId="463"/>
            <ac:spMk id="3" creationId="{AE57860B-269B-45FA-BE07-1EAEE71459D3}"/>
          </ac:spMkLst>
        </pc:spChg>
        <pc:spChg chg="mod">
          <ac:chgData name="Charlotte Lynch" userId="950312ff-79ca-4f34-832f-d45f33835ad1" providerId="ADAL" clId="{2BFEC006-452F-4A9F-9F71-4D7E8EDECFB9}" dt="2021-07-12T13:13:52.663" v="3622" actId="14100"/>
          <ac:spMkLst>
            <pc:docMk/>
            <pc:sldMk cId="2801057606" sldId="463"/>
            <ac:spMk id="4" creationId="{0824EB81-CE6D-4B5A-BF58-F28B504CF8FA}"/>
          </ac:spMkLst>
        </pc:spChg>
      </pc:sldChg>
      <pc:sldChg chg="addSp delSp modSp new mod ord modClrScheme chgLayout">
        <pc:chgData name="Charlotte Lynch" userId="950312ff-79ca-4f34-832f-d45f33835ad1" providerId="ADAL" clId="{2BFEC006-452F-4A9F-9F71-4D7E8EDECFB9}" dt="2021-07-12T11:11:00.300" v="2281" actId="14100"/>
        <pc:sldMkLst>
          <pc:docMk/>
          <pc:sldMk cId="3523178487" sldId="464"/>
        </pc:sldMkLst>
        <pc:spChg chg="mod">
          <ac:chgData name="Charlotte Lynch" userId="950312ff-79ca-4f34-832f-d45f33835ad1" providerId="ADAL" clId="{2BFEC006-452F-4A9F-9F71-4D7E8EDECFB9}" dt="2021-07-12T11:10:55.765" v="2280" actId="26606"/>
          <ac:spMkLst>
            <pc:docMk/>
            <pc:sldMk cId="3523178487" sldId="464"/>
            <ac:spMk id="2" creationId="{7F307900-97E6-4C2E-92A7-53E2B07D4A62}"/>
          </ac:spMkLst>
        </pc:spChg>
        <pc:spChg chg="del">
          <ac:chgData name="Charlotte Lynch" userId="950312ff-79ca-4f34-832f-d45f33835ad1" providerId="ADAL" clId="{2BFEC006-452F-4A9F-9F71-4D7E8EDECFB9}" dt="2021-07-12T11:10:55.765" v="2280" actId="26606"/>
          <ac:spMkLst>
            <pc:docMk/>
            <pc:sldMk cId="3523178487" sldId="464"/>
            <ac:spMk id="3" creationId="{92F00500-A06B-4686-A14C-9D888AC95395}"/>
          </ac:spMkLst>
        </pc:spChg>
        <pc:picChg chg="add del mod">
          <ac:chgData name="Charlotte Lynch" userId="950312ff-79ca-4f34-832f-d45f33835ad1" providerId="ADAL" clId="{2BFEC006-452F-4A9F-9F71-4D7E8EDECFB9}" dt="2021-07-12T11:09:09.171" v="2276" actId="478"/>
          <ac:picMkLst>
            <pc:docMk/>
            <pc:sldMk cId="3523178487" sldId="464"/>
            <ac:picMk id="5" creationId="{9831A546-5DF1-448D-B769-F24CE1B33D58}"/>
          </ac:picMkLst>
        </pc:picChg>
        <pc:picChg chg="add mod">
          <ac:chgData name="Charlotte Lynch" userId="950312ff-79ca-4f34-832f-d45f33835ad1" providerId="ADAL" clId="{2BFEC006-452F-4A9F-9F71-4D7E8EDECFB9}" dt="2021-07-12T11:11:00.300" v="2281" actId="14100"/>
          <ac:picMkLst>
            <pc:docMk/>
            <pc:sldMk cId="3523178487" sldId="464"/>
            <ac:picMk id="7" creationId="{C1C18241-EE87-4789-B2B9-39765FB88587}"/>
          </ac:picMkLst>
        </pc:picChg>
      </pc:sldChg>
      <pc:sldChg chg="addSp delSp modSp new mod modNotesTx">
        <pc:chgData name="Charlotte Lynch" userId="950312ff-79ca-4f34-832f-d45f33835ad1" providerId="ADAL" clId="{2BFEC006-452F-4A9F-9F71-4D7E8EDECFB9}" dt="2021-07-15T08:44:16.183" v="8413" actId="20577"/>
        <pc:sldMkLst>
          <pc:docMk/>
          <pc:sldMk cId="3974194323" sldId="465"/>
        </pc:sldMkLst>
        <pc:spChg chg="mod">
          <ac:chgData name="Charlotte Lynch" userId="950312ff-79ca-4f34-832f-d45f33835ad1" providerId="ADAL" clId="{2BFEC006-452F-4A9F-9F71-4D7E8EDECFB9}" dt="2021-07-12T14:26:09.624" v="5557" actId="20577"/>
          <ac:spMkLst>
            <pc:docMk/>
            <pc:sldMk cId="3974194323" sldId="465"/>
            <ac:spMk id="2" creationId="{AEEB6220-1AF4-4AFA-AF55-02520D93E91F}"/>
          </ac:spMkLst>
        </pc:spChg>
        <pc:spChg chg="mod">
          <ac:chgData name="Charlotte Lynch" userId="950312ff-79ca-4f34-832f-d45f33835ad1" providerId="ADAL" clId="{2BFEC006-452F-4A9F-9F71-4D7E8EDECFB9}" dt="2021-07-13T13:35:36.069" v="7041" actId="14100"/>
          <ac:spMkLst>
            <pc:docMk/>
            <pc:sldMk cId="3974194323" sldId="465"/>
            <ac:spMk id="3" creationId="{91D77442-F635-409C-8341-EEE0E7BADE07}"/>
          </ac:spMkLst>
        </pc:spChg>
        <pc:spChg chg="del">
          <ac:chgData name="Charlotte Lynch" userId="950312ff-79ca-4f34-832f-d45f33835ad1" providerId="ADAL" clId="{2BFEC006-452F-4A9F-9F71-4D7E8EDECFB9}" dt="2021-07-12T13:16:48.899" v="3954" actId="478"/>
          <ac:spMkLst>
            <pc:docMk/>
            <pc:sldMk cId="3974194323" sldId="465"/>
            <ac:spMk id="4" creationId="{45A47037-A30C-4CDA-A8E5-691DE3E7FDBA}"/>
          </ac:spMkLst>
        </pc:spChg>
        <pc:spChg chg="add mod">
          <ac:chgData name="Charlotte Lynch" userId="950312ff-79ca-4f34-832f-d45f33835ad1" providerId="ADAL" clId="{2BFEC006-452F-4A9F-9F71-4D7E8EDECFB9}" dt="2021-07-12T14:30:29.346" v="5839" actId="20577"/>
          <ac:spMkLst>
            <pc:docMk/>
            <pc:sldMk cId="3974194323" sldId="465"/>
            <ac:spMk id="5" creationId="{B9DF61CE-3827-41F0-A651-E5AF788852BD}"/>
          </ac:spMkLst>
        </pc:spChg>
      </pc:sldChg>
      <pc:sldChg chg="addSp modSp new mod modNotesTx">
        <pc:chgData name="Charlotte Lynch" userId="950312ff-79ca-4f34-832f-d45f33835ad1" providerId="ADAL" clId="{2BFEC006-452F-4A9F-9F71-4D7E8EDECFB9}" dt="2021-07-15T09:04:04.790" v="9310" actId="20577"/>
        <pc:sldMkLst>
          <pc:docMk/>
          <pc:sldMk cId="2429211063" sldId="466"/>
        </pc:sldMkLst>
        <pc:spChg chg="mod">
          <ac:chgData name="Charlotte Lynch" userId="950312ff-79ca-4f34-832f-d45f33835ad1" providerId="ADAL" clId="{2BFEC006-452F-4A9F-9F71-4D7E8EDECFB9}" dt="2021-07-12T14:19:31.719" v="5008" actId="20577"/>
          <ac:spMkLst>
            <pc:docMk/>
            <pc:sldMk cId="2429211063" sldId="466"/>
            <ac:spMk id="2" creationId="{7FE0CEAF-B219-47C3-B3C1-81E9EAC9F7BB}"/>
          </ac:spMkLst>
        </pc:spChg>
        <pc:spChg chg="mod">
          <ac:chgData name="Charlotte Lynch" userId="950312ff-79ca-4f34-832f-d45f33835ad1" providerId="ADAL" clId="{2BFEC006-452F-4A9F-9F71-4D7E8EDECFB9}" dt="2021-07-13T13:34:15.663" v="6484" actId="14100"/>
          <ac:spMkLst>
            <pc:docMk/>
            <pc:sldMk cId="2429211063" sldId="466"/>
            <ac:spMk id="3" creationId="{05F2114B-BB74-4AED-8260-E6653FD332B8}"/>
          </ac:spMkLst>
        </pc:spChg>
        <pc:spChg chg="mod">
          <ac:chgData name="Charlotte Lynch" userId="950312ff-79ca-4f34-832f-d45f33835ad1" providerId="ADAL" clId="{2BFEC006-452F-4A9F-9F71-4D7E8EDECFB9}" dt="2021-07-15T09:04:04.790" v="9310" actId="20577"/>
          <ac:spMkLst>
            <pc:docMk/>
            <pc:sldMk cId="2429211063" sldId="466"/>
            <ac:spMk id="4" creationId="{04D3C805-192C-4982-AE81-7AC14CD8D001}"/>
          </ac:spMkLst>
        </pc:spChg>
        <pc:spChg chg="add mod">
          <ac:chgData name="Charlotte Lynch" userId="950312ff-79ca-4f34-832f-d45f33835ad1" providerId="ADAL" clId="{2BFEC006-452F-4A9F-9F71-4D7E8EDECFB9}" dt="2021-07-15T08:43:00.489" v="8071" actId="14100"/>
          <ac:spMkLst>
            <pc:docMk/>
            <pc:sldMk cId="2429211063" sldId="466"/>
            <ac:spMk id="5" creationId="{05F01681-34E6-4D34-B753-91F4874B990B}"/>
          </ac:spMkLst>
        </pc:spChg>
      </pc:sldChg>
      <pc:sldChg chg="addSp modSp new mod ord modNotesTx">
        <pc:chgData name="Charlotte Lynch" userId="950312ff-79ca-4f34-832f-d45f33835ad1" providerId="ADAL" clId="{2BFEC006-452F-4A9F-9F71-4D7E8EDECFB9}" dt="2021-07-15T08:49:38.680" v="9301" actId="20577"/>
        <pc:sldMkLst>
          <pc:docMk/>
          <pc:sldMk cId="137300403" sldId="467"/>
        </pc:sldMkLst>
        <pc:spChg chg="mod">
          <ac:chgData name="Charlotte Lynch" userId="950312ff-79ca-4f34-832f-d45f33835ad1" providerId="ADAL" clId="{2BFEC006-452F-4A9F-9F71-4D7E8EDECFB9}" dt="2021-07-15T08:31:37.760" v="7518" actId="20577"/>
          <ac:spMkLst>
            <pc:docMk/>
            <pc:sldMk cId="137300403" sldId="467"/>
            <ac:spMk id="2" creationId="{44E15B10-0E9E-477F-A95C-D63318CBCA38}"/>
          </ac:spMkLst>
        </pc:spChg>
        <pc:spChg chg="mod">
          <ac:chgData name="Charlotte Lynch" userId="950312ff-79ca-4f34-832f-d45f33835ad1" providerId="ADAL" clId="{2BFEC006-452F-4A9F-9F71-4D7E8EDECFB9}" dt="2021-07-15T08:48:28.361" v="8962" actId="20577"/>
          <ac:spMkLst>
            <pc:docMk/>
            <pc:sldMk cId="137300403" sldId="467"/>
            <ac:spMk id="3" creationId="{94FCB6A4-C0A0-4382-A123-24295E8A95F2}"/>
          </ac:spMkLst>
        </pc:spChg>
        <pc:spChg chg="add mod">
          <ac:chgData name="Charlotte Lynch" userId="950312ff-79ca-4f34-832f-d45f33835ad1" providerId="ADAL" clId="{2BFEC006-452F-4A9F-9F71-4D7E8EDECFB9}" dt="2021-07-15T08:47:49.122" v="8750" actId="1076"/>
          <ac:spMkLst>
            <pc:docMk/>
            <pc:sldMk cId="137300403" sldId="467"/>
            <ac:spMk id="4" creationId="{D593ECC8-0F60-4904-B13E-61B8EF0951F5}"/>
          </ac:spMkLst>
        </pc:spChg>
      </pc:sldChg>
      <pc:sldChg chg="add del">
        <pc:chgData name="Charlotte Lynch" userId="950312ff-79ca-4f34-832f-d45f33835ad1" providerId="ADAL" clId="{2BFEC006-452F-4A9F-9F71-4D7E8EDECFB9}" dt="2021-07-12T14:25:42.188" v="5491" actId="2890"/>
        <pc:sldMkLst>
          <pc:docMk/>
          <pc:sldMk cId="1278171133" sldId="467"/>
        </pc:sldMkLst>
      </pc:sldChg>
      <pc:sldChg chg="new del">
        <pc:chgData name="Charlotte Lynch" userId="950312ff-79ca-4f34-832f-d45f33835ad1" providerId="ADAL" clId="{2BFEC006-452F-4A9F-9F71-4D7E8EDECFB9}" dt="2021-07-13T13:35:45.249" v="7043" actId="47"/>
        <pc:sldMkLst>
          <pc:docMk/>
          <pc:sldMk cId="2958118356" sldId="46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9552B3-0446-4E6D-B75A-A45D8C2831B5}"/>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a:extLst>
              <a:ext uri="{FF2B5EF4-FFF2-40B4-BE49-F238E27FC236}">
                <a16:creationId xmlns:a16="http://schemas.microsoft.com/office/drawing/2014/main" id="{1F37068B-0AEA-4158-9769-2F62A023BEA6}"/>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FEEC8049-1CE2-49AC-A637-C814D690F308}" type="datetimeFigureOut">
              <a:rPr lang="en-GB"/>
              <a:pPr>
                <a:defRPr/>
              </a:pPr>
              <a:t>15/07/2021</a:t>
            </a:fld>
            <a:endParaRPr lang="en-GB"/>
          </a:p>
        </p:txBody>
      </p:sp>
      <p:sp>
        <p:nvSpPr>
          <p:cNvPr id="4" name="Footer Placeholder 3">
            <a:extLst>
              <a:ext uri="{FF2B5EF4-FFF2-40B4-BE49-F238E27FC236}">
                <a16:creationId xmlns:a16="http://schemas.microsoft.com/office/drawing/2014/main" id="{29D361D0-5CC8-4960-9082-91DC7530D5E6}"/>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a:extLst>
              <a:ext uri="{FF2B5EF4-FFF2-40B4-BE49-F238E27FC236}">
                <a16:creationId xmlns:a16="http://schemas.microsoft.com/office/drawing/2014/main" id="{DDE785F6-A401-49AF-8AF0-9554DF5EE159}"/>
              </a:ext>
            </a:extLst>
          </p:cNvPr>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5F11C2B-293A-440B-9B5A-3C0016F41E68}"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215DA78-149C-4B01-867B-07BB8006C79B}"/>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a:extLst>
              <a:ext uri="{FF2B5EF4-FFF2-40B4-BE49-F238E27FC236}">
                <a16:creationId xmlns:a16="http://schemas.microsoft.com/office/drawing/2014/main" id="{ABF46915-0095-487F-8184-08EDB2559DED}"/>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836C8E77-66DA-4457-A47E-43D493958105}" type="datetimeFigureOut">
              <a:rPr lang="en-GB"/>
              <a:pPr>
                <a:defRPr/>
              </a:pPr>
              <a:t>15/07/2021</a:t>
            </a:fld>
            <a:endParaRPr lang="en-GB"/>
          </a:p>
        </p:txBody>
      </p:sp>
      <p:sp>
        <p:nvSpPr>
          <p:cNvPr id="4" name="Slide Image Placeholder 3">
            <a:extLst>
              <a:ext uri="{FF2B5EF4-FFF2-40B4-BE49-F238E27FC236}">
                <a16:creationId xmlns:a16="http://schemas.microsoft.com/office/drawing/2014/main" id="{A36B732A-AA09-4576-83D1-94E85950AAD0}"/>
              </a:ext>
            </a:extLst>
          </p:cNvPr>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035CC815-7D8C-4505-ACC9-73F03FA354A1}"/>
              </a:ext>
            </a:extLst>
          </p:cNvPr>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0B8A8FED-378C-4042-9662-67C6674CBEDE}"/>
              </a:ext>
            </a:extLst>
          </p:cNvPr>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6CBF32E1-7700-4806-82D2-096CD6FBD829}"/>
              </a:ext>
            </a:extLst>
          </p:cNvPr>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FE3B47E-7CCC-48CF-8037-B4D412AC154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29A16F8C-1071-4A19-A041-CF7F2B1F49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94C02965-C59B-40C1-9F42-00B9D123E0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292" name="Slide Number Placeholder 3">
            <a:extLst>
              <a:ext uri="{FF2B5EF4-FFF2-40B4-BE49-F238E27FC236}">
                <a16:creationId xmlns:a16="http://schemas.microsoft.com/office/drawing/2014/main" id="{8DF84D80-E832-4258-84DE-C5D7872E18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9E4EB91-5AC5-4D2D-8264-4EC6FE69722A}" type="slidenum">
              <a:rPr lang="en-GB" altLang="en-US" smtClean="0">
                <a:latin typeface="Arial" panose="020B0604020202020204" pitchFamily="34" charset="0"/>
              </a:rPr>
              <a:pPr>
                <a:spcBef>
                  <a:spcPct val="0"/>
                </a:spcBef>
              </a:pPr>
              <a:t>1</a:t>
            </a:fld>
            <a:endParaRPr lang="en-GB"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likely to be living with long-term health conditions or cognitive impairment which makes remote appointments more challenging. They are also more likely to be experiencing these issues at a younger age so it isn’t always picked up that they need more support. </a:t>
            </a:r>
          </a:p>
          <a:p>
            <a:endParaRPr lang="en-GB" dirty="0"/>
          </a:p>
          <a:p>
            <a:r>
              <a:rPr lang="en-GB" dirty="0"/>
              <a:t>“There needs to be continuity. So that people can actually see the same doctor, the same nurse on a regular basis, with pre-arranged times.” (King’s College Hospital Homelessness Unit)</a:t>
            </a:r>
          </a:p>
        </p:txBody>
      </p:sp>
      <p:sp>
        <p:nvSpPr>
          <p:cNvPr id="4" name="Slide Number Placeholder 3"/>
          <p:cNvSpPr>
            <a:spLocks noGrp="1"/>
          </p:cNvSpPr>
          <p:nvPr>
            <p:ph type="sldNum" sz="quarter" idx="5"/>
          </p:nvPr>
        </p:nvSpPr>
        <p:spPr/>
        <p:txBody>
          <a:bodyPr/>
          <a:lstStyle/>
          <a:p>
            <a:pPr>
              <a:defRPr/>
            </a:pPr>
            <a:fld id="{DFE3B47E-7CCC-48CF-8037-B4D412AC1543}" type="slidenum">
              <a:rPr lang="en-GB" altLang="en-US" smtClean="0"/>
              <a:pPr>
                <a:defRPr/>
              </a:pPr>
              <a:t>12</a:t>
            </a:fld>
            <a:endParaRPr lang="en-GB" altLang="en-US"/>
          </a:p>
        </p:txBody>
      </p:sp>
    </p:spTree>
    <p:extLst>
      <p:ext uri="{BB962C8B-B14F-4D97-AF65-F5344CB8AC3E}">
        <p14:creationId xmlns:p14="http://schemas.microsoft.com/office/powerpoint/2010/main" val="3318371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conducted a wide range of research but the thread of challenges in accessing primary care has run throughout them all. </a:t>
            </a:r>
          </a:p>
          <a:p>
            <a:endParaRPr lang="en-GB" dirty="0"/>
          </a:p>
          <a:p>
            <a:r>
              <a:rPr lang="en-GB" dirty="0"/>
              <a:t>By socially excluded we are talking about older people who are homeless, living with drug or alcohol addiction, living in poverty, former prisoners, and older people with severe mental illness</a:t>
            </a:r>
          </a:p>
        </p:txBody>
      </p:sp>
      <p:sp>
        <p:nvSpPr>
          <p:cNvPr id="4" name="Slide Number Placeholder 3"/>
          <p:cNvSpPr>
            <a:spLocks noGrp="1"/>
          </p:cNvSpPr>
          <p:nvPr>
            <p:ph type="sldNum" sz="quarter" idx="5"/>
          </p:nvPr>
        </p:nvSpPr>
        <p:spPr/>
        <p:txBody>
          <a:bodyPr/>
          <a:lstStyle/>
          <a:p>
            <a:pPr>
              <a:defRPr/>
            </a:pPr>
            <a:fld id="{DFE3B47E-7CCC-48CF-8037-B4D412AC1543}" type="slidenum">
              <a:rPr lang="en-GB" altLang="en-US" smtClean="0"/>
              <a:pPr>
                <a:defRPr/>
              </a:pPr>
              <a:t>2</a:t>
            </a:fld>
            <a:endParaRPr lang="en-GB" altLang="en-US"/>
          </a:p>
        </p:txBody>
      </p:sp>
    </p:spTree>
    <p:extLst>
      <p:ext uri="{BB962C8B-B14F-4D97-AF65-F5344CB8AC3E}">
        <p14:creationId xmlns:p14="http://schemas.microsoft.com/office/powerpoint/2010/main" val="2150327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Heard from older people who get up at 8 to get on the phone but already find they are too late or who are spending up to an hour on hold and end up giving up. </a:t>
            </a:r>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DFE3B47E-7CCC-48CF-8037-B4D412AC1543}" type="slidenum">
              <a:rPr lang="en-GB" altLang="en-US" smtClean="0"/>
              <a:pPr>
                <a:defRPr/>
              </a:pPr>
              <a:t>4</a:t>
            </a:fld>
            <a:endParaRPr lang="en-GB" altLang="en-US"/>
          </a:p>
        </p:txBody>
      </p:sp>
    </p:spTree>
    <p:extLst>
      <p:ext uri="{BB962C8B-B14F-4D97-AF65-F5344CB8AC3E}">
        <p14:creationId xmlns:p14="http://schemas.microsoft.com/office/powerpoint/2010/main" val="1245725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Important not to presume that all older people will be against remote appointments as that isn’t the case. </a:t>
            </a:r>
          </a:p>
          <a:p>
            <a:endParaRPr lang="en-GB" dirty="0"/>
          </a:p>
          <a:p>
            <a:endParaRPr lang="en-GB" dirty="0"/>
          </a:p>
        </p:txBody>
      </p:sp>
      <p:sp>
        <p:nvSpPr>
          <p:cNvPr id="4" name="Slide Number Placeholder 3"/>
          <p:cNvSpPr>
            <a:spLocks noGrp="1"/>
          </p:cNvSpPr>
          <p:nvPr>
            <p:ph type="sldNum" sz="quarter" idx="5"/>
          </p:nvPr>
        </p:nvSpPr>
        <p:spPr/>
        <p:txBody>
          <a:bodyPr/>
          <a:lstStyle/>
          <a:p>
            <a:pPr>
              <a:defRPr/>
            </a:pPr>
            <a:fld id="{DFE3B47E-7CCC-48CF-8037-B4D412AC1543}" type="slidenum">
              <a:rPr lang="en-GB" altLang="en-US" smtClean="0"/>
              <a:pPr>
                <a:defRPr/>
              </a:pPr>
              <a:t>5</a:t>
            </a:fld>
            <a:endParaRPr lang="en-GB" altLang="en-US"/>
          </a:p>
        </p:txBody>
      </p:sp>
    </p:spTree>
    <p:extLst>
      <p:ext uri="{BB962C8B-B14F-4D97-AF65-F5344CB8AC3E}">
        <p14:creationId xmlns:p14="http://schemas.microsoft.com/office/powerpoint/2010/main" val="3936019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People feeling like they aren’t honest over the phone or can’t communicate as well. </a:t>
            </a:r>
          </a:p>
          <a:p>
            <a:r>
              <a:rPr lang="en-GB" dirty="0"/>
              <a:t>Fears around misdiagnosis </a:t>
            </a:r>
          </a:p>
          <a:p>
            <a:r>
              <a:rPr lang="en-GB" dirty="0"/>
              <a:t>Older people with hearing and communication difficulties, cognitive decline etc.</a:t>
            </a:r>
          </a:p>
        </p:txBody>
      </p:sp>
      <p:sp>
        <p:nvSpPr>
          <p:cNvPr id="4" name="Slide Number Placeholder 3"/>
          <p:cNvSpPr>
            <a:spLocks noGrp="1"/>
          </p:cNvSpPr>
          <p:nvPr>
            <p:ph type="sldNum" sz="quarter" idx="5"/>
          </p:nvPr>
        </p:nvSpPr>
        <p:spPr/>
        <p:txBody>
          <a:bodyPr/>
          <a:lstStyle/>
          <a:p>
            <a:pPr>
              <a:defRPr/>
            </a:pPr>
            <a:fld id="{DFE3B47E-7CCC-48CF-8037-B4D412AC1543}" type="slidenum">
              <a:rPr lang="en-GB" altLang="en-US" smtClean="0"/>
              <a:pPr>
                <a:defRPr/>
              </a:pPr>
              <a:t>6</a:t>
            </a:fld>
            <a:endParaRPr lang="en-GB" altLang="en-US"/>
          </a:p>
        </p:txBody>
      </p:sp>
    </p:spTree>
    <p:extLst>
      <p:ext uri="{BB962C8B-B14F-4D97-AF65-F5344CB8AC3E}">
        <p14:creationId xmlns:p14="http://schemas.microsoft.com/office/powerpoint/2010/main" val="3815764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DFE3B47E-7CCC-48CF-8037-B4D412AC1543}" type="slidenum">
              <a:rPr lang="en-GB" altLang="en-US" smtClean="0"/>
              <a:pPr>
                <a:defRPr/>
              </a:pPr>
              <a:t>7</a:t>
            </a:fld>
            <a:endParaRPr lang="en-GB" altLang="en-US"/>
          </a:p>
        </p:txBody>
      </p:sp>
    </p:spTree>
    <p:extLst>
      <p:ext uri="{BB962C8B-B14F-4D97-AF65-F5344CB8AC3E}">
        <p14:creationId xmlns:p14="http://schemas.microsoft.com/office/powerpoint/2010/main" val="2385085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older people have digital skills but they are quite limited, for example they are able to send emails but wouldn’t be able to do an e-consult. </a:t>
            </a:r>
          </a:p>
          <a:p>
            <a:endParaRPr lang="en-GB" dirty="0"/>
          </a:p>
          <a:p>
            <a:r>
              <a:rPr lang="en-GB" dirty="0"/>
              <a:t>Many don’t have the most up-to-date equipment, for example they will have a mobile but won’t have the internet on it. </a:t>
            </a:r>
          </a:p>
          <a:p>
            <a:endParaRPr lang="en-GB" dirty="0"/>
          </a:p>
          <a:p>
            <a:r>
              <a:rPr lang="en-GB" dirty="0"/>
              <a:t>We have also heard of older people being asked to take photos in distressing circumstances, for example being asked to send a picture of their cancer</a:t>
            </a:r>
          </a:p>
        </p:txBody>
      </p:sp>
      <p:sp>
        <p:nvSpPr>
          <p:cNvPr id="4" name="Slide Number Placeholder 3"/>
          <p:cNvSpPr>
            <a:spLocks noGrp="1"/>
          </p:cNvSpPr>
          <p:nvPr>
            <p:ph type="sldNum" sz="quarter" idx="5"/>
          </p:nvPr>
        </p:nvSpPr>
        <p:spPr/>
        <p:txBody>
          <a:bodyPr/>
          <a:lstStyle/>
          <a:p>
            <a:pPr>
              <a:defRPr/>
            </a:pPr>
            <a:fld id="{DFE3B47E-7CCC-48CF-8037-B4D412AC1543}" type="slidenum">
              <a:rPr lang="en-GB" altLang="en-US" smtClean="0"/>
              <a:pPr>
                <a:defRPr/>
              </a:pPr>
              <a:t>8</a:t>
            </a:fld>
            <a:endParaRPr lang="en-GB" altLang="en-US"/>
          </a:p>
        </p:txBody>
      </p:sp>
    </p:spTree>
    <p:extLst>
      <p:ext uri="{BB962C8B-B14F-4D97-AF65-F5344CB8AC3E}">
        <p14:creationId xmlns:p14="http://schemas.microsoft.com/office/powerpoint/2010/main" val="1752459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DFE3B47E-7CCC-48CF-8037-B4D412AC1543}" type="slidenum">
              <a:rPr lang="en-GB" altLang="en-US" smtClean="0"/>
              <a:pPr>
                <a:defRPr/>
              </a:pPr>
              <a:t>10</a:t>
            </a:fld>
            <a:endParaRPr lang="en-GB" altLang="en-US"/>
          </a:p>
        </p:txBody>
      </p:sp>
    </p:spTree>
    <p:extLst>
      <p:ext uri="{BB962C8B-B14F-4D97-AF65-F5344CB8AC3E}">
        <p14:creationId xmlns:p14="http://schemas.microsoft.com/office/powerpoint/2010/main" val="1223056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Lack of digital skills makes it harder for older people who are socially excluded to access health information or know what services are available. This is particularly difficult for people who are socially excluded for a variety of reasons. They are less likely to have friends/ family who can tell them about available support. If they’ve just come out of prison for example they are unlikely to know what support is available. This included a lack of information about how to look after yourself during the pandemic due to no internet access.</a:t>
            </a:r>
          </a:p>
          <a:p>
            <a:endParaRPr lang="en-GB" dirty="0"/>
          </a:p>
          <a:p>
            <a:r>
              <a:rPr lang="en-GB" sz="1200" i="1" dirty="0"/>
              <a:t>We can tell people about things, and they’ve got no clue these things even exist. I don’t know how many people have said to me, thank you so much, I didn’t know about any of this. I would never have known about it if it hadn’t been for you, you know.”</a:t>
            </a:r>
            <a:endParaRPr lang="en-GB" dirty="0"/>
          </a:p>
        </p:txBody>
      </p:sp>
      <p:sp>
        <p:nvSpPr>
          <p:cNvPr id="4" name="Slide Number Placeholder 3"/>
          <p:cNvSpPr>
            <a:spLocks noGrp="1"/>
          </p:cNvSpPr>
          <p:nvPr>
            <p:ph type="sldNum" sz="quarter" idx="5"/>
          </p:nvPr>
        </p:nvSpPr>
        <p:spPr/>
        <p:txBody>
          <a:bodyPr/>
          <a:lstStyle/>
          <a:p>
            <a:pPr>
              <a:defRPr/>
            </a:pPr>
            <a:fld id="{DFE3B47E-7CCC-48CF-8037-B4D412AC1543}" type="slidenum">
              <a:rPr lang="en-GB" altLang="en-US" smtClean="0"/>
              <a:pPr>
                <a:defRPr/>
              </a:pPr>
              <a:t>11</a:t>
            </a:fld>
            <a:endParaRPr lang="en-GB" altLang="en-US"/>
          </a:p>
        </p:txBody>
      </p:sp>
    </p:spTree>
    <p:extLst>
      <p:ext uri="{BB962C8B-B14F-4D97-AF65-F5344CB8AC3E}">
        <p14:creationId xmlns:p14="http://schemas.microsoft.com/office/powerpoint/2010/main" val="32167560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1.pn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5.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6.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Age UK ILL Logo CMYK C 600dpi">
            <a:extLst>
              <a:ext uri="{FF2B5EF4-FFF2-40B4-BE49-F238E27FC236}">
                <a16:creationId xmlns:a16="http://schemas.microsoft.com/office/drawing/2014/main" id="{EDCF06EF-7A1D-42F4-B454-249AE7B5A08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896100" y="455613"/>
            <a:ext cx="18002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a:extLst>
              <a:ext uri="{FF2B5EF4-FFF2-40B4-BE49-F238E27FC236}">
                <a16:creationId xmlns:a16="http://schemas.microsoft.com/office/drawing/2014/main" id="{EB4E7CCE-D8CF-4FB6-8103-EE6187937A47}"/>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858000" y="374650"/>
            <a:ext cx="1838325"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Strip for inner pages 300dpi">
            <a:extLst>
              <a:ext uri="{FF2B5EF4-FFF2-40B4-BE49-F238E27FC236}">
                <a16:creationId xmlns:a16="http://schemas.microsoft.com/office/drawing/2014/main" id="{F88DC6F4-68D6-4450-A611-1B7B228B0E5C}"/>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55613" y="6386513"/>
            <a:ext cx="8226425"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455613" y="1412875"/>
            <a:ext cx="6189662" cy="1011238"/>
          </a:xfrm>
        </p:spPr>
        <p:txBody>
          <a:bodyPr/>
          <a:lstStyle>
            <a:lvl1pPr>
              <a:defRPr sz="3200" b="1"/>
            </a:lvl1pPr>
          </a:lstStyle>
          <a:p>
            <a:pPr lvl="0"/>
            <a:r>
              <a:rPr lang="en-GB" noProof="0"/>
              <a:t>Click to edit Master title style</a:t>
            </a:r>
          </a:p>
        </p:txBody>
      </p:sp>
      <p:sp>
        <p:nvSpPr>
          <p:cNvPr id="4099" name="Rectangle 3"/>
          <p:cNvSpPr>
            <a:spLocks noGrp="1" noChangeArrowheads="1"/>
          </p:cNvSpPr>
          <p:nvPr>
            <p:ph type="subTitle" idx="1"/>
          </p:nvPr>
        </p:nvSpPr>
        <p:spPr>
          <a:xfrm>
            <a:off x="455613" y="2565400"/>
            <a:ext cx="6189662" cy="1752600"/>
          </a:xfrm>
        </p:spPr>
        <p:txBody>
          <a:bodyPr/>
          <a:lstStyle>
            <a:lvl1pPr>
              <a:defRPr>
                <a:solidFill>
                  <a:schemeClr val="accent2"/>
                </a:solidFill>
              </a:defRPr>
            </a:lvl1pPr>
          </a:lstStyle>
          <a:p>
            <a:pPr lvl="0"/>
            <a:r>
              <a:rPr lang="en-GB" noProof="0"/>
              <a:t>Click to edit Master subtitle style</a:t>
            </a:r>
          </a:p>
        </p:txBody>
      </p:sp>
    </p:spTree>
    <p:extLst>
      <p:ext uri="{BB962C8B-B14F-4D97-AF65-F5344CB8AC3E}">
        <p14:creationId xmlns:p14="http://schemas.microsoft.com/office/powerpoint/2010/main" val="2236363647"/>
      </p:ext>
    </p:extLst>
  </p:cSld>
  <p:clrMapOvr>
    <a:overrideClrMapping bg1="lt1" tx1="dk1" bg2="lt2" tx2="dk2" accent1="accent1" accent2="accent2" accent3="accent3" accent4="accent4" accent5="accent5" accent6="accent6" hlink="hlink" folHlink="folHlink"/>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Section Title Slide">
    <p:spTree>
      <p:nvGrpSpPr>
        <p:cNvPr id="1" name=""/>
        <p:cNvGrpSpPr/>
        <p:nvPr/>
      </p:nvGrpSpPr>
      <p:grpSpPr>
        <a:xfrm>
          <a:off x="0" y="0"/>
          <a:ext cx="0" cy="0"/>
          <a:chOff x="0" y="0"/>
          <a:chExt cx="0" cy="0"/>
        </a:xfrm>
      </p:grpSpPr>
      <p:pic>
        <p:nvPicPr>
          <p:cNvPr id="4" name="Picture 8" descr="Strip for inner pages 300dpi">
            <a:extLst>
              <a:ext uri="{FF2B5EF4-FFF2-40B4-BE49-F238E27FC236}">
                <a16:creationId xmlns:a16="http://schemas.microsoft.com/office/drawing/2014/main" id="{6BB537CC-C160-4580-98FE-BA4F44F020D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5613" y="6386513"/>
            <a:ext cx="8226425"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455613" y="1412875"/>
            <a:ext cx="6189662" cy="1011238"/>
          </a:xfrm>
        </p:spPr>
        <p:txBody>
          <a:bodyPr/>
          <a:lstStyle>
            <a:lvl1pPr>
              <a:defRPr sz="3200" b="1"/>
            </a:lvl1pPr>
          </a:lstStyle>
          <a:p>
            <a:pPr lvl="0"/>
            <a:r>
              <a:rPr lang="en-GB" noProof="0"/>
              <a:t>Click to edit Master title style</a:t>
            </a:r>
          </a:p>
        </p:txBody>
      </p:sp>
      <p:sp>
        <p:nvSpPr>
          <p:cNvPr id="4099" name="Rectangle 3"/>
          <p:cNvSpPr>
            <a:spLocks noGrp="1" noChangeArrowheads="1"/>
          </p:cNvSpPr>
          <p:nvPr>
            <p:ph type="subTitle" idx="1"/>
          </p:nvPr>
        </p:nvSpPr>
        <p:spPr>
          <a:xfrm>
            <a:off x="455613" y="2565400"/>
            <a:ext cx="6189662" cy="1752600"/>
          </a:xfrm>
        </p:spPr>
        <p:txBody>
          <a:bodyPr/>
          <a:lstStyle>
            <a:lvl1pPr>
              <a:defRPr>
                <a:solidFill>
                  <a:schemeClr val="accent2"/>
                </a:solidFill>
              </a:defRPr>
            </a:lvl1pPr>
          </a:lstStyle>
          <a:p>
            <a:pPr lvl="0"/>
            <a:r>
              <a:rPr lang="en-GB" noProof="0"/>
              <a:t>Click to edit Master subtitle style</a:t>
            </a:r>
          </a:p>
        </p:txBody>
      </p:sp>
    </p:spTree>
    <p:extLst>
      <p:ext uri="{BB962C8B-B14F-4D97-AF65-F5344CB8AC3E}">
        <p14:creationId xmlns:p14="http://schemas.microsoft.com/office/powerpoint/2010/main" val="4159096043"/>
      </p:ext>
    </p:extLst>
  </p:cSld>
  <p:clrMapOvr>
    <a:overrideClrMapping bg1="lt1" tx1="dk1" bg2="lt2" tx2="dk2" accent1="accent1" accent2="accent2" accent3="accent3" accent4="accent4" accent5="accent5" accent6="accent6" hlink="hlink" folHlink="folHlink"/>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lvl2pPr marL="285750" indent="-285750">
              <a:buFont typeface="Arial" pitchFamily="34" charset="0"/>
              <a:buChar char="•"/>
              <a:defRPr/>
            </a:lvl2pPr>
            <a:lvl3pPr marL="630238" indent="-285750" defTabSz="534988">
              <a:buFont typeface="Arial" pitchFamily="34" charset="0"/>
              <a:buChar char="•"/>
              <a:defRPr/>
            </a:lvl3pPr>
            <a:lvl4pPr marL="985838" indent="-285750">
              <a:buFont typeface="Arial" pitchFamily="34" charset="0"/>
              <a:buChar char="•"/>
              <a:defRPr/>
            </a:lvl4pPr>
            <a:lvl5pPr marL="1344613" indent="-285750">
              <a:buFont typeface="Arial"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70202176"/>
      </p:ext>
    </p:extLst>
  </p:cSld>
  <p:clrMapOvr>
    <a:overrideClrMapping bg1="lt1" tx1="dk1" bg2="lt2" tx2="dk2" accent1="accent1" accent2="accent2" accent3="accent3" accent4="accent4" accent5="accent5" accent6="accent6" hlink="hlink" folHlink="folHlink"/>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53179722"/>
      </p:ext>
    </p:extLst>
  </p:cSld>
  <p:clrMapOvr>
    <a:overrideClrMapping bg1="lt1" tx1="dk1" bg2="lt2" tx2="dk2" accent1="accent1" accent2="accent2" accent3="accent3" accent4="accent4" accent5="accent5" accent6="accent6" hlink="hlink" folHlink="folHlink"/>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536700"/>
            <a:ext cx="3090863"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700463" y="1536700"/>
            <a:ext cx="3090862" cy="3959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ED6EF66B-5B51-454F-B9C4-44EF58F357E8}"/>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C84CB59E-E5CF-41F9-90B5-40B6E46F9D7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049E9D09-F166-471D-AFC7-F00B66990D47}"/>
              </a:ext>
            </a:extLst>
          </p:cNvPr>
          <p:cNvSpPr>
            <a:spLocks noGrp="1" noChangeArrowheads="1"/>
          </p:cNvSpPr>
          <p:nvPr>
            <p:ph type="sldNum" sz="quarter" idx="12"/>
          </p:nvPr>
        </p:nvSpPr>
        <p:spPr>
          <a:ln/>
        </p:spPr>
        <p:txBody>
          <a:bodyPr/>
          <a:lstStyle>
            <a:lvl1pPr>
              <a:defRPr/>
            </a:lvl1pPr>
          </a:lstStyle>
          <a:p>
            <a:pPr>
              <a:defRPr/>
            </a:pPr>
            <a:fld id="{9D05A812-5E52-4DEA-A813-4455CACBB429}" type="slidenum">
              <a:rPr lang="en-GB" altLang="en-US"/>
              <a:pPr>
                <a:defRPr/>
              </a:pPr>
              <a:t>‹#›</a:t>
            </a:fld>
            <a:endParaRPr lang="en-GB" altLang="en-US"/>
          </a:p>
        </p:txBody>
      </p:sp>
    </p:spTree>
    <p:extLst>
      <p:ext uri="{BB962C8B-B14F-4D97-AF65-F5344CB8AC3E}">
        <p14:creationId xmlns:p14="http://schemas.microsoft.com/office/powerpoint/2010/main" val="1078157258"/>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9203746"/>
      </p:ext>
    </p:extLst>
  </p:cSld>
  <p:clrMapOvr>
    <a:overrideClrMapping bg1="lt1" tx1="dk1" bg2="lt2" tx2="dk2" accent1="accent1" accent2="accent2" accent3="accent3" accent4="accent4" accent5="accent5" accent6="accent6" hlink="hlink" folHlink="folHlink"/>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5006900"/>
      </p:ext>
    </p:extLst>
  </p:cSld>
  <p:clrMapOvr>
    <a:overrideClrMapping bg1="lt1" tx1="dk1" bg2="lt2" tx2="dk2" accent1="accent1" accent2="accent2" accent3="accent3" accent4="accent4" accent5="accent5" accent6="accent6" hlink="hlink" folHlink="folHlink"/>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44475"/>
            <a:ext cx="8218488" cy="5251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4261640"/>
      </p:ext>
    </p:extLst>
  </p:cSld>
  <p:clrMapOvr>
    <a:overrideClrMapping bg1="lt1" tx1="dk1" bg2="lt2" tx2="dk2" accent1="accent1" accent2="accent2" accent3="accent3" accent4="accent4" accent5="accent5" accent6="accent6" hlink="hlink" folHlink="folHlink"/>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9773A7D-8BAA-4271-A953-C9CDFBD46343}"/>
              </a:ext>
            </a:extLst>
          </p:cNvPr>
          <p:cNvSpPr>
            <a:spLocks noGrp="1" noChangeArrowheads="1"/>
          </p:cNvSpPr>
          <p:nvPr>
            <p:ph type="title"/>
          </p:nvPr>
        </p:nvSpPr>
        <p:spPr bwMode="auto">
          <a:xfrm>
            <a:off x="457200" y="244475"/>
            <a:ext cx="8218488"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29B4D2B2-D961-4C1A-AC80-147A1F26A5B5}"/>
              </a:ext>
            </a:extLst>
          </p:cNvPr>
          <p:cNvSpPr>
            <a:spLocks noGrp="1" noChangeArrowheads="1"/>
          </p:cNvSpPr>
          <p:nvPr>
            <p:ph type="body" idx="1"/>
          </p:nvPr>
        </p:nvSpPr>
        <p:spPr bwMode="auto">
          <a:xfrm>
            <a:off x="457200" y="1536700"/>
            <a:ext cx="6334125" cy="395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0"/>
            <a:endParaRPr lang="en-GB" altLang="en-US"/>
          </a:p>
        </p:txBody>
      </p:sp>
      <p:sp>
        <p:nvSpPr>
          <p:cNvPr id="1028" name="Rectangle 4">
            <a:extLst>
              <a:ext uri="{FF2B5EF4-FFF2-40B4-BE49-F238E27FC236}">
                <a16:creationId xmlns:a16="http://schemas.microsoft.com/office/drawing/2014/main" id="{B4530038-F72E-4AC9-8D7A-CEEFB4DEC5AF}"/>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a:p>
        </p:txBody>
      </p:sp>
      <p:sp>
        <p:nvSpPr>
          <p:cNvPr id="1029" name="Rectangle 5">
            <a:extLst>
              <a:ext uri="{FF2B5EF4-FFF2-40B4-BE49-F238E27FC236}">
                <a16:creationId xmlns:a16="http://schemas.microsoft.com/office/drawing/2014/main" id="{F075C7E3-7C2B-441D-9CBD-593D524799EC}"/>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a:p>
        </p:txBody>
      </p:sp>
      <p:sp>
        <p:nvSpPr>
          <p:cNvPr id="1030" name="Rectangle 6">
            <a:extLst>
              <a:ext uri="{FF2B5EF4-FFF2-40B4-BE49-F238E27FC236}">
                <a16:creationId xmlns:a16="http://schemas.microsoft.com/office/drawing/2014/main" id="{46448BAF-B568-4A5C-B425-7A9431A458F2}"/>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70C0B1B-B85D-4EA4-9824-6071BCF07099}" type="slidenum">
              <a:rPr lang="en-GB" altLang="en-US"/>
              <a:pPr>
                <a:defRPr/>
              </a:pPr>
              <a:t>‹#›</a:t>
            </a:fld>
            <a:endParaRPr lang="en-GB" altLang="en-US"/>
          </a:p>
        </p:txBody>
      </p:sp>
      <p:cxnSp>
        <p:nvCxnSpPr>
          <p:cNvPr id="8" name="Straight Connector 7">
            <a:extLst>
              <a:ext uri="{FF2B5EF4-FFF2-40B4-BE49-F238E27FC236}">
                <a16:creationId xmlns:a16="http://schemas.microsoft.com/office/drawing/2014/main" id="{B37DDD50-9A5F-4F27-BFC0-D9CD27888AD8}"/>
              </a:ext>
            </a:extLst>
          </p:cNvPr>
          <p:cNvCxnSpPr/>
          <p:nvPr userDrawn="1"/>
        </p:nvCxnSpPr>
        <p:spPr>
          <a:xfrm>
            <a:off x="457200" y="1266825"/>
            <a:ext cx="8229600" cy="1588"/>
          </a:xfrm>
          <a:prstGeom prst="line">
            <a:avLst/>
          </a:prstGeom>
          <a:ln w="12700" cap="rnd">
            <a:solidFill>
              <a:schemeClr val="tx1"/>
            </a:solidFill>
            <a:prstDash val="sysDot"/>
            <a:round/>
          </a:ln>
          <a:effectLst/>
        </p:spPr>
        <p:style>
          <a:lnRef idx="2">
            <a:schemeClr val="accent1"/>
          </a:lnRef>
          <a:fillRef idx="0">
            <a:schemeClr val="accent1"/>
          </a:fillRef>
          <a:effectRef idx="1">
            <a:schemeClr val="accent1"/>
          </a:effectRef>
          <a:fontRef idx="minor">
            <a:schemeClr val="tx1"/>
          </a:fontRef>
        </p:style>
      </p:cxnSp>
      <p:pic>
        <p:nvPicPr>
          <p:cNvPr id="1032" name="Picture 8" descr="Strip for inner pages 300dpi">
            <a:extLst>
              <a:ext uri="{FF2B5EF4-FFF2-40B4-BE49-F238E27FC236}">
                <a16:creationId xmlns:a16="http://schemas.microsoft.com/office/drawing/2014/main" id="{09615827-6B32-43F8-81CA-67AF34D5C810}"/>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55613" y="6386513"/>
            <a:ext cx="8226425" cy="17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99" r:id="rId1"/>
    <p:sldLayoutId id="2147484300" r:id="rId2"/>
    <p:sldLayoutId id="2147484301" r:id="rId3"/>
    <p:sldLayoutId id="2147484302" r:id="rId4"/>
    <p:sldLayoutId id="2147484298" r:id="rId5"/>
    <p:sldLayoutId id="2147484303" r:id="rId6"/>
    <p:sldLayoutId id="2147484304" r:id="rId7"/>
    <p:sldLayoutId id="2147484305" r:id="rId8"/>
  </p:sldLayoutIdLst>
  <p:transition>
    <p:cut/>
  </p:transition>
  <p:txStyles>
    <p:titleStyle>
      <a:lvl1pPr algn="l" rtl="0" eaLnBrk="0" fontAlgn="base" hangingPunct="0">
        <a:spcBef>
          <a:spcPct val="0"/>
        </a:spcBef>
        <a:spcAft>
          <a:spcPct val="0"/>
        </a:spcAft>
        <a:defRPr sz="2800">
          <a:solidFill>
            <a:schemeClr val="accent2"/>
          </a:solidFill>
          <a:latin typeface="+mj-lt"/>
          <a:ea typeface="+mj-ea"/>
          <a:cs typeface="+mj-cs"/>
        </a:defRPr>
      </a:lvl1pPr>
      <a:lvl2pPr algn="l" rtl="0" eaLnBrk="0" fontAlgn="base" hangingPunct="0">
        <a:spcBef>
          <a:spcPct val="0"/>
        </a:spcBef>
        <a:spcAft>
          <a:spcPct val="0"/>
        </a:spcAft>
        <a:defRPr sz="2800">
          <a:solidFill>
            <a:schemeClr val="accent2"/>
          </a:solidFill>
          <a:latin typeface="Arial" charset="0"/>
        </a:defRPr>
      </a:lvl2pPr>
      <a:lvl3pPr algn="l" rtl="0" eaLnBrk="0" fontAlgn="base" hangingPunct="0">
        <a:spcBef>
          <a:spcPct val="0"/>
        </a:spcBef>
        <a:spcAft>
          <a:spcPct val="0"/>
        </a:spcAft>
        <a:defRPr sz="2800">
          <a:solidFill>
            <a:schemeClr val="accent2"/>
          </a:solidFill>
          <a:latin typeface="Arial" charset="0"/>
        </a:defRPr>
      </a:lvl3pPr>
      <a:lvl4pPr algn="l" rtl="0" eaLnBrk="0" fontAlgn="base" hangingPunct="0">
        <a:spcBef>
          <a:spcPct val="0"/>
        </a:spcBef>
        <a:spcAft>
          <a:spcPct val="0"/>
        </a:spcAft>
        <a:defRPr sz="2800">
          <a:solidFill>
            <a:schemeClr val="accent2"/>
          </a:solidFill>
          <a:latin typeface="Arial" charset="0"/>
        </a:defRPr>
      </a:lvl4pPr>
      <a:lvl5pPr algn="l" rtl="0" eaLnBrk="0" fontAlgn="base" hangingPunct="0">
        <a:spcBef>
          <a:spcPct val="0"/>
        </a:spcBef>
        <a:spcAft>
          <a:spcPct val="0"/>
        </a:spcAft>
        <a:defRPr sz="2800">
          <a:solidFill>
            <a:schemeClr val="accent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0"/>
        </a:spcBef>
        <a:spcAft>
          <a:spcPct val="70000"/>
        </a:spcAft>
        <a:defRPr>
          <a:solidFill>
            <a:schemeClr val="tx1"/>
          </a:solidFill>
          <a:latin typeface="+mn-lt"/>
          <a:ea typeface="+mn-ea"/>
          <a:cs typeface="+mn-cs"/>
        </a:defRPr>
      </a:lvl1pPr>
      <a:lvl2pPr marL="817563" indent="-285750" algn="l" rtl="0" eaLnBrk="0" fontAlgn="base" hangingPunct="0">
        <a:spcBef>
          <a:spcPct val="20000"/>
        </a:spcBef>
        <a:spcAft>
          <a:spcPct val="0"/>
        </a:spcAft>
        <a:buChar char="–"/>
        <a:defRPr>
          <a:solidFill>
            <a:schemeClr val="tx1"/>
          </a:solidFill>
          <a:latin typeface="+mn-lt"/>
        </a:defRPr>
      </a:lvl2pPr>
      <a:lvl3pPr marL="1225550" indent="-228600" algn="l" rtl="0" eaLnBrk="0" fontAlgn="base" hangingPunct="0">
        <a:spcBef>
          <a:spcPct val="20000"/>
        </a:spcBef>
        <a:spcAft>
          <a:spcPct val="0"/>
        </a:spcAft>
        <a:buChar char="•"/>
        <a:defRPr>
          <a:solidFill>
            <a:schemeClr val="tx1"/>
          </a:solidFill>
          <a:latin typeface="+mn-lt"/>
        </a:defRPr>
      </a:lvl3pPr>
      <a:lvl4pPr marL="1633538"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a:extLst>
              <a:ext uri="{FF2B5EF4-FFF2-40B4-BE49-F238E27FC236}">
                <a16:creationId xmlns:a16="http://schemas.microsoft.com/office/drawing/2014/main" id="{D47450C2-C81F-47BF-985F-55DAEDCD851E}"/>
              </a:ext>
            </a:extLst>
          </p:cNvPr>
          <p:cNvSpPr>
            <a:spLocks noGrp="1" noChangeArrowheads="1"/>
          </p:cNvSpPr>
          <p:nvPr>
            <p:ph type="ctrTitle"/>
          </p:nvPr>
        </p:nvSpPr>
        <p:spPr>
          <a:xfrm>
            <a:off x="1319213" y="1914525"/>
            <a:ext cx="6503987" cy="1514475"/>
          </a:xfrm>
        </p:spPr>
        <p:txBody>
          <a:bodyPr/>
          <a:lstStyle/>
          <a:p>
            <a:r>
              <a:rPr lang="en-GB" altLang="en-US" b="0" dirty="0"/>
              <a:t>Digital exclusion and older people’s access to health services</a:t>
            </a:r>
            <a:endParaRPr lang="en-GB" altLang="en-US" b="0" strike="sngStrike" dirty="0"/>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45133-3EF6-4B35-BF5F-DA1E6121AB22}"/>
              </a:ext>
            </a:extLst>
          </p:cNvPr>
          <p:cNvSpPr>
            <a:spLocks noGrp="1"/>
          </p:cNvSpPr>
          <p:nvPr>
            <p:ph type="title"/>
          </p:nvPr>
        </p:nvSpPr>
        <p:spPr/>
        <p:txBody>
          <a:bodyPr/>
          <a:lstStyle/>
          <a:p>
            <a:r>
              <a:rPr lang="en-GB" dirty="0"/>
              <a:t>Digital exclusion amongst socially excluded older people</a:t>
            </a:r>
          </a:p>
        </p:txBody>
      </p:sp>
      <p:sp>
        <p:nvSpPr>
          <p:cNvPr id="3" name="Content Placeholder 2">
            <a:extLst>
              <a:ext uri="{FF2B5EF4-FFF2-40B4-BE49-F238E27FC236}">
                <a16:creationId xmlns:a16="http://schemas.microsoft.com/office/drawing/2014/main" id="{2A32415D-77C3-41CF-816E-5E4344C19265}"/>
              </a:ext>
            </a:extLst>
          </p:cNvPr>
          <p:cNvSpPr>
            <a:spLocks noGrp="1"/>
          </p:cNvSpPr>
          <p:nvPr>
            <p:ph sz="half" idx="1"/>
          </p:nvPr>
        </p:nvSpPr>
        <p:spPr>
          <a:xfrm>
            <a:off x="457201" y="1536701"/>
            <a:ext cx="4778678" cy="2870408"/>
          </a:xfrm>
        </p:spPr>
        <p:txBody>
          <a:bodyPr/>
          <a:lstStyle/>
          <a:p>
            <a:pPr marL="457200" indent="-457200">
              <a:buFont typeface="Arial" panose="020B0604020202020204" pitchFamily="34" charset="0"/>
              <a:buChar char="•"/>
            </a:pPr>
            <a:r>
              <a:rPr lang="en-GB" sz="1800" dirty="0"/>
              <a:t>Older people who are socially excluded are also more likely to be digitally excluded</a:t>
            </a:r>
          </a:p>
          <a:p>
            <a:pPr marL="931863" lvl="1" indent="-457200">
              <a:buFont typeface="Arial" panose="020B0604020202020204" pitchFamily="34" charset="0"/>
              <a:buChar char="•"/>
            </a:pPr>
            <a:r>
              <a:rPr lang="en-GB" sz="1400" dirty="0"/>
              <a:t>Former prisoners may be unaware of technological developments or have restrictions on their internet use</a:t>
            </a:r>
          </a:p>
          <a:p>
            <a:pPr marL="931863" lvl="1" indent="-457200">
              <a:buFont typeface="Arial" panose="020B0604020202020204" pitchFamily="34" charset="0"/>
              <a:buChar char="•"/>
            </a:pPr>
            <a:r>
              <a:rPr lang="en-GB" sz="1400" dirty="0"/>
              <a:t>Some older people are unable to afford mobile internet or devices</a:t>
            </a:r>
          </a:p>
          <a:p>
            <a:pPr marL="931863" lvl="1" indent="-457200">
              <a:buFont typeface="Arial" panose="020B0604020202020204" pitchFamily="34" charset="0"/>
              <a:buChar char="•"/>
            </a:pPr>
            <a:r>
              <a:rPr lang="en-GB" sz="1400" dirty="0"/>
              <a:t>Homeless older people may struggle to access plugs to charge devices</a:t>
            </a:r>
          </a:p>
          <a:p>
            <a:pPr marL="474663" lvl="1" indent="0">
              <a:buNone/>
            </a:pPr>
            <a:endParaRPr lang="en-GB" sz="1400" dirty="0"/>
          </a:p>
        </p:txBody>
      </p:sp>
      <p:sp>
        <p:nvSpPr>
          <p:cNvPr id="6" name="TextBox 5">
            <a:extLst>
              <a:ext uri="{FF2B5EF4-FFF2-40B4-BE49-F238E27FC236}">
                <a16:creationId xmlns:a16="http://schemas.microsoft.com/office/drawing/2014/main" id="{6B0E46B5-29B5-4B8D-8345-4F883207E3CD}"/>
              </a:ext>
            </a:extLst>
          </p:cNvPr>
          <p:cNvSpPr txBox="1"/>
          <p:nvPr/>
        </p:nvSpPr>
        <p:spPr>
          <a:xfrm>
            <a:off x="5368816" y="1582340"/>
            <a:ext cx="3306872" cy="5078313"/>
          </a:xfrm>
          <a:prstGeom prst="rect">
            <a:avLst/>
          </a:prstGeom>
          <a:noFill/>
        </p:spPr>
        <p:txBody>
          <a:bodyPr wrap="square" rtlCol="0">
            <a:spAutoFit/>
          </a:bodyPr>
          <a:lstStyle/>
          <a:p>
            <a:r>
              <a:rPr lang="en-GB" i="1" dirty="0">
                <a:solidFill>
                  <a:schemeClr val="accent2"/>
                </a:solidFill>
              </a:rPr>
              <a:t>“Technology has moved on and if they’ve never had access to that or learned it in prison what chance have they got in the community.” </a:t>
            </a:r>
            <a:r>
              <a:rPr lang="en-GB" dirty="0">
                <a:solidFill>
                  <a:schemeClr val="accent2"/>
                </a:solidFill>
              </a:rPr>
              <a:t>(User Voice, older former prisoners)</a:t>
            </a:r>
          </a:p>
          <a:p>
            <a:endParaRPr lang="en-GB" dirty="0"/>
          </a:p>
          <a:p>
            <a:r>
              <a:rPr lang="en-GB" i="1" dirty="0">
                <a:solidFill>
                  <a:schemeClr val="accent2"/>
                </a:solidFill>
              </a:rPr>
              <a:t>“A lot of our older people, they don’t go online. “It’s all very well saying, well, there’s libraries out there, you can access that for free, but if you’re housebound, you know, you can’t do that.” </a:t>
            </a:r>
            <a:r>
              <a:rPr lang="en-GB" dirty="0">
                <a:solidFill>
                  <a:schemeClr val="accent2"/>
                </a:solidFill>
              </a:rPr>
              <a:t>(Age UK Sheffield)</a:t>
            </a:r>
          </a:p>
          <a:p>
            <a:endParaRPr lang="en-GB" i="1" dirty="0">
              <a:solidFill>
                <a:schemeClr val="accent2"/>
              </a:solidFill>
            </a:endParaRPr>
          </a:p>
          <a:p>
            <a:endParaRPr lang="en-GB" i="1" dirty="0">
              <a:solidFill>
                <a:schemeClr val="accent2"/>
              </a:solidFill>
            </a:endParaRPr>
          </a:p>
          <a:p>
            <a:endParaRPr lang="en-GB" i="1" dirty="0">
              <a:solidFill>
                <a:schemeClr val="accent2"/>
              </a:solidFill>
            </a:endParaRPr>
          </a:p>
        </p:txBody>
      </p:sp>
      <p:sp>
        <p:nvSpPr>
          <p:cNvPr id="7" name="TextBox 6">
            <a:extLst>
              <a:ext uri="{FF2B5EF4-FFF2-40B4-BE49-F238E27FC236}">
                <a16:creationId xmlns:a16="http://schemas.microsoft.com/office/drawing/2014/main" id="{A9A1CFF7-28EC-47CD-B65C-F7D8EE1C6A5A}"/>
              </a:ext>
            </a:extLst>
          </p:cNvPr>
          <p:cNvSpPr txBox="1"/>
          <p:nvPr/>
        </p:nvSpPr>
        <p:spPr>
          <a:xfrm>
            <a:off x="749508" y="4205496"/>
            <a:ext cx="4212236" cy="646331"/>
          </a:xfrm>
          <a:prstGeom prst="rect">
            <a:avLst/>
          </a:prstGeom>
          <a:noFill/>
        </p:spPr>
        <p:txBody>
          <a:bodyPr wrap="square" rtlCol="0">
            <a:spAutoFit/>
          </a:bodyPr>
          <a:lstStyle/>
          <a:p>
            <a:endParaRPr lang="en-GB" i="1" dirty="0"/>
          </a:p>
          <a:p>
            <a:endParaRPr lang="en-GB" dirty="0"/>
          </a:p>
        </p:txBody>
      </p:sp>
      <p:sp>
        <p:nvSpPr>
          <p:cNvPr id="8" name="TextBox 7">
            <a:extLst>
              <a:ext uri="{FF2B5EF4-FFF2-40B4-BE49-F238E27FC236}">
                <a16:creationId xmlns:a16="http://schemas.microsoft.com/office/drawing/2014/main" id="{AE65218B-2C57-458D-82C0-19C098648377}"/>
              </a:ext>
            </a:extLst>
          </p:cNvPr>
          <p:cNvSpPr txBox="1"/>
          <p:nvPr/>
        </p:nvSpPr>
        <p:spPr>
          <a:xfrm>
            <a:off x="944380" y="4572000"/>
            <a:ext cx="4017364" cy="1200329"/>
          </a:xfrm>
          <a:prstGeom prst="rect">
            <a:avLst/>
          </a:prstGeom>
          <a:noFill/>
        </p:spPr>
        <p:txBody>
          <a:bodyPr wrap="square" rtlCol="0">
            <a:spAutoFit/>
          </a:bodyPr>
          <a:lstStyle/>
          <a:p>
            <a:r>
              <a:rPr lang="en-GB" i="1" dirty="0">
                <a:solidFill>
                  <a:schemeClr val="accent2"/>
                </a:solidFill>
              </a:rPr>
              <a:t>“I can’t afford mobile internet. I’d like it, if I had more money. I get £73 a week in total.” (Stuart, 56)</a:t>
            </a:r>
          </a:p>
          <a:p>
            <a:endParaRPr lang="en-GB" dirty="0"/>
          </a:p>
        </p:txBody>
      </p:sp>
    </p:spTree>
    <p:extLst>
      <p:ext uri="{BB962C8B-B14F-4D97-AF65-F5344CB8AC3E}">
        <p14:creationId xmlns:p14="http://schemas.microsoft.com/office/powerpoint/2010/main" val="3761064101"/>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0CEAF-B219-47C3-B3C1-81E9EAC9F7BB}"/>
              </a:ext>
            </a:extLst>
          </p:cNvPr>
          <p:cNvSpPr>
            <a:spLocks noGrp="1"/>
          </p:cNvSpPr>
          <p:nvPr>
            <p:ph type="title"/>
          </p:nvPr>
        </p:nvSpPr>
        <p:spPr>
          <a:xfrm>
            <a:off x="462756" y="259465"/>
            <a:ext cx="8218488" cy="889000"/>
          </a:xfrm>
        </p:spPr>
        <p:txBody>
          <a:bodyPr/>
          <a:lstStyle/>
          <a:p>
            <a:r>
              <a:rPr lang="en-GB" dirty="0"/>
              <a:t>Impact of digital exclusion on health</a:t>
            </a:r>
          </a:p>
        </p:txBody>
      </p:sp>
      <p:sp>
        <p:nvSpPr>
          <p:cNvPr id="3" name="Content Placeholder 2">
            <a:extLst>
              <a:ext uri="{FF2B5EF4-FFF2-40B4-BE49-F238E27FC236}">
                <a16:creationId xmlns:a16="http://schemas.microsoft.com/office/drawing/2014/main" id="{05F2114B-BB74-4AED-8260-E6653FD332B8}"/>
              </a:ext>
            </a:extLst>
          </p:cNvPr>
          <p:cNvSpPr>
            <a:spLocks noGrp="1"/>
          </p:cNvSpPr>
          <p:nvPr>
            <p:ph sz="half" idx="1"/>
          </p:nvPr>
        </p:nvSpPr>
        <p:spPr>
          <a:xfrm>
            <a:off x="457200" y="1536700"/>
            <a:ext cx="4114800" cy="2435693"/>
          </a:xfrm>
        </p:spPr>
        <p:txBody>
          <a:bodyPr/>
          <a:lstStyle/>
          <a:p>
            <a:pPr marL="457200" indent="-457200">
              <a:buFont typeface="Arial" panose="020B0604020202020204" pitchFamily="34" charset="0"/>
              <a:buChar char="•"/>
            </a:pPr>
            <a:r>
              <a:rPr lang="en-GB" sz="2000" dirty="0"/>
              <a:t>Lack of access to health information and awareness of health services</a:t>
            </a:r>
          </a:p>
          <a:p>
            <a:pPr marL="457200" indent="-457200">
              <a:buFont typeface="Arial" panose="020B0604020202020204" pitchFamily="34" charset="0"/>
              <a:buChar char="•"/>
            </a:pPr>
            <a:r>
              <a:rPr lang="en-GB" sz="2000" dirty="0"/>
              <a:t>Difficulty engaging with services means people give up. This can lead to older people reaching crisis point</a:t>
            </a:r>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p:txBody>
      </p:sp>
      <p:sp>
        <p:nvSpPr>
          <p:cNvPr id="4" name="Content Placeholder 3">
            <a:extLst>
              <a:ext uri="{FF2B5EF4-FFF2-40B4-BE49-F238E27FC236}">
                <a16:creationId xmlns:a16="http://schemas.microsoft.com/office/drawing/2014/main" id="{04D3C805-192C-4982-AE81-7AC14CD8D001}"/>
              </a:ext>
            </a:extLst>
          </p:cNvPr>
          <p:cNvSpPr>
            <a:spLocks noGrp="1"/>
          </p:cNvSpPr>
          <p:nvPr>
            <p:ph sz="half" idx="2"/>
          </p:nvPr>
        </p:nvSpPr>
        <p:spPr>
          <a:xfrm>
            <a:off x="4572000" y="1701591"/>
            <a:ext cx="4238598" cy="4234513"/>
          </a:xfrm>
        </p:spPr>
        <p:txBody>
          <a:bodyPr/>
          <a:lstStyle/>
          <a:p>
            <a:r>
              <a:rPr lang="en-GB" sz="1800" i="1" dirty="0"/>
              <a:t>	“</a:t>
            </a:r>
            <a:r>
              <a:rPr lang="en-GB" sz="1800" i="1" dirty="0">
                <a:solidFill>
                  <a:schemeClr val="accent2"/>
                </a:solidFill>
              </a:rPr>
              <a:t>A lot of them will come out to the community and they won’t know what’s available to them. I think very few probation officers are actually signposting various older men and women they’re working with to age specific support.” </a:t>
            </a:r>
            <a:r>
              <a:rPr lang="en-GB" sz="1800" dirty="0">
                <a:solidFill>
                  <a:schemeClr val="accent2"/>
                </a:solidFill>
              </a:rPr>
              <a:t>(RECOOP, older former prisoners)</a:t>
            </a:r>
          </a:p>
          <a:p>
            <a:r>
              <a:rPr lang="en-GB" sz="1800" i="1" dirty="0">
                <a:solidFill>
                  <a:schemeClr val="accent2"/>
                </a:solidFill>
              </a:rPr>
              <a:t>	“I contacted the GP as I have a list of things that I wanted to check in about, but they told me the only way was to go online. I can’t do that…there’s no way around it for me.” (</a:t>
            </a:r>
            <a:r>
              <a:rPr lang="en-GB" sz="1800" i="1" dirty="0" err="1">
                <a:solidFill>
                  <a:schemeClr val="accent2"/>
                </a:solidFill>
              </a:rPr>
              <a:t>Nehala</a:t>
            </a:r>
            <a:r>
              <a:rPr lang="en-GB" sz="1800" i="1" dirty="0">
                <a:solidFill>
                  <a:schemeClr val="accent2"/>
                </a:solidFill>
              </a:rPr>
              <a:t>, 60)</a:t>
            </a:r>
          </a:p>
        </p:txBody>
      </p:sp>
      <p:sp>
        <p:nvSpPr>
          <p:cNvPr id="5" name="TextBox 4">
            <a:extLst>
              <a:ext uri="{FF2B5EF4-FFF2-40B4-BE49-F238E27FC236}">
                <a16:creationId xmlns:a16="http://schemas.microsoft.com/office/drawing/2014/main" id="{05F01681-34E6-4D34-B753-91F4874B990B}"/>
              </a:ext>
            </a:extLst>
          </p:cNvPr>
          <p:cNvSpPr txBox="1"/>
          <p:nvPr/>
        </p:nvSpPr>
        <p:spPr>
          <a:xfrm>
            <a:off x="854439" y="4227226"/>
            <a:ext cx="3312827" cy="1477328"/>
          </a:xfrm>
          <a:prstGeom prst="rect">
            <a:avLst/>
          </a:prstGeom>
          <a:noFill/>
        </p:spPr>
        <p:txBody>
          <a:bodyPr wrap="square" rtlCol="0">
            <a:spAutoFit/>
          </a:bodyPr>
          <a:lstStyle/>
          <a:p>
            <a:r>
              <a:rPr lang="en-GB" i="1" dirty="0">
                <a:solidFill>
                  <a:schemeClr val="accent2"/>
                </a:solidFill>
              </a:rPr>
              <a:t>“A lot of them get to the point that, when they do need health care, it’s A&amp;E.” </a:t>
            </a:r>
            <a:r>
              <a:rPr lang="en-GB" dirty="0">
                <a:solidFill>
                  <a:schemeClr val="accent2"/>
                </a:solidFill>
              </a:rPr>
              <a:t>(Single Homeless Project, older homeless people)</a:t>
            </a:r>
          </a:p>
        </p:txBody>
      </p:sp>
    </p:spTree>
    <p:extLst>
      <p:ext uri="{BB962C8B-B14F-4D97-AF65-F5344CB8AC3E}">
        <p14:creationId xmlns:p14="http://schemas.microsoft.com/office/powerpoint/2010/main" val="2429211063"/>
      </p:ext>
    </p:extLst>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B6220-1AF4-4AFA-AF55-02520D93E91F}"/>
              </a:ext>
            </a:extLst>
          </p:cNvPr>
          <p:cNvSpPr>
            <a:spLocks noGrp="1"/>
          </p:cNvSpPr>
          <p:nvPr>
            <p:ph type="title"/>
          </p:nvPr>
        </p:nvSpPr>
        <p:spPr/>
        <p:txBody>
          <a:bodyPr/>
          <a:lstStyle/>
          <a:p>
            <a:r>
              <a:rPr lang="en-GB" dirty="0"/>
              <a:t>Specific challenges of remote appointments</a:t>
            </a:r>
          </a:p>
        </p:txBody>
      </p:sp>
      <p:sp>
        <p:nvSpPr>
          <p:cNvPr id="3" name="Content Placeholder 2">
            <a:extLst>
              <a:ext uri="{FF2B5EF4-FFF2-40B4-BE49-F238E27FC236}">
                <a16:creationId xmlns:a16="http://schemas.microsoft.com/office/drawing/2014/main" id="{91D77442-F635-409C-8341-EEE0E7BADE07}"/>
              </a:ext>
            </a:extLst>
          </p:cNvPr>
          <p:cNvSpPr>
            <a:spLocks noGrp="1"/>
          </p:cNvSpPr>
          <p:nvPr>
            <p:ph sz="half" idx="1"/>
          </p:nvPr>
        </p:nvSpPr>
        <p:spPr>
          <a:xfrm>
            <a:off x="457200" y="1536700"/>
            <a:ext cx="4114800" cy="3959225"/>
          </a:xfrm>
        </p:spPr>
        <p:txBody>
          <a:bodyPr/>
          <a:lstStyle/>
          <a:p>
            <a:pPr marL="457200" indent="-457200">
              <a:buFont typeface="Arial" panose="020B0604020202020204" pitchFamily="34" charset="0"/>
              <a:buChar char="•"/>
            </a:pPr>
            <a:r>
              <a:rPr lang="en-GB" sz="2400" dirty="0">
                <a:latin typeface="Calibri" panose="020F0502020204030204" pitchFamily="34" charset="0"/>
                <a:cs typeface="Calibri" panose="020F0502020204030204" pitchFamily="34" charset="0"/>
              </a:rPr>
              <a:t>Older people who are socially excluded are more likely to be living with long-term conditions or cognitive impairment. </a:t>
            </a:r>
          </a:p>
          <a:p>
            <a:pPr marL="457200" indent="-457200">
              <a:buFont typeface="Arial" panose="020B0604020202020204" pitchFamily="34" charset="0"/>
              <a:buChar char="•"/>
            </a:pPr>
            <a:r>
              <a:rPr lang="en-GB" sz="2400" dirty="0">
                <a:latin typeface="Calibri" panose="020F0502020204030204" pitchFamily="34" charset="0"/>
                <a:cs typeface="Calibri" panose="020F0502020204030204" pitchFamily="34" charset="0"/>
              </a:rPr>
              <a:t>Lack of trust in services means continuity of care is vital, yet older people are often unable to speak to the same person each time. </a:t>
            </a:r>
          </a:p>
          <a:p>
            <a:endParaRPr lang="en-GB" dirty="0"/>
          </a:p>
        </p:txBody>
      </p:sp>
      <p:sp>
        <p:nvSpPr>
          <p:cNvPr id="5" name="TextBox 4">
            <a:extLst>
              <a:ext uri="{FF2B5EF4-FFF2-40B4-BE49-F238E27FC236}">
                <a16:creationId xmlns:a16="http://schemas.microsoft.com/office/drawing/2014/main" id="{B9DF61CE-3827-41F0-A651-E5AF788852BD}"/>
              </a:ext>
            </a:extLst>
          </p:cNvPr>
          <p:cNvSpPr txBox="1"/>
          <p:nvPr/>
        </p:nvSpPr>
        <p:spPr>
          <a:xfrm>
            <a:off x="4778245" y="1671611"/>
            <a:ext cx="3897443" cy="4524315"/>
          </a:xfrm>
          <a:prstGeom prst="rect">
            <a:avLst/>
          </a:prstGeom>
          <a:noFill/>
        </p:spPr>
        <p:txBody>
          <a:bodyPr wrap="square" rtlCol="0">
            <a:spAutoFit/>
          </a:bodyPr>
          <a:lstStyle/>
          <a:p>
            <a:r>
              <a:rPr lang="en-GB" i="1" dirty="0"/>
              <a:t>“Those that have been incarcerated for long periods of time, or have lived hard and fast, or have had difficult period of times they tend to present with ailments far faster than those in the community.” (RECOOP)</a:t>
            </a:r>
            <a:endParaRPr lang="en-GB" sz="1800" i="1" dirty="0"/>
          </a:p>
          <a:p>
            <a:endParaRPr lang="en-GB" i="1" dirty="0"/>
          </a:p>
          <a:p>
            <a:r>
              <a:rPr lang="en-GB" sz="1800" i="1" dirty="0"/>
              <a:t>“In doctor’s surgeries now, you can have appointments over the phone…you get told the information over the phone. However, that needs to be followed up…This group, especially those with cognitive impairment, are going to struggle to retain the information.” </a:t>
            </a:r>
            <a:endParaRPr lang="en-GB" sz="2800" b="1" i="1" dirty="0"/>
          </a:p>
          <a:p>
            <a:endParaRPr lang="en-GB" dirty="0"/>
          </a:p>
        </p:txBody>
      </p:sp>
    </p:spTree>
    <p:extLst>
      <p:ext uri="{BB962C8B-B14F-4D97-AF65-F5344CB8AC3E}">
        <p14:creationId xmlns:p14="http://schemas.microsoft.com/office/powerpoint/2010/main" val="3974194323"/>
      </p:ext>
    </p:extLst>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8412-9CA9-4A38-AAA0-EFE5EC7C0ADE}"/>
              </a:ext>
            </a:extLst>
          </p:cNvPr>
          <p:cNvSpPr>
            <a:spLocks noGrp="1"/>
          </p:cNvSpPr>
          <p:nvPr>
            <p:ph type="title"/>
          </p:nvPr>
        </p:nvSpPr>
        <p:spPr/>
        <p:txBody>
          <a:bodyPr/>
          <a:lstStyle/>
          <a:p>
            <a:r>
              <a:rPr lang="en-GB" b="1" dirty="0"/>
              <a:t>Who have we spoken to?</a:t>
            </a:r>
          </a:p>
        </p:txBody>
      </p:sp>
      <p:sp>
        <p:nvSpPr>
          <p:cNvPr id="4" name="Content Placeholder 3">
            <a:extLst>
              <a:ext uri="{FF2B5EF4-FFF2-40B4-BE49-F238E27FC236}">
                <a16:creationId xmlns:a16="http://schemas.microsoft.com/office/drawing/2014/main" id="{9600723A-B27E-48A9-A273-E76FF8BDF3E1}"/>
              </a:ext>
            </a:extLst>
          </p:cNvPr>
          <p:cNvSpPr>
            <a:spLocks noGrp="1"/>
          </p:cNvSpPr>
          <p:nvPr>
            <p:ph sz="half" idx="2"/>
          </p:nvPr>
        </p:nvSpPr>
        <p:spPr>
          <a:xfrm>
            <a:off x="457199" y="1674487"/>
            <a:ext cx="4264703" cy="3959225"/>
          </a:xfrm>
        </p:spPr>
        <p:txBody>
          <a:bodyPr/>
          <a:lstStyle/>
          <a:p>
            <a:pPr marL="342900" marR="0" lvl="0" indent="-342900" algn="l" defTabSz="914400" rtl="0" eaLnBrk="0" fontAlgn="base" latinLnBrk="0" hangingPunct="0">
              <a:lnSpc>
                <a:spcPct val="100000"/>
              </a:lnSpc>
              <a:spcBef>
                <a:spcPct val="0"/>
              </a:spcBef>
              <a:spcAft>
                <a:spcPct val="0"/>
              </a:spcAft>
              <a:buClrTx/>
              <a:buSzTx/>
              <a:buFontTx/>
              <a:buChar char="•"/>
              <a:tabLst/>
              <a:defRPr/>
            </a:pPr>
            <a:r>
              <a:rPr kumimoji="0" lang="en-GB" altLang="en-US" sz="20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Online survey promoted through Age UK networks (Jan - Feb 2021)</a:t>
            </a:r>
          </a:p>
          <a:p>
            <a:pPr lvl="1" indent="-342900">
              <a:spcBef>
                <a:spcPct val="0"/>
              </a:spcBef>
              <a:buFontTx/>
              <a:buChar char="•"/>
              <a:defRPr/>
            </a:pPr>
            <a:r>
              <a:rPr kumimoji="0" lang="en-GB" altLang="en-US" sz="2000" b="0" i="0" u="none" strike="noStrike" kern="0" cap="none" spc="0" normalizeH="0" baseline="0" noProof="0" dirty="0">
                <a:ln>
                  <a:noFill/>
                </a:ln>
                <a:solidFill>
                  <a:schemeClr val="accent2"/>
                </a:solidFill>
                <a:effectLst/>
                <a:uLnTx/>
                <a:uFillTx/>
                <a:latin typeface="Calibri" panose="020F0502020204030204" pitchFamily="34" charset="0"/>
                <a:cs typeface="Calibri" panose="020F0502020204030204" pitchFamily="34" charset="0"/>
              </a:rPr>
              <a:t>14,840 responses (incl. 13,189 older people &amp; 1,651 family/informal carers)</a:t>
            </a:r>
          </a:p>
          <a:p>
            <a:pPr>
              <a:buFont typeface="Arial" panose="020B0604020202020204" pitchFamily="34" charset="0"/>
              <a:buChar char="•"/>
            </a:pPr>
            <a:r>
              <a:rPr lang="en-GB" sz="2000" dirty="0">
                <a:latin typeface="Calibri" panose="020F0502020204030204" pitchFamily="34" charset="0"/>
                <a:cs typeface="Calibri" panose="020F0502020204030204" pitchFamily="34" charset="0"/>
              </a:rPr>
              <a:t>Representative online polling with 1,400 older people aged 60+</a:t>
            </a:r>
          </a:p>
          <a:p>
            <a:pPr>
              <a:buFont typeface="Arial" panose="020B0604020202020204" pitchFamily="34" charset="0"/>
              <a:buChar char="•"/>
            </a:pPr>
            <a:r>
              <a:rPr lang="en-GB" sz="2000" dirty="0">
                <a:latin typeface="Calibri" panose="020F0502020204030204" pitchFamily="34" charset="0"/>
                <a:cs typeface="Calibri" panose="020F0502020204030204" pitchFamily="34" charset="0"/>
              </a:rPr>
              <a:t>Ethnographic research with older people who are ‘socially excluded’ and professionals providing specialist support</a:t>
            </a:r>
          </a:p>
        </p:txBody>
      </p:sp>
      <p:pic>
        <p:nvPicPr>
          <p:cNvPr id="6" name="Picture 5">
            <a:extLst>
              <a:ext uri="{FF2B5EF4-FFF2-40B4-BE49-F238E27FC236}">
                <a16:creationId xmlns:a16="http://schemas.microsoft.com/office/drawing/2014/main" id="{056EDA43-E0C1-4BD2-ADFB-D717F6B5434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124" r="-2" b="7371"/>
          <a:stretch/>
        </p:blipFill>
        <p:spPr bwMode="auto">
          <a:xfrm>
            <a:off x="5334391" y="1449387"/>
            <a:ext cx="3090862" cy="39592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2366810"/>
      </p:ext>
    </p:extLst>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39828-C597-4560-BEE6-A3B1BA06AFB5}"/>
              </a:ext>
            </a:extLst>
          </p:cNvPr>
          <p:cNvSpPr>
            <a:spLocks noGrp="1"/>
          </p:cNvSpPr>
          <p:nvPr>
            <p:ph type="title"/>
          </p:nvPr>
        </p:nvSpPr>
        <p:spPr>
          <a:xfrm>
            <a:off x="457200" y="244475"/>
            <a:ext cx="8218488" cy="889000"/>
          </a:xfrm>
        </p:spPr>
        <p:txBody>
          <a:bodyPr wrap="square" anchor="b">
            <a:normAutofit/>
          </a:bodyPr>
          <a:lstStyle/>
          <a:p>
            <a:r>
              <a:rPr lang="en-GB" dirty="0"/>
              <a:t>Older people’s experience of primary care during the pandemic</a:t>
            </a:r>
            <a:endParaRPr lang="en-GB"/>
          </a:p>
        </p:txBody>
      </p:sp>
      <p:pic>
        <p:nvPicPr>
          <p:cNvPr id="4" name="Picture 2" descr="A person talking on a cell phone&#10;&#10;Description automatically generated with medium confidence">
            <a:extLst>
              <a:ext uri="{FF2B5EF4-FFF2-40B4-BE49-F238E27FC236}">
                <a16:creationId xmlns:a16="http://schemas.microsoft.com/office/drawing/2014/main" id="{B9B0E980-2C94-47B2-8DF4-32D02D2BEC46}"/>
              </a:ext>
            </a:extLst>
          </p:cNvPr>
          <p:cNvPicPr>
            <a:picLocks noChangeAspect="1"/>
          </p:cNvPicPr>
          <p:nvPr/>
        </p:nvPicPr>
        <p:blipFill rotWithShape="1">
          <a:blip r:embed="rId2">
            <a:extLst>
              <a:ext uri="{28A0092B-C50C-407E-A947-70E740481C1C}">
                <a14:useLocalDpi xmlns:a14="http://schemas.microsoft.com/office/drawing/2010/main" val="0"/>
              </a:ext>
            </a:extLst>
          </a:blip>
          <a:srcRect l="17078" r="9331" b="2"/>
          <a:stretch/>
        </p:blipFill>
        <p:spPr bwMode="auto">
          <a:xfrm>
            <a:off x="457200" y="1536700"/>
            <a:ext cx="6334125" cy="395922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0850126"/>
      </p:ext>
    </p:extLst>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84660-2450-46FF-846F-C90E9F84EA33}"/>
              </a:ext>
            </a:extLst>
          </p:cNvPr>
          <p:cNvSpPr>
            <a:spLocks noGrp="1"/>
          </p:cNvSpPr>
          <p:nvPr>
            <p:ph type="title"/>
          </p:nvPr>
        </p:nvSpPr>
        <p:spPr/>
        <p:txBody>
          <a:bodyPr/>
          <a:lstStyle/>
          <a:p>
            <a:r>
              <a:rPr lang="en-GB" dirty="0">
                <a:cs typeface="Arial"/>
              </a:rPr>
              <a:t>Challenges in accessing a GP</a:t>
            </a:r>
            <a:endParaRPr lang="en-GB" dirty="0"/>
          </a:p>
        </p:txBody>
      </p:sp>
      <p:sp>
        <p:nvSpPr>
          <p:cNvPr id="3" name="Content Placeholder 2">
            <a:extLst>
              <a:ext uri="{FF2B5EF4-FFF2-40B4-BE49-F238E27FC236}">
                <a16:creationId xmlns:a16="http://schemas.microsoft.com/office/drawing/2014/main" id="{95FD50A1-0CE2-4BB3-80D4-5C0EEB0EBD92}"/>
              </a:ext>
            </a:extLst>
          </p:cNvPr>
          <p:cNvSpPr>
            <a:spLocks noGrp="1"/>
          </p:cNvSpPr>
          <p:nvPr>
            <p:ph idx="1"/>
          </p:nvPr>
        </p:nvSpPr>
        <p:spPr>
          <a:xfrm>
            <a:off x="294362" y="1614499"/>
            <a:ext cx="4363437" cy="4345354"/>
          </a:xfrm>
        </p:spPr>
        <p:txBody>
          <a:bodyPr/>
          <a:lstStyle/>
          <a:p>
            <a:pPr marL="285750" indent="-285750">
              <a:buFont typeface="Arial"/>
              <a:buChar char="•"/>
            </a:pPr>
            <a:r>
              <a:rPr lang="en-GB" dirty="0">
                <a:cs typeface="Arial"/>
              </a:rPr>
              <a:t>Some older people have faced long and frustrating waits on the phone or have needed to navigate confusing online forms.</a:t>
            </a:r>
          </a:p>
          <a:p>
            <a:pPr marL="285750" indent="-285750">
              <a:buFont typeface="Arial"/>
              <a:buChar char="•"/>
            </a:pPr>
            <a:r>
              <a:rPr lang="en-GB" dirty="0">
                <a:cs typeface="Arial"/>
              </a:rPr>
              <a:t>Some older people are also wary of the cost of waiting on the phone for long periods of time.</a:t>
            </a:r>
          </a:p>
          <a:p>
            <a:pPr marL="285750" indent="-285750">
              <a:buFont typeface="Arial"/>
              <a:buChar char="•"/>
            </a:pPr>
            <a:r>
              <a:rPr lang="en-GB" dirty="0">
                <a:cs typeface="Arial"/>
              </a:rPr>
              <a:t>This has resulted in older people delaying accessing the care they need</a:t>
            </a:r>
          </a:p>
        </p:txBody>
      </p:sp>
      <p:sp>
        <p:nvSpPr>
          <p:cNvPr id="4" name="TextBox 3">
            <a:extLst>
              <a:ext uri="{FF2B5EF4-FFF2-40B4-BE49-F238E27FC236}">
                <a16:creationId xmlns:a16="http://schemas.microsoft.com/office/drawing/2014/main" id="{9CDF874E-D950-455F-92F6-173B1EFA5F22}"/>
              </a:ext>
            </a:extLst>
          </p:cNvPr>
          <p:cNvSpPr txBox="1"/>
          <p:nvPr/>
        </p:nvSpPr>
        <p:spPr>
          <a:xfrm>
            <a:off x="4856458" y="1536174"/>
            <a:ext cx="3993180"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i="1" dirty="0">
                <a:solidFill>
                  <a:schemeClr val="accent6"/>
                </a:solidFill>
                <a:latin typeface="Arial"/>
                <a:cs typeface="Arial"/>
              </a:rPr>
              <a:t>"Difficulty contacting GP, stuck in long queues, getting cut off and when eventually getting through, being told it's too late to request a ring back by doctor."</a:t>
            </a:r>
          </a:p>
          <a:p>
            <a:endParaRPr lang="en-GB" sz="1600" i="1" dirty="0">
              <a:solidFill>
                <a:schemeClr val="accent6"/>
              </a:solidFill>
              <a:cs typeface="Arial"/>
            </a:endParaRPr>
          </a:p>
          <a:p>
            <a:r>
              <a:rPr lang="en-GB" sz="1600" i="1" dirty="0">
                <a:solidFill>
                  <a:schemeClr val="accent6"/>
                </a:solidFill>
                <a:latin typeface="Arial"/>
                <a:cs typeface="Arial"/>
              </a:rPr>
              <a:t>"Almost complete barrier to face to face appointments with GP surgery. Have on several occasions waited for about 60 minutes to get phone answered.“</a:t>
            </a:r>
          </a:p>
          <a:p>
            <a:endParaRPr lang="en-GB" sz="1600" i="1" dirty="0">
              <a:solidFill>
                <a:schemeClr val="accent6"/>
              </a:solidFill>
              <a:latin typeface="Arial"/>
              <a:cs typeface="Arial"/>
            </a:endParaRPr>
          </a:p>
          <a:p>
            <a:r>
              <a:rPr lang="en-GB" sz="1600" i="1" dirty="0">
                <a:solidFill>
                  <a:schemeClr val="accent6"/>
                </a:solidFill>
                <a:latin typeface="Arial"/>
                <a:cs typeface="Arial"/>
              </a:rPr>
              <a:t>“It is difficult to contact my health centre, if I ring them I receive a recorded message. It is possible to make an appointment via their web page, but it is difficult.”</a:t>
            </a:r>
          </a:p>
          <a:p>
            <a:endParaRPr lang="en-GB" sz="1600" i="1" dirty="0">
              <a:solidFill>
                <a:schemeClr val="accent6"/>
              </a:solidFill>
              <a:latin typeface="Arial"/>
              <a:cs typeface="Arial"/>
            </a:endParaRPr>
          </a:p>
        </p:txBody>
      </p:sp>
    </p:spTree>
    <p:extLst>
      <p:ext uri="{BB962C8B-B14F-4D97-AF65-F5344CB8AC3E}">
        <p14:creationId xmlns:p14="http://schemas.microsoft.com/office/powerpoint/2010/main" val="3618856455"/>
      </p:ext>
    </p:extLst>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15B10-0E9E-477F-A95C-D63318CBCA38}"/>
              </a:ext>
            </a:extLst>
          </p:cNvPr>
          <p:cNvSpPr>
            <a:spLocks noGrp="1"/>
          </p:cNvSpPr>
          <p:nvPr>
            <p:ph type="title"/>
          </p:nvPr>
        </p:nvSpPr>
        <p:spPr/>
        <p:txBody>
          <a:bodyPr/>
          <a:lstStyle/>
          <a:p>
            <a:r>
              <a:rPr lang="en-GB" dirty="0"/>
              <a:t>Remote appointments work well for some</a:t>
            </a:r>
          </a:p>
        </p:txBody>
      </p:sp>
      <p:sp>
        <p:nvSpPr>
          <p:cNvPr id="3" name="Content Placeholder 2">
            <a:extLst>
              <a:ext uri="{FF2B5EF4-FFF2-40B4-BE49-F238E27FC236}">
                <a16:creationId xmlns:a16="http://schemas.microsoft.com/office/drawing/2014/main" id="{94FCB6A4-C0A0-4382-A123-24295E8A95F2}"/>
              </a:ext>
            </a:extLst>
          </p:cNvPr>
          <p:cNvSpPr>
            <a:spLocks noGrp="1"/>
          </p:cNvSpPr>
          <p:nvPr>
            <p:ph idx="1"/>
          </p:nvPr>
        </p:nvSpPr>
        <p:spPr>
          <a:xfrm>
            <a:off x="457200" y="1536700"/>
            <a:ext cx="4114799" cy="3959225"/>
          </a:xfrm>
        </p:spPr>
        <p:txBody>
          <a:bodyPr/>
          <a:lstStyle/>
          <a:p>
            <a:pPr>
              <a:buFont typeface="Arial" panose="020B0604020202020204" pitchFamily="34" charset="0"/>
              <a:buChar char="•"/>
            </a:pPr>
            <a:r>
              <a:rPr lang="en-GB" dirty="0"/>
              <a:t>Some older people have appreciated the remove to remote appointments, particularly in the context of the pandemic. </a:t>
            </a:r>
          </a:p>
          <a:p>
            <a:pPr>
              <a:buFont typeface="Arial" panose="020B0604020202020204" pitchFamily="34" charset="0"/>
              <a:buChar char="•"/>
            </a:pPr>
            <a:r>
              <a:rPr lang="en-GB" dirty="0"/>
              <a:t>Those who frequently attend appointments have reflected on the convenience of being able to do so from home. </a:t>
            </a:r>
          </a:p>
          <a:p>
            <a:pPr>
              <a:buFont typeface="Arial" panose="020B0604020202020204" pitchFamily="34" charset="0"/>
              <a:buChar char="•"/>
            </a:pPr>
            <a:r>
              <a:rPr lang="en-GB" dirty="0"/>
              <a:t>They also explained that it was quicker for them to speak to someone over the phone than it previously was to book a face-to-face</a:t>
            </a:r>
          </a:p>
        </p:txBody>
      </p:sp>
      <p:sp>
        <p:nvSpPr>
          <p:cNvPr id="4" name="TextBox 3">
            <a:extLst>
              <a:ext uri="{FF2B5EF4-FFF2-40B4-BE49-F238E27FC236}">
                <a16:creationId xmlns:a16="http://schemas.microsoft.com/office/drawing/2014/main" id="{D593ECC8-0F60-4904-B13E-61B8EF0951F5}"/>
              </a:ext>
            </a:extLst>
          </p:cNvPr>
          <p:cNvSpPr txBox="1"/>
          <p:nvPr/>
        </p:nvSpPr>
        <p:spPr>
          <a:xfrm>
            <a:off x="4777984" y="1254154"/>
            <a:ext cx="3908816" cy="4524315"/>
          </a:xfrm>
          <a:prstGeom prst="rect">
            <a:avLst/>
          </a:prstGeom>
          <a:noFill/>
        </p:spPr>
        <p:txBody>
          <a:bodyPr wrap="square" rtlCol="0">
            <a:spAutoFit/>
          </a:bodyPr>
          <a:lstStyle/>
          <a:p>
            <a:endParaRPr lang="en-GB" i="1" dirty="0"/>
          </a:p>
          <a:p>
            <a:r>
              <a:rPr lang="en-GB" i="1" dirty="0"/>
              <a:t>“Phone consultations with GP. It was good and he followed up. He reassured me that he was just at the end of the phone and he was.”</a:t>
            </a:r>
          </a:p>
          <a:p>
            <a:endParaRPr lang="en-GB" i="1" dirty="0"/>
          </a:p>
          <a:p>
            <a:r>
              <a:rPr lang="en-GB" i="1" dirty="0"/>
              <a:t>“Every experience has been top notch. Best of all I got a call back from my GP within a couple of hours at the most.”</a:t>
            </a:r>
          </a:p>
          <a:p>
            <a:endParaRPr lang="en-GB" i="1" dirty="0"/>
          </a:p>
          <a:p>
            <a:r>
              <a:rPr lang="en-GB" i="1" dirty="0"/>
              <a:t>“Phoned doctors and got telephone appointment same afternoon and prescription issued immediately and sent straight to chemist. Was able to collect same evening.”</a:t>
            </a:r>
          </a:p>
        </p:txBody>
      </p:sp>
    </p:spTree>
    <p:extLst>
      <p:ext uri="{BB962C8B-B14F-4D97-AF65-F5344CB8AC3E}">
        <p14:creationId xmlns:p14="http://schemas.microsoft.com/office/powerpoint/2010/main" val="137300403"/>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0998E-1EF9-4B33-BC28-5C58B41CC789}"/>
              </a:ext>
            </a:extLst>
          </p:cNvPr>
          <p:cNvSpPr>
            <a:spLocks noGrp="1"/>
          </p:cNvSpPr>
          <p:nvPr>
            <p:ph type="title"/>
          </p:nvPr>
        </p:nvSpPr>
        <p:spPr/>
        <p:txBody>
          <a:bodyPr/>
          <a:lstStyle/>
          <a:p>
            <a:r>
              <a:rPr lang="en-GB" dirty="0">
                <a:cs typeface="Arial"/>
              </a:rPr>
              <a:t>But they are causing difficulties for others</a:t>
            </a:r>
            <a:endParaRPr lang="en-GB" dirty="0"/>
          </a:p>
        </p:txBody>
      </p:sp>
      <p:sp>
        <p:nvSpPr>
          <p:cNvPr id="3" name="Content Placeholder 2">
            <a:extLst>
              <a:ext uri="{FF2B5EF4-FFF2-40B4-BE49-F238E27FC236}">
                <a16:creationId xmlns:a16="http://schemas.microsoft.com/office/drawing/2014/main" id="{5D4E8186-379A-4533-B6C0-2B947C08FB35}"/>
              </a:ext>
            </a:extLst>
          </p:cNvPr>
          <p:cNvSpPr>
            <a:spLocks noGrp="1"/>
          </p:cNvSpPr>
          <p:nvPr>
            <p:ph idx="1"/>
          </p:nvPr>
        </p:nvSpPr>
        <p:spPr>
          <a:xfrm>
            <a:off x="457200" y="1536700"/>
            <a:ext cx="4397219" cy="4364624"/>
          </a:xfrm>
        </p:spPr>
        <p:txBody>
          <a:bodyPr/>
          <a:lstStyle/>
          <a:p>
            <a:pPr>
              <a:buFont typeface="Arial"/>
              <a:buChar char="•"/>
            </a:pPr>
            <a:r>
              <a:rPr lang="en-GB" dirty="0">
                <a:cs typeface="Arial"/>
              </a:rPr>
              <a:t>Older people told us the challenges they faced with telephone appointments, including not being able to explain the problem or doctors being unable to examine them. </a:t>
            </a:r>
          </a:p>
          <a:p>
            <a:pPr>
              <a:buFont typeface="Arial"/>
              <a:buChar char="•"/>
            </a:pPr>
            <a:r>
              <a:rPr lang="en-GB" dirty="0">
                <a:cs typeface="Arial"/>
              </a:rPr>
              <a:t>The system does not always work well, with phone calls not happening at the agreed time, or sometimes not happening at all. </a:t>
            </a:r>
          </a:p>
          <a:p>
            <a:pPr>
              <a:buFont typeface="Arial"/>
              <a:buChar char="•"/>
            </a:pPr>
            <a:r>
              <a:rPr lang="en-GB" dirty="0" err="1">
                <a:cs typeface="Arial"/>
              </a:rPr>
              <a:t>OIder</a:t>
            </a:r>
            <a:r>
              <a:rPr lang="en-GB" dirty="0">
                <a:cs typeface="Arial"/>
              </a:rPr>
              <a:t> people with hearing or communication difficulties feel excluded from accessing health care</a:t>
            </a:r>
          </a:p>
          <a:p>
            <a:pPr>
              <a:buFont typeface="Arial"/>
              <a:buChar char="•"/>
            </a:pPr>
            <a:endParaRPr lang="en-GB" dirty="0"/>
          </a:p>
        </p:txBody>
      </p:sp>
      <p:sp>
        <p:nvSpPr>
          <p:cNvPr id="4" name="TextBox 3">
            <a:extLst>
              <a:ext uri="{FF2B5EF4-FFF2-40B4-BE49-F238E27FC236}">
                <a16:creationId xmlns:a16="http://schemas.microsoft.com/office/drawing/2014/main" id="{2ED58148-1969-4308-97E4-B2AF56440683}"/>
              </a:ext>
            </a:extLst>
          </p:cNvPr>
          <p:cNvSpPr txBox="1"/>
          <p:nvPr/>
        </p:nvSpPr>
        <p:spPr>
          <a:xfrm>
            <a:off x="5122495" y="1417164"/>
            <a:ext cx="3790479"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i="1" dirty="0">
                <a:solidFill>
                  <a:schemeClr val="tx2"/>
                </a:solidFill>
                <a:latin typeface="Arial"/>
                <a:cs typeface="Arial"/>
              </a:rPr>
              <a:t>“Unable to actually "see" a doctor - talking on the phone does not let the doctor see all of the "picture“.”</a:t>
            </a:r>
            <a:endParaRPr lang="en-US" i="1" dirty="0">
              <a:solidFill>
                <a:schemeClr val="tx2"/>
              </a:solidFill>
              <a:cs typeface="Arial"/>
            </a:endParaRPr>
          </a:p>
          <a:p>
            <a:endParaRPr lang="en-GB" i="1" dirty="0">
              <a:solidFill>
                <a:schemeClr val="tx2"/>
              </a:solidFill>
              <a:latin typeface="Arial"/>
              <a:cs typeface="Arial"/>
            </a:endParaRPr>
          </a:p>
          <a:p>
            <a:r>
              <a:rPr lang="en-GB" i="1" dirty="0">
                <a:solidFill>
                  <a:schemeClr val="tx2"/>
                </a:solidFill>
                <a:latin typeface="Arial"/>
                <a:cs typeface="Arial"/>
              </a:rPr>
              <a:t>"Waited 3 weeks for a phone call from doctor. She did not phone at appointment time, and I missed the call at an unknown time. I am too stressed &amp; depressed to struggle to get through to GP surgery."</a:t>
            </a:r>
            <a:endParaRPr lang="en-GB" i="1" dirty="0">
              <a:solidFill>
                <a:schemeClr val="tx2"/>
              </a:solidFill>
              <a:cs typeface="Arial"/>
            </a:endParaRPr>
          </a:p>
          <a:p>
            <a:endParaRPr lang="en-GB" i="1" dirty="0">
              <a:solidFill>
                <a:schemeClr val="tx2"/>
              </a:solidFill>
              <a:latin typeface="Arial"/>
              <a:cs typeface="Arial"/>
            </a:endParaRPr>
          </a:p>
          <a:p>
            <a:r>
              <a:rPr lang="en-GB" i="1" dirty="0">
                <a:solidFill>
                  <a:schemeClr val="tx2"/>
                </a:solidFill>
                <a:latin typeface="Arial"/>
                <a:cs typeface="Arial"/>
              </a:rPr>
              <a:t>"Only my Audiology service has SMS for people with Hearing Impairment, all others expect me to be able to lipread on the phone."</a:t>
            </a:r>
            <a:endParaRPr lang="en-US" i="1" dirty="0">
              <a:solidFill>
                <a:schemeClr val="tx2"/>
              </a:solidFill>
              <a:cs typeface="Arial"/>
            </a:endParaRPr>
          </a:p>
        </p:txBody>
      </p:sp>
    </p:spTree>
    <p:extLst>
      <p:ext uri="{BB962C8B-B14F-4D97-AF65-F5344CB8AC3E}">
        <p14:creationId xmlns:p14="http://schemas.microsoft.com/office/powerpoint/2010/main" val="3245077389"/>
      </p:ext>
    </p:extLst>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48CA0-278E-473A-AD35-ADDE3CAB9004}"/>
              </a:ext>
            </a:extLst>
          </p:cNvPr>
          <p:cNvSpPr>
            <a:spLocks noGrp="1"/>
          </p:cNvSpPr>
          <p:nvPr>
            <p:ph type="title"/>
          </p:nvPr>
        </p:nvSpPr>
        <p:spPr/>
        <p:txBody>
          <a:bodyPr/>
          <a:lstStyle/>
          <a:p>
            <a:r>
              <a:rPr lang="en-GB" dirty="0">
                <a:cs typeface="Arial"/>
              </a:rPr>
              <a:t>Inappropriate use of remote appointments</a:t>
            </a:r>
            <a:endParaRPr lang="en-GB" dirty="0"/>
          </a:p>
        </p:txBody>
      </p:sp>
      <p:sp>
        <p:nvSpPr>
          <p:cNvPr id="4" name="TextBox 3">
            <a:extLst>
              <a:ext uri="{FF2B5EF4-FFF2-40B4-BE49-F238E27FC236}">
                <a16:creationId xmlns:a16="http://schemas.microsoft.com/office/drawing/2014/main" id="{53B3F90D-C99B-42DB-B139-05449E79580E}"/>
              </a:ext>
            </a:extLst>
          </p:cNvPr>
          <p:cNvSpPr txBox="1"/>
          <p:nvPr/>
        </p:nvSpPr>
        <p:spPr>
          <a:xfrm>
            <a:off x="457200" y="1724827"/>
            <a:ext cx="4195879"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dirty="0">
                <a:latin typeface="Arial"/>
                <a:cs typeface="Arial"/>
              </a:rPr>
              <a:t>We have heard examples of older people being refused face-to-face appointments when they have been needed, for example when dressings have needed changing or for tests.</a:t>
            </a:r>
          </a:p>
          <a:p>
            <a:endParaRPr lang="en-GB" dirty="0">
              <a:cs typeface="Arial"/>
            </a:endParaRPr>
          </a:p>
          <a:p>
            <a:pPr marL="285750" indent="-285750">
              <a:buFont typeface="Arial"/>
              <a:buChar char="•"/>
            </a:pPr>
            <a:r>
              <a:rPr lang="en-GB" dirty="0">
                <a:latin typeface="Arial"/>
                <a:cs typeface="Arial"/>
              </a:rPr>
              <a:t>Some older people feel that remote appointments have led to poor care, including misdiagnosis or being prescribed the wrong medication.. </a:t>
            </a:r>
          </a:p>
        </p:txBody>
      </p:sp>
      <p:sp>
        <p:nvSpPr>
          <p:cNvPr id="5" name="TextBox 4">
            <a:extLst>
              <a:ext uri="{FF2B5EF4-FFF2-40B4-BE49-F238E27FC236}">
                <a16:creationId xmlns:a16="http://schemas.microsoft.com/office/drawing/2014/main" id="{9DEE58D1-C4EB-4140-AD8D-E524A52588B7}"/>
              </a:ext>
            </a:extLst>
          </p:cNvPr>
          <p:cNvSpPr txBox="1"/>
          <p:nvPr/>
        </p:nvSpPr>
        <p:spPr>
          <a:xfrm>
            <a:off x="4922954" y="1499974"/>
            <a:ext cx="3752734"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i="1" dirty="0">
                <a:solidFill>
                  <a:schemeClr val="accent6"/>
                </a:solidFill>
                <a:latin typeface="Arial"/>
                <a:cs typeface="Arial"/>
              </a:rPr>
              <a:t>"GP refused to see me face to face and that was what I needed as the Consultant who removed a cancerous growth from my nose told me I needed to have it checked and the dressing changed. I did it myself in the end."</a:t>
            </a:r>
          </a:p>
          <a:p>
            <a:endParaRPr lang="en-GB" i="1" dirty="0">
              <a:solidFill>
                <a:schemeClr val="accent6"/>
              </a:solidFill>
              <a:latin typeface="Arial"/>
              <a:cs typeface="Arial"/>
            </a:endParaRPr>
          </a:p>
          <a:p>
            <a:r>
              <a:rPr lang="en-GB" i="1" dirty="0">
                <a:solidFill>
                  <a:schemeClr val="accent6"/>
                </a:solidFill>
                <a:latin typeface="Arial"/>
                <a:cs typeface="Arial"/>
              </a:rPr>
              <a:t>"If you need to see a GP they will offer a telephone consultation. In my case the consultation resulted in my being prescribed the wrong medication.“</a:t>
            </a:r>
          </a:p>
          <a:p>
            <a:endParaRPr lang="en-GB" i="1" dirty="0">
              <a:solidFill>
                <a:schemeClr val="accent6"/>
              </a:solidFill>
              <a:latin typeface="Arial"/>
              <a:cs typeface="Arial"/>
            </a:endParaRPr>
          </a:p>
        </p:txBody>
      </p:sp>
    </p:spTree>
    <p:extLst>
      <p:ext uri="{BB962C8B-B14F-4D97-AF65-F5344CB8AC3E}">
        <p14:creationId xmlns:p14="http://schemas.microsoft.com/office/powerpoint/2010/main" val="2851140957"/>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E92F-299A-43B9-A9AE-80BAEA5029B2}"/>
              </a:ext>
            </a:extLst>
          </p:cNvPr>
          <p:cNvSpPr>
            <a:spLocks noGrp="1"/>
          </p:cNvSpPr>
          <p:nvPr>
            <p:ph type="title"/>
          </p:nvPr>
        </p:nvSpPr>
        <p:spPr/>
        <p:txBody>
          <a:bodyPr/>
          <a:lstStyle/>
          <a:p>
            <a:r>
              <a:rPr lang="en-GB" dirty="0">
                <a:cs typeface="Arial"/>
              </a:rPr>
              <a:t>Online systems are a barrier for many older people</a:t>
            </a:r>
            <a:endParaRPr lang="en-GB" dirty="0"/>
          </a:p>
        </p:txBody>
      </p:sp>
      <p:sp>
        <p:nvSpPr>
          <p:cNvPr id="4" name="TextBox 3">
            <a:extLst>
              <a:ext uri="{FF2B5EF4-FFF2-40B4-BE49-F238E27FC236}">
                <a16:creationId xmlns:a16="http://schemas.microsoft.com/office/drawing/2014/main" id="{CA4ABD96-2164-49F1-A031-15DE81849490}"/>
              </a:ext>
            </a:extLst>
          </p:cNvPr>
          <p:cNvSpPr txBox="1"/>
          <p:nvPr/>
        </p:nvSpPr>
        <p:spPr>
          <a:xfrm>
            <a:off x="152523" y="1440151"/>
            <a:ext cx="4014742"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dirty="0">
                <a:latin typeface="Arial"/>
                <a:cs typeface="Arial"/>
              </a:rPr>
              <a:t>E-consultations and video appointments cause challenges for older people with limited digital skills or lack of internet access</a:t>
            </a:r>
            <a:endParaRPr lang="en-GB" dirty="0">
              <a:cs typeface="Arial"/>
            </a:endParaRPr>
          </a:p>
          <a:p>
            <a:endParaRPr lang="en-GB" dirty="0">
              <a:latin typeface="Arial"/>
              <a:cs typeface="Arial"/>
            </a:endParaRPr>
          </a:p>
          <a:p>
            <a:pPr marL="285750" indent="-285750">
              <a:buFont typeface="Arial"/>
              <a:buChar char="•"/>
            </a:pPr>
            <a:r>
              <a:rPr lang="en-GB" dirty="0">
                <a:latin typeface="Arial"/>
                <a:cs typeface="Arial"/>
              </a:rPr>
              <a:t>Older people also told us how hard they have found being asked to take and send photos to their doctors. </a:t>
            </a:r>
            <a:endParaRPr lang="en-GB" dirty="0">
              <a:cs typeface="Arial"/>
            </a:endParaRPr>
          </a:p>
          <a:p>
            <a:pPr marL="285750" indent="-285750">
              <a:buFont typeface="Arial"/>
              <a:buChar char="•"/>
            </a:pPr>
            <a:endParaRPr lang="en-GB" dirty="0">
              <a:cs typeface="Arial"/>
            </a:endParaRPr>
          </a:p>
          <a:p>
            <a:pPr marL="285750" indent="-285750">
              <a:buFont typeface="Arial"/>
              <a:buChar char="•"/>
            </a:pPr>
            <a:r>
              <a:rPr lang="en-GB" dirty="0">
                <a:latin typeface="Arial"/>
                <a:cs typeface="Arial"/>
              </a:rPr>
              <a:t>This has led to some older people giving up and avoiding contacting their doctor</a:t>
            </a:r>
            <a:endParaRPr lang="en-GB" dirty="0">
              <a:cs typeface="Arial"/>
            </a:endParaRPr>
          </a:p>
        </p:txBody>
      </p:sp>
      <p:sp>
        <p:nvSpPr>
          <p:cNvPr id="5" name="TextBox 4">
            <a:extLst>
              <a:ext uri="{FF2B5EF4-FFF2-40B4-BE49-F238E27FC236}">
                <a16:creationId xmlns:a16="http://schemas.microsoft.com/office/drawing/2014/main" id="{F3455318-6C26-46A1-B51E-AFFFA3E96360}"/>
              </a:ext>
            </a:extLst>
          </p:cNvPr>
          <p:cNvSpPr txBox="1"/>
          <p:nvPr/>
        </p:nvSpPr>
        <p:spPr>
          <a:xfrm>
            <a:off x="4480645" y="1440151"/>
            <a:ext cx="4342273"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i="1" dirty="0">
                <a:solidFill>
                  <a:schemeClr val="tx2"/>
                </a:solidFill>
                <a:latin typeface="Arial"/>
                <a:cs typeface="Arial"/>
              </a:rPr>
              <a:t>"They required photos of the affected area. I found this extremely difficult to carry out and the doctor then complained about the quality. I have not bothered again."</a:t>
            </a:r>
          </a:p>
          <a:p>
            <a:endParaRPr lang="en-GB" i="1" dirty="0">
              <a:solidFill>
                <a:schemeClr val="tx2"/>
              </a:solidFill>
              <a:cs typeface="Arial" panose="020B0604020202020204" pitchFamily="34" charset="0"/>
            </a:endParaRPr>
          </a:p>
          <a:p>
            <a:r>
              <a:rPr lang="en-GB" i="1" dirty="0">
                <a:solidFill>
                  <a:schemeClr val="tx2"/>
                </a:solidFill>
                <a:latin typeface="Arial"/>
                <a:cs typeface="Arial"/>
              </a:rPr>
              <a:t>"Surgery prefers online contact. Not possible without frustration and stress.“</a:t>
            </a:r>
          </a:p>
          <a:p>
            <a:endParaRPr lang="en-GB" i="1" dirty="0">
              <a:solidFill>
                <a:schemeClr val="tx2"/>
              </a:solidFill>
              <a:latin typeface="Arial"/>
              <a:cs typeface="Arial"/>
            </a:endParaRPr>
          </a:p>
          <a:p>
            <a:r>
              <a:rPr lang="en-GB" i="1" dirty="0">
                <a:solidFill>
                  <a:schemeClr val="tx2"/>
                </a:solidFill>
                <a:latin typeface="Arial"/>
                <a:cs typeface="Arial"/>
              </a:rPr>
              <a:t>“All contact is preferred to be done via their website and/or the NHS. I cannot put the app onto my phone.”</a:t>
            </a:r>
          </a:p>
        </p:txBody>
      </p:sp>
    </p:spTree>
    <p:extLst>
      <p:ext uri="{BB962C8B-B14F-4D97-AF65-F5344CB8AC3E}">
        <p14:creationId xmlns:p14="http://schemas.microsoft.com/office/powerpoint/2010/main" val="1995145470"/>
      </p:ext>
    </p:extLst>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07900-97E6-4C2E-92A7-53E2B07D4A62}"/>
              </a:ext>
            </a:extLst>
          </p:cNvPr>
          <p:cNvSpPr>
            <a:spLocks noGrp="1"/>
          </p:cNvSpPr>
          <p:nvPr>
            <p:ph type="title"/>
          </p:nvPr>
        </p:nvSpPr>
        <p:spPr>
          <a:xfrm>
            <a:off x="457200" y="244475"/>
            <a:ext cx="8218488" cy="889000"/>
          </a:xfrm>
        </p:spPr>
        <p:txBody>
          <a:bodyPr wrap="square" anchor="b">
            <a:normAutofit/>
          </a:bodyPr>
          <a:lstStyle/>
          <a:p>
            <a:r>
              <a:rPr lang="en-GB" dirty="0"/>
              <a:t>The experiences of older people who are socially excluded</a:t>
            </a:r>
          </a:p>
        </p:txBody>
      </p:sp>
      <p:pic>
        <p:nvPicPr>
          <p:cNvPr id="7" name="Picture 6" descr="A person sitting on a bench with a sign in front of him&#10;&#10;Description automatically generated with low confidence">
            <a:extLst>
              <a:ext uri="{FF2B5EF4-FFF2-40B4-BE49-F238E27FC236}">
                <a16:creationId xmlns:a16="http://schemas.microsoft.com/office/drawing/2014/main" id="{C1C18241-EE87-4789-B2B9-39765FB88587}"/>
              </a:ext>
            </a:extLst>
          </p:cNvPr>
          <p:cNvPicPr>
            <a:picLocks noChangeAspect="1"/>
          </p:cNvPicPr>
          <p:nvPr/>
        </p:nvPicPr>
        <p:blipFill rotWithShape="1">
          <a:blip r:embed="rId2">
            <a:extLst>
              <a:ext uri="{28A0092B-C50C-407E-A947-70E740481C1C}">
                <a14:useLocalDpi xmlns:a14="http://schemas.microsoft.com/office/drawing/2010/main" val="0"/>
              </a:ext>
            </a:extLst>
          </a:blip>
          <a:srcRect t="2560" r="1" b="50561"/>
          <a:stretch/>
        </p:blipFill>
        <p:spPr>
          <a:xfrm>
            <a:off x="457200" y="1536700"/>
            <a:ext cx="6639520" cy="4150116"/>
          </a:xfrm>
          <a:prstGeom prst="rect">
            <a:avLst/>
          </a:prstGeom>
          <a:noFill/>
        </p:spPr>
      </p:pic>
    </p:spTree>
    <p:extLst>
      <p:ext uri="{BB962C8B-B14F-4D97-AF65-F5344CB8AC3E}">
        <p14:creationId xmlns:p14="http://schemas.microsoft.com/office/powerpoint/2010/main" val="3523178487"/>
      </p:ext>
    </p:extLst>
  </p:cSld>
  <p:clrMapOvr>
    <a:masterClrMapping/>
  </p:clrMapOvr>
  <p:transition>
    <p:cut/>
  </p:transition>
</p:sld>
</file>

<file path=ppt/theme/theme1.xml><?xml version="1.0" encoding="utf-8"?>
<a:theme xmlns:a="http://schemas.openxmlformats.org/drawingml/2006/main" name="Default Design">
  <a:themeElements>
    <a:clrScheme name="Default Design 14">
      <a:dk1>
        <a:srgbClr val="000000"/>
      </a:dk1>
      <a:lt1>
        <a:srgbClr val="FFFFFF"/>
      </a:lt1>
      <a:dk2>
        <a:srgbClr val="2D2F84"/>
      </a:dk2>
      <a:lt2>
        <a:srgbClr val="808080"/>
      </a:lt2>
      <a:accent1>
        <a:srgbClr val="00AEEF"/>
      </a:accent1>
      <a:accent2>
        <a:srgbClr val="2D2F84"/>
      </a:accent2>
      <a:accent3>
        <a:srgbClr val="FFFFFF"/>
      </a:accent3>
      <a:accent4>
        <a:srgbClr val="000000"/>
      </a:accent4>
      <a:accent5>
        <a:srgbClr val="AAD3F6"/>
      </a:accent5>
      <a:accent6>
        <a:srgbClr val="282A77"/>
      </a:accent6>
      <a:hlink>
        <a:srgbClr val="ED5913"/>
      </a:hlink>
      <a:folHlink>
        <a:srgbClr val="6D9C2D"/>
      </a:folHlink>
    </a:clrScheme>
    <a:fontScheme name="Age U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2D2F84"/>
        </a:dk2>
        <a:lt2>
          <a:srgbClr val="808080"/>
        </a:lt2>
        <a:accent1>
          <a:srgbClr val="00AEEF"/>
        </a:accent1>
        <a:accent2>
          <a:srgbClr val="2D2F84"/>
        </a:accent2>
        <a:accent3>
          <a:srgbClr val="FFFFFF"/>
        </a:accent3>
        <a:accent4>
          <a:srgbClr val="000000"/>
        </a:accent4>
        <a:accent5>
          <a:srgbClr val="AAD3F6"/>
        </a:accent5>
        <a:accent6>
          <a:srgbClr val="282A77"/>
        </a:accent6>
        <a:hlink>
          <a:srgbClr val="CB007A"/>
        </a:hlink>
        <a:folHlink>
          <a:srgbClr val="6D9C2D"/>
        </a:folHlink>
      </a:clrScheme>
      <a:clrMap bg1="lt1" tx1="dk1" bg2="lt2" tx2="dk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2D2F84"/>
        </a:dk2>
        <a:lt2>
          <a:srgbClr val="808080"/>
        </a:lt2>
        <a:accent1>
          <a:srgbClr val="00AEEF"/>
        </a:accent1>
        <a:accent2>
          <a:srgbClr val="2D2F84"/>
        </a:accent2>
        <a:accent3>
          <a:srgbClr val="FFFFFF"/>
        </a:accent3>
        <a:accent4>
          <a:srgbClr val="000000"/>
        </a:accent4>
        <a:accent5>
          <a:srgbClr val="AAD3F6"/>
        </a:accent5>
        <a:accent6>
          <a:srgbClr val="282A77"/>
        </a:accent6>
        <a:hlink>
          <a:srgbClr val="CB007A"/>
        </a:hlink>
        <a:folHlink>
          <a:srgbClr val="6D9C2D"/>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2D2F84"/>
        </a:dk2>
        <a:lt2>
          <a:srgbClr val="808080"/>
        </a:lt2>
        <a:accent1>
          <a:srgbClr val="00AEEF"/>
        </a:accent1>
        <a:accent2>
          <a:srgbClr val="2D2F84"/>
        </a:accent2>
        <a:accent3>
          <a:srgbClr val="FFFFFF"/>
        </a:accent3>
        <a:accent4>
          <a:srgbClr val="000000"/>
        </a:accent4>
        <a:accent5>
          <a:srgbClr val="AAD3F6"/>
        </a:accent5>
        <a:accent6>
          <a:srgbClr val="282A77"/>
        </a:accent6>
        <a:hlink>
          <a:srgbClr val="ED5913"/>
        </a:hlink>
        <a:folHlink>
          <a:srgbClr val="6D9C2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1_Default Design 14">
    <a:dk1>
      <a:srgbClr val="000000"/>
    </a:dk1>
    <a:lt1>
      <a:srgbClr val="FFFFFF"/>
    </a:lt1>
    <a:dk2>
      <a:srgbClr val="2D2F84"/>
    </a:dk2>
    <a:lt2>
      <a:srgbClr val="808080"/>
    </a:lt2>
    <a:accent1>
      <a:srgbClr val="00AEEF"/>
    </a:accent1>
    <a:accent2>
      <a:srgbClr val="2D2F84"/>
    </a:accent2>
    <a:accent3>
      <a:srgbClr val="FFFFFF"/>
    </a:accent3>
    <a:accent4>
      <a:srgbClr val="000000"/>
    </a:accent4>
    <a:accent5>
      <a:srgbClr val="AAD3F6"/>
    </a:accent5>
    <a:accent6>
      <a:srgbClr val="282A77"/>
    </a:accent6>
    <a:hlink>
      <a:srgbClr val="ED5913"/>
    </a:hlink>
    <a:folHlink>
      <a:srgbClr val="6D9C2D"/>
    </a:folHlink>
  </a:clrScheme>
</a:themeOverride>
</file>

<file path=ppt/theme/themeOverride2.xml><?xml version="1.0" encoding="utf-8"?>
<a:themeOverride xmlns:a="http://schemas.openxmlformats.org/drawingml/2006/main">
  <a:clrScheme name="1_Default Design 14">
    <a:dk1>
      <a:srgbClr val="000000"/>
    </a:dk1>
    <a:lt1>
      <a:srgbClr val="FFFFFF"/>
    </a:lt1>
    <a:dk2>
      <a:srgbClr val="2D2F84"/>
    </a:dk2>
    <a:lt2>
      <a:srgbClr val="808080"/>
    </a:lt2>
    <a:accent1>
      <a:srgbClr val="00AEEF"/>
    </a:accent1>
    <a:accent2>
      <a:srgbClr val="2D2F84"/>
    </a:accent2>
    <a:accent3>
      <a:srgbClr val="FFFFFF"/>
    </a:accent3>
    <a:accent4>
      <a:srgbClr val="000000"/>
    </a:accent4>
    <a:accent5>
      <a:srgbClr val="AAD3F6"/>
    </a:accent5>
    <a:accent6>
      <a:srgbClr val="282A77"/>
    </a:accent6>
    <a:hlink>
      <a:srgbClr val="ED5913"/>
    </a:hlink>
    <a:folHlink>
      <a:srgbClr val="6D9C2D"/>
    </a:folHlink>
  </a:clrScheme>
</a:themeOverride>
</file>

<file path=ppt/theme/themeOverride3.xml><?xml version="1.0" encoding="utf-8"?>
<a:themeOverride xmlns:a="http://schemas.openxmlformats.org/drawingml/2006/main">
  <a:clrScheme name="2_Default Design 14">
    <a:dk1>
      <a:srgbClr val="000000"/>
    </a:dk1>
    <a:lt1>
      <a:srgbClr val="FFFFFF"/>
    </a:lt1>
    <a:dk2>
      <a:srgbClr val="2D2F84"/>
    </a:dk2>
    <a:lt2>
      <a:srgbClr val="808080"/>
    </a:lt2>
    <a:accent1>
      <a:srgbClr val="00AEEF"/>
    </a:accent1>
    <a:accent2>
      <a:srgbClr val="2D2F84"/>
    </a:accent2>
    <a:accent3>
      <a:srgbClr val="FFFFFF"/>
    </a:accent3>
    <a:accent4>
      <a:srgbClr val="000000"/>
    </a:accent4>
    <a:accent5>
      <a:srgbClr val="AAD3F6"/>
    </a:accent5>
    <a:accent6>
      <a:srgbClr val="282A77"/>
    </a:accent6>
    <a:hlink>
      <a:srgbClr val="ED5913"/>
    </a:hlink>
    <a:folHlink>
      <a:srgbClr val="6D9C2D"/>
    </a:folHlink>
  </a:clrScheme>
</a:themeOverride>
</file>

<file path=ppt/theme/themeOverride4.xml><?xml version="1.0" encoding="utf-8"?>
<a:themeOverride xmlns:a="http://schemas.openxmlformats.org/drawingml/2006/main">
  <a:clrScheme name="3_Default Design 14">
    <a:dk1>
      <a:srgbClr val="000000"/>
    </a:dk1>
    <a:lt1>
      <a:srgbClr val="FFFFFF"/>
    </a:lt1>
    <a:dk2>
      <a:srgbClr val="2D2F84"/>
    </a:dk2>
    <a:lt2>
      <a:srgbClr val="808080"/>
    </a:lt2>
    <a:accent1>
      <a:srgbClr val="00AEEF"/>
    </a:accent1>
    <a:accent2>
      <a:srgbClr val="2D2F84"/>
    </a:accent2>
    <a:accent3>
      <a:srgbClr val="FFFFFF"/>
    </a:accent3>
    <a:accent4>
      <a:srgbClr val="000000"/>
    </a:accent4>
    <a:accent5>
      <a:srgbClr val="AAD3F6"/>
    </a:accent5>
    <a:accent6>
      <a:srgbClr val="282A77"/>
    </a:accent6>
    <a:hlink>
      <a:srgbClr val="ED5913"/>
    </a:hlink>
    <a:folHlink>
      <a:srgbClr val="6D9C2D"/>
    </a:folHlink>
  </a:clrScheme>
</a:themeOverride>
</file>

<file path=ppt/theme/themeOverride5.xml><?xml version="1.0" encoding="utf-8"?>
<a:themeOverride xmlns:a="http://schemas.openxmlformats.org/drawingml/2006/main">
  <a:clrScheme name="5_Default Design 14">
    <a:dk1>
      <a:srgbClr val="000000"/>
    </a:dk1>
    <a:lt1>
      <a:srgbClr val="FFFFFF"/>
    </a:lt1>
    <a:dk2>
      <a:srgbClr val="2D2F84"/>
    </a:dk2>
    <a:lt2>
      <a:srgbClr val="808080"/>
    </a:lt2>
    <a:accent1>
      <a:srgbClr val="00AEEF"/>
    </a:accent1>
    <a:accent2>
      <a:srgbClr val="2D2F84"/>
    </a:accent2>
    <a:accent3>
      <a:srgbClr val="FFFFFF"/>
    </a:accent3>
    <a:accent4>
      <a:srgbClr val="000000"/>
    </a:accent4>
    <a:accent5>
      <a:srgbClr val="AAD3F6"/>
    </a:accent5>
    <a:accent6>
      <a:srgbClr val="282A77"/>
    </a:accent6>
    <a:hlink>
      <a:srgbClr val="ED5913"/>
    </a:hlink>
    <a:folHlink>
      <a:srgbClr val="6D9C2D"/>
    </a:folHlink>
  </a:clrScheme>
</a:themeOverride>
</file>

<file path=ppt/theme/themeOverride6.xml><?xml version="1.0" encoding="utf-8"?>
<a:themeOverride xmlns:a="http://schemas.openxmlformats.org/drawingml/2006/main">
  <a:clrScheme name="6_Default Design 14">
    <a:dk1>
      <a:srgbClr val="000000"/>
    </a:dk1>
    <a:lt1>
      <a:srgbClr val="FFFFFF"/>
    </a:lt1>
    <a:dk2>
      <a:srgbClr val="2D2F84"/>
    </a:dk2>
    <a:lt2>
      <a:srgbClr val="808080"/>
    </a:lt2>
    <a:accent1>
      <a:srgbClr val="00AEEF"/>
    </a:accent1>
    <a:accent2>
      <a:srgbClr val="2D2F84"/>
    </a:accent2>
    <a:accent3>
      <a:srgbClr val="FFFFFF"/>
    </a:accent3>
    <a:accent4>
      <a:srgbClr val="000000"/>
    </a:accent4>
    <a:accent5>
      <a:srgbClr val="AAD3F6"/>
    </a:accent5>
    <a:accent6>
      <a:srgbClr val="282A77"/>
    </a:accent6>
    <a:hlink>
      <a:srgbClr val="ED5913"/>
    </a:hlink>
    <a:folHlink>
      <a:srgbClr val="6D9C2D"/>
    </a:folHlink>
  </a:clrScheme>
</a:themeOverride>
</file>

<file path=ppt/theme/themeOverride7.xml><?xml version="1.0" encoding="utf-8"?>
<a:themeOverride xmlns:a="http://schemas.openxmlformats.org/drawingml/2006/main">
  <a:clrScheme name="7_Default Design 14">
    <a:dk1>
      <a:srgbClr val="000000"/>
    </a:dk1>
    <a:lt1>
      <a:srgbClr val="FFFFFF"/>
    </a:lt1>
    <a:dk2>
      <a:srgbClr val="2D2F84"/>
    </a:dk2>
    <a:lt2>
      <a:srgbClr val="808080"/>
    </a:lt2>
    <a:accent1>
      <a:srgbClr val="00AEEF"/>
    </a:accent1>
    <a:accent2>
      <a:srgbClr val="2D2F84"/>
    </a:accent2>
    <a:accent3>
      <a:srgbClr val="FFFFFF"/>
    </a:accent3>
    <a:accent4>
      <a:srgbClr val="000000"/>
    </a:accent4>
    <a:accent5>
      <a:srgbClr val="AAD3F6"/>
    </a:accent5>
    <a:accent6>
      <a:srgbClr val="282A77"/>
    </a:accent6>
    <a:hlink>
      <a:srgbClr val="ED5913"/>
    </a:hlink>
    <a:folHlink>
      <a:srgbClr val="6D9C2D"/>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1609E4A2C84E4EB02F2E55565AE95B" ma:contentTypeVersion="13" ma:contentTypeDescription="Create a new document." ma:contentTypeScope="" ma:versionID="e91d8213277f7eee80f251a0030fef12">
  <xsd:schema xmlns:xsd="http://www.w3.org/2001/XMLSchema" xmlns:xs="http://www.w3.org/2001/XMLSchema" xmlns:p="http://schemas.microsoft.com/office/2006/metadata/properties" xmlns:ns2="21b8928e-984d-4d86-804b-b809b0480a3a" xmlns:ns3="997ce0fa-c31d-4c1b-bec1-686eb6c43bae" targetNamespace="http://schemas.microsoft.com/office/2006/metadata/properties" ma:root="true" ma:fieldsID="949df2151e1a812e627d34c34c0471e8" ns2:_="" ns3:_="">
    <xsd:import namespace="21b8928e-984d-4d86-804b-b809b0480a3a"/>
    <xsd:import namespace="997ce0fa-c31d-4c1b-bec1-686eb6c43ba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_Flow_SignoffStatus"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b8928e-984d-4d86-804b-b809b0480a3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7ce0fa-c31d-4c1b-bec1-686eb6c43ba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_Flow_SignoffStatus" ma:index="12" nillable="true" ma:displayName="Sign-off status" ma:internalName="_x0024_Resources_x003a_core_x002c_Signoff_Status_x003b_">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Flow_SignoffStatus xmlns="997ce0fa-c31d-4c1b-bec1-686eb6c43bae" xsi:nil="true"/>
  </documentManagement>
</p:properties>
</file>

<file path=customXml/itemProps1.xml><?xml version="1.0" encoding="utf-8"?>
<ds:datastoreItem xmlns:ds="http://schemas.openxmlformats.org/officeDocument/2006/customXml" ds:itemID="{C15A1623-4C3F-4B25-9A09-3B6C40A4940F}">
  <ds:schemaRefs>
    <ds:schemaRef ds:uri="http://schemas.microsoft.com/sharepoint/v3/contenttype/forms"/>
  </ds:schemaRefs>
</ds:datastoreItem>
</file>

<file path=customXml/itemProps2.xml><?xml version="1.0" encoding="utf-8"?>
<ds:datastoreItem xmlns:ds="http://schemas.openxmlformats.org/officeDocument/2006/customXml" ds:itemID="{61AD362C-4A9C-4445-8FF1-4DB81A15D9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b8928e-984d-4d86-804b-b809b0480a3a"/>
    <ds:schemaRef ds:uri="997ce0fa-c31d-4c1b-bec1-686eb6c43b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ACB41B-9E58-4E33-9A61-11BCF42B65D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997ce0fa-c31d-4c1b-bec1-686eb6c43bae"/>
    <ds:schemaRef ds:uri="21b8928e-984d-4d86-804b-b809b0480a3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Age UK</Template>
  <TotalTime>4234</TotalTime>
  <Words>1784</Words>
  <Application>Microsoft Office PowerPoint</Application>
  <PresentationFormat>On-screen Show (4:3)</PresentationFormat>
  <Paragraphs>107</Paragraphs>
  <Slides>12</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Digital exclusion and older people’s access to health services</vt:lpstr>
      <vt:lpstr>Who have we spoken to?</vt:lpstr>
      <vt:lpstr>Older people’s experience of primary care during the pandemic</vt:lpstr>
      <vt:lpstr>Challenges in accessing a GP</vt:lpstr>
      <vt:lpstr>Remote appointments work well for some</vt:lpstr>
      <vt:lpstr>But they are causing difficulties for others</vt:lpstr>
      <vt:lpstr>Inappropriate use of remote appointments</vt:lpstr>
      <vt:lpstr>Online systems are a barrier for many older people</vt:lpstr>
      <vt:lpstr>The experiences of older people who are socially excluded</vt:lpstr>
      <vt:lpstr>Digital exclusion amongst socially excluded older people</vt:lpstr>
      <vt:lpstr>Impact of digital exclusion on health</vt:lpstr>
      <vt:lpstr>Specific challenges of remote appointments</vt:lpstr>
    </vt:vector>
  </TitlesOfParts>
  <Company>Help the Aged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Nigel.Cockrell</dc:creator>
  <cp:lastModifiedBy>Charlotte Lynch</cp:lastModifiedBy>
  <cp:revision>18</cp:revision>
  <cp:lastPrinted>2019-12-03T09:20:44Z</cp:lastPrinted>
  <dcterms:created xsi:type="dcterms:W3CDTF">2012-03-26T15:10:18Z</dcterms:created>
  <dcterms:modified xsi:type="dcterms:W3CDTF">2021-07-15T09:04:06Z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7fcd8fe-348f-4831-8187-15e26ce8d265_Enabled">
    <vt:lpwstr>True</vt:lpwstr>
  </property>
  <property fmtid="{D5CDD505-2E9C-101B-9397-08002B2CF9AE}" pid="3" name="MSIP_Label_17fcd8fe-348f-4831-8187-15e26ce8d265_SiteId">
    <vt:lpwstr>143e1d48-8816-47bc-83de-7c3dac270e2f</vt:lpwstr>
  </property>
  <property fmtid="{D5CDD505-2E9C-101B-9397-08002B2CF9AE}" pid="4" name="MSIP_Label_17fcd8fe-348f-4831-8187-15e26ce8d265_Owner">
    <vt:lpwstr>Charlotte.Lynch@ageuk.org.uk</vt:lpwstr>
  </property>
  <property fmtid="{D5CDD505-2E9C-101B-9397-08002B2CF9AE}" pid="5" name="MSIP_Label_17fcd8fe-348f-4831-8187-15e26ce8d265_SetDate">
    <vt:lpwstr>2021-01-26T14:18:27.4871565Z</vt:lpwstr>
  </property>
  <property fmtid="{D5CDD505-2E9C-101B-9397-08002B2CF9AE}" pid="6" name="MSIP_Label_17fcd8fe-348f-4831-8187-15e26ce8d265_Name">
    <vt:lpwstr>PROTECT</vt:lpwstr>
  </property>
  <property fmtid="{D5CDD505-2E9C-101B-9397-08002B2CF9AE}" pid="7" name="MSIP_Label_17fcd8fe-348f-4831-8187-15e26ce8d265_Application">
    <vt:lpwstr>Microsoft Azure Information Protection</vt:lpwstr>
  </property>
  <property fmtid="{D5CDD505-2E9C-101B-9397-08002B2CF9AE}" pid="8" name="MSIP_Label_17fcd8fe-348f-4831-8187-15e26ce8d265_ActionId">
    <vt:lpwstr>086c5718-6c22-4819-861a-227450d5459e</vt:lpwstr>
  </property>
  <property fmtid="{D5CDD505-2E9C-101B-9397-08002B2CF9AE}" pid="9" name="MSIP_Label_17fcd8fe-348f-4831-8187-15e26ce8d265_Extended_MSFT_Method">
    <vt:lpwstr>Automatic</vt:lpwstr>
  </property>
  <property fmtid="{D5CDD505-2E9C-101B-9397-08002B2CF9AE}" pid="10" name="Sensitivity">
    <vt:lpwstr>PROTECT</vt:lpwstr>
  </property>
  <property fmtid="{D5CDD505-2E9C-101B-9397-08002B2CF9AE}" pid="11" name="ContentTypeId">
    <vt:lpwstr>0x010100F71609E4A2C84E4EB02F2E55565AE95B</vt:lpwstr>
  </property>
</Properties>
</file>