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3695" r:id="rId6"/>
    <p:sldMasterId id="2147483710" r:id="rId7"/>
  </p:sldMasterIdLst>
  <p:notesMasterIdLst>
    <p:notesMasterId r:id="rId30"/>
  </p:notesMasterIdLst>
  <p:handoutMasterIdLst>
    <p:handoutMasterId r:id="rId31"/>
  </p:handoutMasterIdLst>
  <p:sldIdLst>
    <p:sldId id="455" r:id="rId8"/>
    <p:sldId id="278" r:id="rId9"/>
    <p:sldId id="400" r:id="rId10"/>
    <p:sldId id="442" r:id="rId11"/>
    <p:sldId id="376" r:id="rId12"/>
    <p:sldId id="402" r:id="rId13"/>
    <p:sldId id="456" r:id="rId14"/>
    <p:sldId id="388" r:id="rId15"/>
    <p:sldId id="403" r:id="rId16"/>
    <p:sldId id="448" r:id="rId17"/>
    <p:sldId id="405" r:id="rId18"/>
    <p:sldId id="341" r:id="rId19"/>
    <p:sldId id="343" r:id="rId20"/>
    <p:sldId id="401" r:id="rId21"/>
    <p:sldId id="453" r:id="rId22"/>
    <p:sldId id="423" r:id="rId23"/>
    <p:sldId id="337" r:id="rId24"/>
    <p:sldId id="435" r:id="rId25"/>
    <p:sldId id="436" r:id="rId26"/>
    <p:sldId id="437" r:id="rId27"/>
    <p:sldId id="438" r:id="rId28"/>
    <p:sldId id="45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upert Fryer" initials="RF" lastIdx="6" clrIdx="6">
    <p:extLst>
      <p:ext uri="{19B8F6BF-5375-455C-9EA6-DF929625EA0E}">
        <p15:presenceInfo xmlns:p15="http://schemas.microsoft.com/office/powerpoint/2012/main" userId="S::rupert.fryer@dazn.com::62d2df16-09ef-46d1-9730-c1c7849f69ad" providerId="AD"/>
      </p:ext>
    </p:extLst>
  </p:cmAuthor>
  <p:cmAuthor id="1" name="Louis Horsley" initials="LH" lastIdx="44" clrIdx="0"/>
  <p:cmAuthor id="8" name="Sam Rodger" initials="SR" lastIdx="11" clrIdx="7">
    <p:extLst>
      <p:ext uri="{19B8F6BF-5375-455C-9EA6-DF929625EA0E}">
        <p15:presenceInfo xmlns:p15="http://schemas.microsoft.com/office/powerpoint/2012/main" userId="S::sam.rodger@nhsrho.org::43be8a40-92a4-484e-a4f9-3fab0314f6f2" providerId="AD"/>
      </p:ext>
    </p:extLst>
  </p:cmAuthor>
  <p:cmAuthor id="2" name="Sam Hudson" initials="SH" lastIdx="10" clrIdx="1"/>
  <p:cmAuthor id="9" name="Sofia Tagliaferri" initials="ST" lastIdx="2" clrIdx="8">
    <p:extLst>
      <p:ext uri="{19B8F6BF-5375-455C-9EA6-DF929625EA0E}">
        <p15:presenceInfo xmlns:p15="http://schemas.microsoft.com/office/powerpoint/2012/main" userId="S::STagliaferri@opm.co.uk::c89012b5-68bf-4eaa-a6c4-a2239cb5766e" providerId="AD"/>
      </p:ext>
    </p:extLst>
  </p:cmAuthor>
  <p:cmAuthor id="3" name="Lucy Farrow" initials="LF" lastIdx="36" clrIdx="2"/>
  <p:cmAuthor id="4" name="Ella Fryer-Smith" initials="EFS" lastIdx="27" clrIdx="3">
    <p:extLst>
      <p:ext uri="{19B8F6BF-5375-455C-9EA6-DF929625EA0E}">
        <p15:presenceInfo xmlns:p15="http://schemas.microsoft.com/office/powerpoint/2012/main" userId="105e040d612bbf43" providerId="Windows Live"/>
      </p:ext>
    </p:extLst>
  </p:cmAuthor>
  <p:cmAuthor id="5" name="Jessie Cunnett" initials="JC" lastIdx="83" clrIdx="4">
    <p:extLst>
      <p:ext uri="{19B8F6BF-5375-455C-9EA6-DF929625EA0E}">
        <p15:presenceInfo xmlns:p15="http://schemas.microsoft.com/office/powerpoint/2012/main" userId="S::jcunnett@opm.co.uk::baebbd9c-2469-417b-bcfb-139f5e7a08a1" providerId="AD"/>
      </p:ext>
    </p:extLst>
  </p:cmAuthor>
  <p:cmAuthor id="6" name="Ella Fryer-Smith" initials="EF" lastIdx="7" clrIdx="5">
    <p:extLst>
      <p:ext uri="{19B8F6BF-5375-455C-9EA6-DF929625EA0E}">
        <p15:presenceInfo xmlns:p15="http://schemas.microsoft.com/office/powerpoint/2012/main" userId="S::efryer-smith@opm.co.uk::f3ff7c62-f257-4e53-8e1c-c8e19bd236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96D"/>
    <a:srgbClr val="B0AAA1"/>
    <a:srgbClr val="6E7DA1"/>
    <a:srgbClr val="8CA899"/>
    <a:srgbClr val="F5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8"/>
    <p:restoredTop sz="70750" autoAdjust="0"/>
  </p:normalViewPr>
  <p:slideViewPr>
    <p:cSldViewPr snapToGrid="0">
      <p:cViewPr varScale="1">
        <p:scale>
          <a:sx n="78" d="100"/>
          <a:sy n="78" d="100"/>
        </p:scale>
        <p:origin x="2868"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32" Type="http://schemas.openxmlformats.org/officeDocument/2006/relationships/commentAuthors" Target="commentAuthors.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oliath\UserDocuments\lhorsley\Desktop\Projects\11285%20-%20Healthwatch%20vaccine%20hesitancy%20-\Reporting\Panelist%20demographic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oliath\UserDocuments\lhorsley\Desktop\Projects\11285%20-%20Healthwatch%20vaccine%20hesitancy%20-\Reporting\Panelist%20demograph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oliath\UserDocuments\lhorsley\Desktop\Projects\11285%20-%20Healthwatch%20vaccine%20hesitancy%20-\Reporting\Panelist%20demographic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Goliath\UserDocuments\lhorsley\Desktop\Projects\11285%20-%20Healthwatch%20vaccine%20hesitancy%20-\Reporting\Panelist%20demographic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Goliath\UserDocuments\lhorsley\Desktop\Projects\11285%20-%20Healthwatch%20vaccine%20hesitancy%20-\Reporting\Panelist%20demographic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Goliath\UserDocuments\lhorsley\Desktop\Projects\11285%20-%20Healthwatch%20vaccine%20hesitancy%20-\Reporting\Panelist%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r>
              <a:rPr lang="en-GB" b="1" dirty="0"/>
              <a:t>Age</a:t>
            </a:r>
            <a:r>
              <a:rPr lang="en-GB" dirty="0"/>
              <a:t> (n=95)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4165649407836354"/>
          <c:y val="0.23053197082649821"/>
          <c:w val="0.50144563097416628"/>
          <c:h val="0.71287377873851243"/>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BDF-4117-9E22-08ABE3309F6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BDF-4117-9E22-08ABE3309F6A}"/>
              </c:ext>
            </c:extLst>
          </c:dPt>
          <c:dPt>
            <c:idx val="2"/>
            <c:bubble3D val="0"/>
            <c:spPr>
              <a:solidFill>
                <a:srgbClr val="A5A5A5"/>
              </a:solidFill>
              <a:ln w="19050">
                <a:solidFill>
                  <a:schemeClr val="lt1"/>
                </a:solidFill>
              </a:ln>
              <a:effectLst/>
            </c:spPr>
            <c:extLst>
              <c:ext xmlns:c16="http://schemas.microsoft.com/office/drawing/2014/chart" uri="{C3380CC4-5D6E-409C-BE32-E72D297353CC}">
                <c16:uniqueId val="{00000005-8BDF-4117-9E22-08ABE3309F6A}"/>
              </c:ext>
            </c:extLst>
          </c:dPt>
          <c:dPt>
            <c:idx val="3"/>
            <c:bubble3D val="0"/>
            <c:spPr>
              <a:solidFill>
                <a:srgbClr val="C42D2F">
                  <a:lumMod val="40000"/>
                  <a:lumOff val="60000"/>
                </a:srgbClr>
              </a:solidFill>
              <a:ln w="19050">
                <a:solidFill>
                  <a:schemeClr val="lt1"/>
                </a:solidFill>
              </a:ln>
              <a:effectLst/>
            </c:spPr>
            <c:extLst>
              <c:ext xmlns:c16="http://schemas.microsoft.com/office/drawing/2014/chart" uri="{C3380CC4-5D6E-409C-BE32-E72D297353CC}">
                <c16:uniqueId val="{00000007-8BDF-4117-9E22-08ABE3309F6A}"/>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8BDF-4117-9E22-08ABE3309F6A}"/>
              </c:ext>
            </c:extLst>
          </c:dPt>
          <c:dLbls>
            <c:dLbl>
              <c:idx val="0"/>
              <c:layout>
                <c:manualLayout>
                  <c:x val="-0.10368889421381577"/>
                  <c:y val="0.18727388588280156"/>
                </c:manualLayout>
              </c:layout>
              <c:tx>
                <c:rich>
                  <a:bodyPr/>
                  <a:lstStyle/>
                  <a:p>
                    <a:fld id="{C22136C6-1ED0-40DE-A2A9-96D9DDDE531A}" type="CATEGORYNAME">
                      <a:rPr lang="en-US">
                        <a:latin typeface="Century Gothic" panose="020B0502020202020204" pitchFamily="34" charset="0"/>
                      </a:rPr>
                      <a:pPr/>
                      <a:t>[CATEGORY NAME]</a:t>
                    </a:fld>
                    <a:r>
                      <a:rPr lang="en-US" baseline="0" dirty="0">
                        <a:latin typeface="Century Gothic" panose="020B0502020202020204" pitchFamily="34" charset="0"/>
                      </a:rPr>
                      <a:t>
</a:t>
                    </a:r>
                    <a:fld id="{FAA36123-49BD-4AB1-AAEA-BD6A62F46C08}" type="PERCENTAGE">
                      <a:rPr lang="en-US" b="1" baseline="0">
                        <a:latin typeface="Century Gothic" panose="020B0502020202020204" pitchFamily="34" charset="0"/>
                      </a:rPr>
                      <a:pPr/>
                      <a:t>[PERCENTAGE]</a:t>
                    </a:fld>
                    <a:endParaRPr lang="en-US"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DF-4117-9E22-08ABE3309F6A}"/>
                </c:ext>
              </c:extLst>
            </c:dLbl>
            <c:dLbl>
              <c:idx val="1"/>
              <c:tx>
                <c:rich>
                  <a:bodyPr/>
                  <a:lstStyle/>
                  <a:p>
                    <a:fld id="{9CFF75FC-3713-40E9-A900-E3ACCE1B6160}" type="CATEGORYNAME">
                      <a:rPr lang="en-US">
                        <a:latin typeface="Century Gothic" panose="020B0502020202020204" pitchFamily="34" charset="0"/>
                      </a:rPr>
                      <a:pPr/>
                      <a:t>[CATEGORY NAME]</a:t>
                    </a:fld>
                    <a:r>
                      <a:rPr lang="en-US" b="1" baseline="0" dirty="0">
                        <a:latin typeface="Century Gothic" panose="020B0502020202020204" pitchFamily="34" charset="0"/>
                      </a:rPr>
                      <a:t>
</a:t>
                    </a:r>
                    <a:fld id="{F291720B-B682-4BA1-AE02-8122802EDFC0}" type="PERCENTAGE">
                      <a:rPr lang="en-US" b="1" baseline="0">
                        <a:latin typeface="Century Gothic" panose="020B0502020202020204" pitchFamily="34" charset="0"/>
                      </a:rPr>
                      <a:pPr/>
                      <a:t>[PERCENTAGE]</a:t>
                    </a:fld>
                    <a:endParaRPr lang="en-US" b="1"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DF-4117-9E22-08ABE3309F6A}"/>
                </c:ext>
              </c:extLst>
            </c:dLbl>
            <c:dLbl>
              <c:idx val="2"/>
              <c:tx>
                <c:rich>
                  <a:bodyPr/>
                  <a:lstStyle/>
                  <a:p>
                    <a:fld id="{57110F26-2559-4732-B66A-0DA8961C5B47}" type="CATEGORYNAME">
                      <a:rPr lang="en-US">
                        <a:latin typeface="Century Gothic" panose="020B0502020202020204" pitchFamily="34" charset="0"/>
                      </a:rPr>
                      <a:pPr/>
                      <a:t>[CATEGORY NAME]</a:t>
                    </a:fld>
                    <a:r>
                      <a:rPr lang="en-US" baseline="0" dirty="0">
                        <a:latin typeface="Century Gothic" panose="020B0502020202020204" pitchFamily="34" charset="0"/>
                      </a:rPr>
                      <a:t>
</a:t>
                    </a:r>
                    <a:fld id="{99781575-EE47-402C-B230-9A4DA8D457B0}" type="PERCENTAGE">
                      <a:rPr lang="en-US" b="1" baseline="0">
                        <a:latin typeface="Century Gothic" panose="020B0502020202020204" pitchFamily="34" charset="0"/>
                      </a:rPr>
                      <a:pPr/>
                      <a:t>[PERCENTAGE]</a:t>
                    </a:fld>
                    <a:endParaRPr lang="en-US"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DF-4117-9E22-08ABE3309F6A}"/>
                </c:ext>
              </c:extLst>
            </c:dLbl>
            <c:dLbl>
              <c:idx val="3"/>
              <c:layout>
                <c:manualLayout>
                  <c:x val="-0.15377463198165753"/>
                  <c:y val="7.4648404366186652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D4363571-12F8-4F16-85E0-D6B21A76F116}" type="CATEGORYNAME">
                      <a:rPr lang="en-US">
                        <a:latin typeface="Century Gothic" panose="020B0502020202020204" pitchFamily="34" charset="0"/>
                      </a:rPr>
                      <a:pPr>
                        <a:defRPr sz="1200">
                          <a:solidFill>
                            <a:schemeClr val="tx1"/>
                          </a:solidFill>
                        </a:defRPr>
                      </a:pPr>
                      <a:t>[CATEGORY NAME]</a:t>
                    </a:fld>
                    <a:r>
                      <a:rPr lang="en-US" baseline="0" dirty="0">
                        <a:latin typeface="Century Gothic" panose="020B0502020202020204" pitchFamily="34" charset="0"/>
                      </a:rPr>
                      <a:t>
</a:t>
                    </a:r>
                    <a:fld id="{25A59FB3-1DA1-4311-941D-018533BC66D4}" type="PERCENTAGE">
                      <a:rPr lang="en-US" b="1" baseline="0">
                        <a:latin typeface="Century Gothic" panose="020B0502020202020204" pitchFamily="34" charset="0"/>
                      </a:rPr>
                      <a:pPr>
                        <a:defRPr sz="1200">
                          <a:solidFill>
                            <a:schemeClr val="tx1"/>
                          </a:solidFill>
                        </a:defRPr>
                      </a:pPr>
                      <a:t>[PERCENTAGE]</a:t>
                    </a:fld>
                    <a:endParaRPr lang="en-US" baseline="0" dirty="0">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DF-4117-9E22-08ABE3309F6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 breakdown'!$A$2:$A$5</c:f>
              <c:strCache>
                <c:ptCount val="4"/>
                <c:pt idx="0">
                  <c:v>18 - 29</c:v>
                </c:pt>
                <c:pt idx="1">
                  <c:v>30 - 49</c:v>
                </c:pt>
                <c:pt idx="2">
                  <c:v>50 - 69</c:v>
                </c:pt>
                <c:pt idx="3">
                  <c:v>70+</c:v>
                </c:pt>
              </c:strCache>
            </c:strRef>
          </c:cat>
          <c:val>
            <c:numRef>
              <c:f>'Demographic breakdown'!$C$2:$C$5</c:f>
              <c:numCache>
                <c:formatCode>0%</c:formatCode>
                <c:ptCount val="4"/>
                <c:pt idx="0">
                  <c:v>0.25263157894736843</c:v>
                </c:pt>
                <c:pt idx="1">
                  <c:v>0.57894736842105265</c:v>
                </c:pt>
                <c:pt idx="2">
                  <c:v>0.14736842105263157</c:v>
                </c:pt>
                <c:pt idx="3">
                  <c:v>2.1052631578947368E-2</c:v>
                </c:pt>
              </c:numCache>
            </c:numRef>
          </c:val>
          <c:extLst>
            <c:ext xmlns:c16="http://schemas.microsoft.com/office/drawing/2014/chart" uri="{C3380CC4-5D6E-409C-BE32-E72D297353CC}">
              <c16:uniqueId val="{0000000A-8BDF-4117-9E22-08ABE3309F6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r>
              <a:rPr lang="en-GB" sz="1400" b="1" i="0" u="none" strike="noStrike" kern="1200" spc="0" baseline="0" dirty="0">
                <a:solidFill>
                  <a:srgbClr val="65696D"/>
                </a:solidFill>
                <a:latin typeface="Century Gothic" panose="020B0502020202020204" pitchFamily="34" charset="0"/>
                <a:ea typeface="+mn-ea"/>
                <a:cs typeface="+mn-cs"/>
              </a:rPr>
              <a:t>Ethnicity</a:t>
            </a:r>
            <a:r>
              <a:rPr lang="en-GB" sz="1400" b="0" i="0" u="none" strike="noStrike" kern="1200" spc="0" baseline="0" dirty="0">
                <a:solidFill>
                  <a:srgbClr val="65696D"/>
                </a:solidFill>
                <a:latin typeface="Century Gothic" panose="020B0502020202020204" pitchFamily="34" charset="0"/>
                <a:ea typeface="+mn-ea"/>
                <a:cs typeface="+mn-cs"/>
              </a:rPr>
              <a:t> (n=95)</a:t>
            </a:r>
          </a:p>
        </c:rich>
      </c:tx>
      <c:layout>
        <c:manualLayout>
          <c:xMode val="edge"/>
          <c:yMode val="edge"/>
          <c:x val="0.35050836047559175"/>
          <c:y val="2.7777777777777776E-2"/>
        </c:manualLayout>
      </c:layout>
      <c:overlay val="0"/>
      <c:spPr>
        <a:noFill/>
        <a:ln>
          <a:noFill/>
        </a:ln>
        <a:effectLst/>
      </c:spPr>
      <c:txPr>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9548707451937751"/>
          <c:y val="0.11658080523965715"/>
          <c:w val="0.50451292548062243"/>
          <c:h val="0.8403209785983812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77B-4ED7-A731-357CC97B6A1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077B-4ED7-A731-357CC97B6A15}"/>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077B-4ED7-A731-357CC97B6A15}"/>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077B-4ED7-A731-357CC97B6A1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077B-4ED7-A731-357CC97B6A1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077B-4ED7-A731-357CC97B6A15}"/>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077B-4ED7-A731-357CC97B6A1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077B-4ED7-A731-357CC97B6A15}"/>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077B-4ED7-A731-357CC97B6A15}"/>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077B-4ED7-A731-357CC97B6A1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077B-4ED7-A731-357CC97B6A1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 breakdown'!$E$2:$E$12</c:f>
              <c:strCache>
                <c:ptCount val="11"/>
                <c:pt idx="0">
                  <c:v>Any other Asian ethnic background</c:v>
                </c:pt>
                <c:pt idx="1">
                  <c:v>Any other Mixed ethnic background</c:v>
                </c:pt>
                <c:pt idx="2">
                  <c:v>Other - please specify</c:v>
                </c:pt>
                <c:pt idx="3">
                  <c:v>White and Asian</c:v>
                </c:pt>
                <c:pt idx="4">
                  <c:v>White and Black African</c:v>
                </c:pt>
                <c:pt idx="5">
                  <c:v>White and Black Caribbean</c:v>
                </c:pt>
                <c:pt idx="6">
                  <c:v>Any other Black ethnic background</c:v>
                </c:pt>
                <c:pt idx="7">
                  <c:v>Bangladeshi</c:v>
                </c:pt>
                <c:pt idx="8">
                  <c:v>African</c:v>
                </c:pt>
                <c:pt idx="9">
                  <c:v>Pakistani</c:v>
                </c:pt>
                <c:pt idx="10">
                  <c:v>Caribbean</c:v>
                </c:pt>
              </c:strCache>
            </c:strRef>
          </c:cat>
          <c:val>
            <c:numRef>
              <c:f>'Demographic breakdown'!$G$2:$G$12</c:f>
              <c:numCache>
                <c:formatCode>0%</c:formatCode>
                <c:ptCount val="11"/>
                <c:pt idx="0">
                  <c:v>1.0526315789473684E-2</c:v>
                </c:pt>
                <c:pt idx="1">
                  <c:v>1.0526315789473684E-2</c:v>
                </c:pt>
                <c:pt idx="2">
                  <c:v>1.0526315789473684E-2</c:v>
                </c:pt>
                <c:pt idx="3">
                  <c:v>1.0526315789473684E-2</c:v>
                </c:pt>
                <c:pt idx="4">
                  <c:v>1.0526315789473684E-2</c:v>
                </c:pt>
                <c:pt idx="5">
                  <c:v>1.0526315789473684E-2</c:v>
                </c:pt>
                <c:pt idx="6">
                  <c:v>2.1052631578947368E-2</c:v>
                </c:pt>
                <c:pt idx="7">
                  <c:v>0.16842105263157894</c:v>
                </c:pt>
                <c:pt idx="8">
                  <c:v>0.23157894736842105</c:v>
                </c:pt>
                <c:pt idx="9">
                  <c:v>0.25263157894736843</c:v>
                </c:pt>
                <c:pt idx="10">
                  <c:v>0.26315789473684209</c:v>
                </c:pt>
              </c:numCache>
            </c:numRef>
          </c:val>
          <c:extLst>
            <c:ext xmlns:c16="http://schemas.microsoft.com/office/drawing/2014/chart" uri="{C3380CC4-5D6E-409C-BE32-E72D297353CC}">
              <c16:uniqueId val="{00000016-077B-4ED7-A731-357CC97B6A15}"/>
            </c:ext>
          </c:extLst>
        </c:ser>
        <c:dLbls>
          <c:showLegendKey val="0"/>
          <c:showVal val="0"/>
          <c:showCatName val="0"/>
          <c:showSerName val="0"/>
          <c:showPercent val="0"/>
          <c:showBubbleSize val="0"/>
        </c:dLbls>
        <c:gapWidth val="182"/>
        <c:axId val="868799920"/>
        <c:axId val="868801888"/>
      </c:barChart>
      <c:catAx>
        <c:axId val="86879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000" b="0" i="0" u="none" strike="noStrike" kern="1200" baseline="0">
                <a:solidFill>
                  <a:schemeClr val="tx1"/>
                </a:solidFill>
                <a:latin typeface="+mn-lt"/>
                <a:ea typeface="+mn-ea"/>
                <a:cs typeface="+mn-cs"/>
              </a:defRPr>
            </a:pPr>
            <a:endParaRPr lang="en-US"/>
          </a:p>
        </c:txPr>
        <c:crossAx val="868801888"/>
        <c:crosses val="autoZero"/>
        <c:auto val="1"/>
        <c:lblAlgn val="ctr"/>
        <c:lblOffset val="100"/>
        <c:noMultiLvlLbl val="0"/>
      </c:catAx>
      <c:valAx>
        <c:axId val="8688018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879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1"/>
                </a:solidFill>
                <a:latin typeface="Century Gothic" panose="020B0502020202020204" pitchFamily="34" charset="0"/>
              </a:rPr>
              <a:t>Gender</a:t>
            </a:r>
            <a:r>
              <a:rPr lang="en-GB" dirty="0">
                <a:solidFill>
                  <a:schemeClr val="tx1"/>
                </a:solidFill>
                <a:latin typeface="Century Gothic" panose="020B0502020202020204" pitchFamily="34" charset="0"/>
              </a:rPr>
              <a:t> (n=95)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267184273556861"/>
          <c:y val="0.27834658187599365"/>
          <c:w val="0.57465631452886268"/>
          <c:h val="0.70943804400694011"/>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04D-4739-84D7-BCAD8D59BF3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04D-4739-84D7-BCAD8D59BF34}"/>
              </c:ext>
            </c:extLst>
          </c:dPt>
          <c:dPt>
            <c:idx val="2"/>
            <c:bubble3D val="0"/>
            <c:spPr>
              <a:solidFill>
                <a:srgbClr val="C42D2F">
                  <a:lumMod val="40000"/>
                  <a:lumOff val="60000"/>
                </a:srgbClr>
              </a:solidFill>
              <a:ln w="19050">
                <a:solidFill>
                  <a:schemeClr val="lt1"/>
                </a:solidFill>
              </a:ln>
              <a:effectLst/>
            </c:spPr>
            <c:extLst>
              <c:ext xmlns:c16="http://schemas.microsoft.com/office/drawing/2014/chart" uri="{C3380CC4-5D6E-409C-BE32-E72D297353CC}">
                <c16:uniqueId val="{00000005-804D-4739-84D7-BCAD8D59BF3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04D-4739-84D7-BCAD8D59BF34}"/>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804D-4739-84D7-BCAD8D59BF34}"/>
              </c:ext>
            </c:extLst>
          </c:dPt>
          <c:dLbls>
            <c:dLbl>
              <c:idx val="0"/>
              <c:layout>
                <c:manualLayout>
                  <c:x val="-0.1773707987954338"/>
                  <c:y val="-3.2062199185486792E-2"/>
                </c:manualLayout>
              </c:layout>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fld id="{8CBC3710-52C0-41DA-8A72-DA0AED14A796}" type="CATEGORYNAME">
                      <a:rPr lang="en-US" dirty="0">
                        <a:latin typeface="Century Gothic" panose="020B0502020202020204" pitchFamily="34" charset="0"/>
                      </a:rPr>
                      <a:pPr>
                        <a:defRPr sz="1200">
                          <a:solidFill>
                            <a:schemeClr val="bg1"/>
                          </a:solidFill>
                        </a:defRPr>
                      </a:pPr>
                      <a:t>[CATEGORY NAME]</a:t>
                    </a:fld>
                    <a:r>
                      <a:rPr lang="en-US" baseline="0" dirty="0">
                        <a:latin typeface="Century Gothic" panose="020B0502020202020204" pitchFamily="34" charset="0"/>
                      </a:rPr>
                      <a:t>
</a:t>
                    </a:r>
                    <a:fld id="{2ABDF072-219D-4290-B9B2-9EBC00A20349}" type="PERCENTAGE">
                      <a:rPr lang="en-US" b="1" baseline="0" dirty="0">
                        <a:latin typeface="Century Gothic" panose="020B0502020202020204" pitchFamily="34" charset="0"/>
                      </a:rPr>
                      <a:pPr>
                        <a:defRPr sz="1200">
                          <a:solidFill>
                            <a:schemeClr val="bg1"/>
                          </a:solidFill>
                        </a:defRPr>
                      </a:pPr>
                      <a:t>[PERCENTAGE]</a:t>
                    </a:fld>
                    <a:endParaRPr lang="en-US" baseline="0" dirty="0">
                      <a:latin typeface="Century Gothic" panose="020B0502020202020204" pitchFamily="34" charset="0"/>
                    </a:endParaRPr>
                  </a:p>
                </c:rich>
              </c:tx>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4D-4739-84D7-BCAD8D59BF34}"/>
                </c:ext>
              </c:extLst>
            </c:dLbl>
            <c:dLbl>
              <c:idx val="1"/>
              <c:layout>
                <c:manualLayout>
                  <c:x val="0.18107361914849127"/>
                  <c:y val="1.8430646601476509E-2"/>
                </c:manualLayout>
              </c:layout>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fld id="{99A722EB-A720-4201-95E8-D364E01AA6CF}" type="CATEGORYNAME">
                      <a:rPr lang="en-US">
                        <a:latin typeface="Century Gothic" panose="020B0502020202020204" pitchFamily="34" charset="0"/>
                      </a:rPr>
                      <a:pPr>
                        <a:defRPr sz="1200">
                          <a:solidFill>
                            <a:schemeClr val="bg1"/>
                          </a:solidFill>
                        </a:defRPr>
                      </a:pPr>
                      <a:t>[CATEGORY NAME]</a:t>
                    </a:fld>
                    <a:r>
                      <a:rPr lang="en-US" baseline="0" dirty="0">
                        <a:latin typeface="Century Gothic" panose="020B0502020202020204" pitchFamily="34" charset="0"/>
                      </a:rPr>
                      <a:t>
</a:t>
                    </a:r>
                    <a:fld id="{DB7529A0-5C70-48C8-869A-89029152A5BC}" type="PERCENTAGE">
                      <a:rPr lang="en-US" b="1" baseline="0">
                        <a:latin typeface="Century Gothic" panose="020B0502020202020204" pitchFamily="34" charset="0"/>
                      </a:rPr>
                      <a:pPr>
                        <a:defRPr sz="1200">
                          <a:solidFill>
                            <a:schemeClr val="bg1"/>
                          </a:solidFill>
                        </a:defRPr>
                      </a:pPr>
                      <a:t>[PERCENTAGE]</a:t>
                    </a:fld>
                    <a:endParaRPr lang="en-US" baseline="0" dirty="0">
                      <a:latin typeface="Century Gothic" panose="020B0502020202020204" pitchFamily="34" charset="0"/>
                    </a:endParaRPr>
                  </a:p>
                </c:rich>
              </c:tx>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04D-4739-84D7-BCAD8D59BF34}"/>
                </c:ext>
              </c:extLst>
            </c:dLbl>
            <c:dLbl>
              <c:idx val="2"/>
              <c:layout>
                <c:manualLayout>
                  <c:x val="4.4810182973541741E-3"/>
                  <c:y val="1.8439212782484338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latin typeface="Century Gothic" panose="020B0502020202020204" pitchFamily="34" charset="0"/>
                      </a:rPr>
                      <a:t>Other
</a:t>
                    </a:r>
                    <a:fld id="{81C67477-B2A5-4BB3-B286-1D80563DE4A3}" type="PERCENTAGE">
                      <a:rPr lang="en-US" sz="1200" b="1">
                        <a:solidFill>
                          <a:schemeClr val="tx1"/>
                        </a:solidFill>
                        <a:latin typeface="Century Gothic" panose="020B0502020202020204" pitchFamily="34" charset="0"/>
                      </a:rPr>
                      <a:pPr>
                        <a:defRPr sz="1200">
                          <a:solidFill>
                            <a:schemeClr val="tx1"/>
                          </a:solidFill>
                        </a:defRPr>
                      </a:pPr>
                      <a:t>[PERCENTAGE]</a:t>
                    </a:fld>
                    <a:endParaRPr lang="en-US" sz="1200" dirty="0">
                      <a:solidFill>
                        <a:schemeClr val="tx1"/>
                      </a:solidFill>
                      <a:latin typeface="Century Gothic" panose="020B0502020202020204" pitchFamily="34" charset="0"/>
                    </a:endParaRPr>
                  </a:p>
                </c:rich>
              </c:tx>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361475473651701"/>
                      <c:h val="0.12759834774339202"/>
                    </c:manualLayout>
                  </c15:layout>
                  <c15:dlblFieldTable/>
                  <c15:showDataLabelsRange val="0"/>
                </c:ext>
                <c:ext xmlns:c16="http://schemas.microsoft.com/office/drawing/2014/chart" uri="{C3380CC4-5D6E-409C-BE32-E72D297353CC}">
                  <c16:uniqueId val="{00000005-804D-4739-84D7-BCAD8D59BF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'Demographic breakdown'!$I$2:$I$4</c:f>
              <c:strCache>
                <c:ptCount val="3"/>
                <c:pt idx="0">
                  <c:v>Female</c:v>
                </c:pt>
                <c:pt idx="1">
                  <c:v>Male</c:v>
                </c:pt>
                <c:pt idx="2">
                  <c:v>Other - please specify</c:v>
                </c:pt>
              </c:strCache>
            </c:strRef>
          </c:cat>
          <c:val>
            <c:numRef>
              <c:f>'Demographic breakdown'!$K$2:$K$4</c:f>
              <c:numCache>
                <c:formatCode>0%</c:formatCode>
                <c:ptCount val="3"/>
                <c:pt idx="0">
                  <c:v>0.5368421052631579</c:v>
                </c:pt>
                <c:pt idx="1">
                  <c:v>0.44210526315789472</c:v>
                </c:pt>
                <c:pt idx="2">
                  <c:v>2.1052631578947368E-2</c:v>
                </c:pt>
              </c:numCache>
            </c:numRef>
          </c:val>
          <c:extLst>
            <c:ext xmlns:c16="http://schemas.microsoft.com/office/drawing/2014/chart" uri="{C3380CC4-5D6E-409C-BE32-E72D297353CC}">
              <c16:uniqueId val="{0000000A-804D-4739-84D7-BCAD8D59BF34}"/>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extLst/>
  </c:chart>
  <c:spPr>
    <a:noFill/>
    <a:ln w="9525" cap="flat" cmpd="sng" algn="ctr">
      <a:noFill/>
      <a:round/>
    </a:ln>
    <a:effectLst/>
  </c:spPr>
  <c:txPr>
    <a:bodyPr/>
    <a:lstStyle/>
    <a:p>
      <a:pPr>
        <a:defRPr>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r>
              <a:rPr lang="en-GB" sz="1400" b="1" i="0" u="none" strike="noStrike" kern="1200" spc="0" baseline="0" dirty="0">
                <a:solidFill>
                  <a:srgbClr val="65696D"/>
                </a:solidFill>
                <a:latin typeface="Century Gothic" panose="020B0502020202020204" pitchFamily="34" charset="0"/>
                <a:ea typeface="+mn-ea"/>
                <a:cs typeface="+mn-cs"/>
              </a:rPr>
              <a:t>Religion or belief </a:t>
            </a:r>
            <a:r>
              <a:rPr lang="en-GB" sz="1400" b="0" i="0" u="none" strike="noStrike" kern="1200" spc="0" baseline="0" dirty="0">
                <a:solidFill>
                  <a:srgbClr val="65696D"/>
                </a:solidFill>
                <a:latin typeface="Century Gothic" panose="020B0502020202020204" pitchFamily="34" charset="0"/>
                <a:ea typeface="+mn-ea"/>
                <a:cs typeface="+mn-cs"/>
              </a:rPr>
              <a:t>(n=95)</a:t>
            </a:r>
          </a:p>
        </c:rich>
      </c:tx>
      <c:overlay val="0"/>
      <c:spPr>
        <a:noFill/>
        <a:ln>
          <a:noFill/>
        </a:ln>
        <a:effectLst/>
      </c:spPr>
      <c:txPr>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B43F56"/>
            </a:solidFill>
            <a:ln>
              <a:noFill/>
            </a:ln>
            <a:effectLst/>
          </c:spPr>
          <c:invertIfNegative val="0"/>
          <c:dPt>
            <c:idx val="0"/>
            <c:invertIfNegative val="0"/>
            <c:bubble3D val="0"/>
            <c:spPr>
              <a:solidFill>
                <a:srgbClr val="B43F56"/>
              </a:solidFill>
              <a:ln>
                <a:noFill/>
              </a:ln>
              <a:effectLst/>
            </c:spPr>
            <c:extLst>
              <c:ext xmlns:c16="http://schemas.microsoft.com/office/drawing/2014/chart" uri="{C3380CC4-5D6E-409C-BE32-E72D297353CC}">
                <c16:uniqueId val="{00000001-ACF2-465C-976B-EB5114F34281}"/>
              </c:ext>
            </c:extLst>
          </c:dPt>
          <c:dPt>
            <c:idx val="1"/>
            <c:invertIfNegative val="0"/>
            <c:bubble3D val="0"/>
            <c:spPr>
              <a:solidFill>
                <a:srgbClr val="B43F56"/>
              </a:solidFill>
              <a:ln>
                <a:noFill/>
              </a:ln>
              <a:effectLst/>
            </c:spPr>
            <c:extLst>
              <c:ext xmlns:c16="http://schemas.microsoft.com/office/drawing/2014/chart" uri="{C3380CC4-5D6E-409C-BE32-E72D297353CC}">
                <c16:uniqueId val="{00000003-ACF2-465C-976B-EB5114F34281}"/>
              </c:ext>
            </c:extLst>
          </c:dPt>
          <c:dPt>
            <c:idx val="2"/>
            <c:invertIfNegative val="0"/>
            <c:bubble3D val="0"/>
            <c:spPr>
              <a:solidFill>
                <a:srgbClr val="A5A5A5"/>
              </a:solidFill>
              <a:ln>
                <a:noFill/>
              </a:ln>
              <a:effectLst/>
            </c:spPr>
            <c:extLst>
              <c:ext xmlns:c16="http://schemas.microsoft.com/office/drawing/2014/chart" uri="{C3380CC4-5D6E-409C-BE32-E72D297353CC}">
                <c16:uniqueId val="{00000005-ACF2-465C-976B-EB5114F34281}"/>
              </c:ext>
            </c:extLst>
          </c:dPt>
          <c:dPt>
            <c:idx val="3"/>
            <c:invertIfNegative val="0"/>
            <c:bubble3D val="0"/>
            <c:spPr>
              <a:solidFill>
                <a:srgbClr val="A5A5A5"/>
              </a:solidFill>
              <a:ln>
                <a:noFill/>
              </a:ln>
              <a:effectLst/>
            </c:spPr>
            <c:extLst>
              <c:ext xmlns:c16="http://schemas.microsoft.com/office/drawing/2014/chart" uri="{C3380CC4-5D6E-409C-BE32-E72D297353CC}">
                <c16:uniqueId val="{00000007-ACF2-465C-976B-EB5114F34281}"/>
              </c:ext>
            </c:extLst>
          </c:dPt>
          <c:dPt>
            <c:idx val="7"/>
            <c:invertIfNegative val="0"/>
            <c:bubble3D val="0"/>
            <c:spPr>
              <a:solidFill>
                <a:srgbClr val="B43F56"/>
              </a:solidFill>
              <a:ln>
                <a:noFill/>
              </a:ln>
              <a:effectLst/>
            </c:spPr>
            <c:extLst>
              <c:ext xmlns:c16="http://schemas.microsoft.com/office/drawing/2014/chart" uri="{C3380CC4-5D6E-409C-BE32-E72D297353CC}">
                <c16:uniqueId val="{00000009-ACF2-465C-976B-EB5114F34281}"/>
              </c:ext>
            </c:extLst>
          </c:dPt>
          <c:dPt>
            <c:idx val="8"/>
            <c:invertIfNegative val="0"/>
            <c:bubble3D val="0"/>
            <c:spPr>
              <a:solidFill>
                <a:srgbClr val="B43F56"/>
              </a:solidFill>
              <a:ln>
                <a:noFill/>
              </a:ln>
              <a:effectLst/>
            </c:spPr>
            <c:extLst>
              <c:ext xmlns:c16="http://schemas.microsoft.com/office/drawing/2014/chart" uri="{C3380CC4-5D6E-409C-BE32-E72D297353CC}">
                <c16:uniqueId val="{0000000B-ACF2-465C-976B-EB5114F34281}"/>
              </c:ext>
            </c:extLst>
          </c:dPt>
          <c:dPt>
            <c:idx val="9"/>
            <c:invertIfNegative val="0"/>
            <c:bubble3D val="0"/>
            <c:spPr>
              <a:solidFill>
                <a:srgbClr val="B43F56"/>
              </a:solidFill>
              <a:ln>
                <a:noFill/>
              </a:ln>
              <a:effectLst/>
            </c:spPr>
            <c:extLst>
              <c:ext xmlns:c16="http://schemas.microsoft.com/office/drawing/2014/chart" uri="{C3380CC4-5D6E-409C-BE32-E72D297353CC}">
                <c16:uniqueId val="{0000000D-ACF2-465C-976B-EB5114F34281}"/>
              </c:ext>
            </c:extLst>
          </c:dPt>
          <c:dPt>
            <c:idx val="10"/>
            <c:invertIfNegative val="0"/>
            <c:bubble3D val="0"/>
            <c:spPr>
              <a:solidFill>
                <a:srgbClr val="B43F56"/>
              </a:solidFill>
              <a:ln>
                <a:noFill/>
              </a:ln>
              <a:effectLst/>
            </c:spPr>
            <c:extLst>
              <c:ext xmlns:c16="http://schemas.microsoft.com/office/drawing/2014/chart" uri="{C3380CC4-5D6E-409C-BE32-E72D297353CC}">
                <c16:uniqueId val="{0000000F-ACF2-465C-976B-EB5114F34281}"/>
              </c:ext>
            </c:extLst>
          </c:dPt>
          <c:dLbls>
            <c:spPr>
              <a:noFill/>
              <a:ln>
                <a:noFill/>
              </a:ln>
              <a:effectLst/>
            </c:spPr>
            <c:txPr>
              <a:bodyPr rot="0" spcFirstLastPara="1" vertOverflow="ellipsis" vert="horz" wrap="square" anchor="ctr" anchorCtr="0"/>
              <a:lstStyle/>
              <a:p>
                <a:pPr algn="ctr" rtl="0">
                  <a:defRPr lang="en-GB" sz="1200" b="1" i="0" u="none" strike="noStrike" kern="1200" baseline="0">
                    <a:solidFill>
                      <a:srgbClr val="65696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 breakdown'!$M$2:$M$5</c:f>
              <c:strCache>
                <c:ptCount val="4"/>
                <c:pt idx="0">
                  <c:v>Christian</c:v>
                </c:pt>
                <c:pt idx="1">
                  <c:v>Muslim</c:v>
                </c:pt>
                <c:pt idx="2">
                  <c:v>No religion or belief</c:v>
                </c:pt>
                <c:pt idx="3">
                  <c:v>Other - please specify below</c:v>
                </c:pt>
              </c:strCache>
            </c:strRef>
          </c:cat>
          <c:val>
            <c:numRef>
              <c:f>'Demographic breakdown'!$O$2:$O$5</c:f>
              <c:numCache>
                <c:formatCode>0%</c:formatCode>
                <c:ptCount val="4"/>
                <c:pt idx="0">
                  <c:v>0.38947368421052631</c:v>
                </c:pt>
                <c:pt idx="1">
                  <c:v>0.4631578947368421</c:v>
                </c:pt>
                <c:pt idx="2">
                  <c:v>0.10526315789473684</c:v>
                </c:pt>
                <c:pt idx="3">
                  <c:v>4.2105263157894736E-2</c:v>
                </c:pt>
              </c:numCache>
            </c:numRef>
          </c:val>
          <c:extLst>
            <c:ext xmlns:c16="http://schemas.microsoft.com/office/drawing/2014/chart" uri="{C3380CC4-5D6E-409C-BE32-E72D297353CC}">
              <c16:uniqueId val="{00000010-ACF2-465C-976B-EB5114F34281}"/>
            </c:ext>
          </c:extLst>
        </c:ser>
        <c:dLbls>
          <c:showLegendKey val="0"/>
          <c:showVal val="0"/>
          <c:showCatName val="0"/>
          <c:showSerName val="0"/>
          <c:showPercent val="0"/>
          <c:showBubbleSize val="0"/>
        </c:dLbls>
        <c:gapWidth val="182"/>
        <c:axId val="868799920"/>
        <c:axId val="868801888"/>
      </c:barChart>
      <c:catAx>
        <c:axId val="868799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Century Gothic" panose="020B0502020202020204" pitchFamily="34" charset="0"/>
                <a:ea typeface="+mn-ea"/>
                <a:cs typeface="+mn-cs"/>
              </a:defRPr>
            </a:pPr>
            <a:endParaRPr lang="en-US"/>
          </a:p>
        </c:txPr>
        <c:crossAx val="868801888"/>
        <c:crosses val="autoZero"/>
        <c:auto val="1"/>
        <c:lblAlgn val="ctr"/>
        <c:lblOffset val="100"/>
        <c:noMultiLvlLbl val="0"/>
      </c:catAx>
      <c:valAx>
        <c:axId val="8688018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8799920"/>
        <c:crosses val="autoZero"/>
        <c:crossBetween val="between"/>
      </c:valAx>
      <c:spPr>
        <a:noFill/>
        <a:ln>
          <a:noFill/>
        </a:ln>
        <a:effectLst/>
      </c:spPr>
    </c:plotArea>
    <c:plotVisOnly val="1"/>
    <c:dispBlanksAs val="gap"/>
    <c:showDLblsOverMax val="0"/>
  </c:chart>
  <c:spPr>
    <a:noFill/>
    <a:ln>
      <a:noFill/>
    </a:ln>
    <a:effectLst/>
  </c:spPr>
  <c:txPr>
    <a:bodyPr/>
    <a:lstStyle/>
    <a:p>
      <a:pPr>
        <a:defRPr lang="en-GB" sz="1000" b="0" i="0" u="none" strike="noStrike" kern="1200" baseline="0">
          <a:solidFill>
            <a:schemeClr val="tx1"/>
          </a:solidFill>
          <a:latin typeface="+mn-lt"/>
          <a:ea typeface="+mn-ea"/>
          <a:cs typeface="+mn-cs"/>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r>
              <a:rPr lang="en-GB" b="1" dirty="0"/>
              <a:t>SEG</a:t>
            </a:r>
            <a:r>
              <a:rPr lang="en-GB" dirty="0"/>
              <a:t> (n=95)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pieChart>
        <c:varyColors val="1"/>
        <c:ser>
          <c:idx val="0"/>
          <c:order val="0"/>
          <c:dPt>
            <c:idx val="0"/>
            <c:bubble3D val="0"/>
            <c:spPr>
              <a:solidFill>
                <a:srgbClr val="A44D7A">
                  <a:lumMod val="75000"/>
                </a:srgbClr>
              </a:solidFill>
              <a:ln w="19050">
                <a:solidFill>
                  <a:schemeClr val="lt1"/>
                </a:solidFill>
              </a:ln>
              <a:effectLst/>
            </c:spPr>
            <c:extLst>
              <c:ext xmlns:c16="http://schemas.microsoft.com/office/drawing/2014/chart" uri="{C3380CC4-5D6E-409C-BE32-E72D297353CC}">
                <c16:uniqueId val="{00000001-D8D1-449A-9B22-9C3C8EF1AE83}"/>
              </c:ext>
            </c:extLst>
          </c:dPt>
          <c:dPt>
            <c:idx val="1"/>
            <c:bubble3D val="0"/>
            <c:spPr>
              <a:solidFill>
                <a:srgbClr val="B43F56"/>
              </a:solidFill>
              <a:ln w="19050">
                <a:solidFill>
                  <a:schemeClr val="lt1"/>
                </a:solidFill>
              </a:ln>
              <a:effectLst/>
            </c:spPr>
            <c:extLst>
              <c:ext xmlns:c16="http://schemas.microsoft.com/office/drawing/2014/chart" uri="{C3380CC4-5D6E-409C-BE32-E72D297353CC}">
                <c16:uniqueId val="{00000003-D8D1-449A-9B22-9C3C8EF1AE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8D1-449A-9B22-9C3C8EF1AE83}"/>
              </c:ext>
            </c:extLst>
          </c:dPt>
          <c:dPt>
            <c:idx val="3"/>
            <c:bubble3D val="0"/>
            <c:spPr>
              <a:solidFill>
                <a:srgbClr val="925496"/>
              </a:solidFill>
              <a:ln w="19050">
                <a:solidFill>
                  <a:schemeClr val="lt1"/>
                </a:solidFill>
              </a:ln>
              <a:effectLst/>
            </c:spPr>
            <c:extLst>
              <c:ext xmlns:c16="http://schemas.microsoft.com/office/drawing/2014/chart" uri="{C3380CC4-5D6E-409C-BE32-E72D297353CC}">
                <c16:uniqueId val="{00000007-D8D1-449A-9B22-9C3C8EF1AE83}"/>
              </c:ext>
            </c:extLst>
          </c:dPt>
          <c:dPt>
            <c:idx val="4"/>
            <c:bubble3D val="0"/>
            <c:spPr>
              <a:solidFill>
                <a:srgbClr val="C42D2F">
                  <a:lumMod val="40000"/>
                  <a:lumOff val="60000"/>
                </a:srgbClr>
              </a:solidFill>
              <a:ln w="19050">
                <a:solidFill>
                  <a:schemeClr val="lt1"/>
                </a:solidFill>
              </a:ln>
              <a:effectLst/>
            </c:spPr>
            <c:extLst>
              <c:ext xmlns:c16="http://schemas.microsoft.com/office/drawing/2014/chart" uri="{C3380CC4-5D6E-409C-BE32-E72D297353CC}">
                <c16:uniqueId val="{00000009-D8D1-449A-9B22-9C3C8EF1AE83}"/>
              </c:ext>
            </c:extLst>
          </c:dPt>
          <c:dLbls>
            <c:dLbl>
              <c:idx val="0"/>
              <c:tx>
                <c:rich>
                  <a:bodyPr/>
                  <a:lstStyle/>
                  <a:p>
                    <a:fld id="{ED7FEFA0-0BE0-4573-A738-405C9EF1F5EB}" type="CATEGORYNAME">
                      <a:rPr lang="en-US"/>
                      <a:pPr/>
                      <a:t>[CATEGORY NAME]</a:t>
                    </a:fld>
                    <a:r>
                      <a:rPr lang="en-US" baseline="0" dirty="0"/>
                      <a:t>
</a:t>
                    </a:r>
                    <a:fld id="{3237C225-6907-461A-90C8-D6BAE62BA928}" type="PERCENTAGE">
                      <a:rPr lang="en-US" b="1" baseline="0">
                        <a:latin typeface="Century Gothic" panose="020B0502020202020204" pitchFamily="34" charset="0"/>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D1-449A-9B22-9C3C8EF1AE83}"/>
                </c:ext>
              </c:extLst>
            </c:dLbl>
            <c:dLbl>
              <c:idx val="1"/>
              <c:layout>
                <c:manualLayout>
                  <c:x val="-9.3900939320184229E-2"/>
                  <c:y val="-0.21959910561204737"/>
                </c:manualLayout>
              </c:layout>
              <c:tx>
                <c:rich>
                  <a:bodyPr/>
                  <a:lstStyle/>
                  <a:p>
                    <a:fld id="{98BFBF0F-0D46-4D35-BBFC-516096F4331B}" type="CATEGORYNAME">
                      <a:rPr lang="en-US">
                        <a:latin typeface="Century Gothic" panose="020B0502020202020204" pitchFamily="34" charset="0"/>
                      </a:rPr>
                      <a:pPr/>
                      <a:t>[CATEGORY NAME]</a:t>
                    </a:fld>
                    <a:r>
                      <a:rPr lang="en-US" baseline="0" dirty="0">
                        <a:latin typeface="Century Gothic" panose="020B0502020202020204" pitchFamily="34" charset="0"/>
                      </a:rPr>
                      <a:t>
</a:t>
                    </a:r>
                    <a:fld id="{3D2FD079-C9BA-4908-8C5D-DEB35D25C7FC}" type="PERCENTAGE">
                      <a:rPr lang="en-US" b="1" baseline="0">
                        <a:latin typeface="Century Gothic" panose="020B0502020202020204" pitchFamily="34" charset="0"/>
                      </a:rPr>
                      <a:pPr/>
                      <a:t>[PERCENTAGE]</a:t>
                    </a:fld>
                    <a:endParaRPr lang="en-US"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D1-449A-9B22-9C3C8EF1AE83}"/>
                </c:ext>
              </c:extLst>
            </c:dLbl>
            <c:dLbl>
              <c:idx val="2"/>
              <c:tx>
                <c:rich>
                  <a:bodyPr/>
                  <a:lstStyle/>
                  <a:p>
                    <a:fld id="{09AE4F31-9BEA-4991-A2A4-90F1D452FA6F}" type="CATEGORYNAME">
                      <a:rPr lang="en-US">
                        <a:latin typeface="Century Gothic" panose="020B0502020202020204" pitchFamily="34" charset="0"/>
                      </a:rPr>
                      <a:pPr/>
                      <a:t>[CATEGORY NAME]</a:t>
                    </a:fld>
                    <a:r>
                      <a:rPr lang="en-US" baseline="0" dirty="0">
                        <a:latin typeface="Century Gothic" panose="020B0502020202020204" pitchFamily="34" charset="0"/>
                      </a:rPr>
                      <a:t>
</a:t>
                    </a:r>
                    <a:fld id="{4DEA84A1-917F-4D70-85B0-050001E88C13}" type="PERCENTAGE">
                      <a:rPr lang="en-US" b="1" baseline="0">
                        <a:latin typeface="Century Gothic" panose="020B0502020202020204" pitchFamily="34" charset="0"/>
                      </a:rPr>
                      <a:pPr/>
                      <a:t>[PERCENTAGE]</a:t>
                    </a:fld>
                    <a:endParaRPr lang="en-US"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8D1-449A-9B22-9C3C8EF1AE83}"/>
                </c:ext>
              </c:extLst>
            </c:dLbl>
            <c:dLbl>
              <c:idx val="3"/>
              <c:tx>
                <c:rich>
                  <a:bodyPr/>
                  <a:lstStyle/>
                  <a:p>
                    <a:fld id="{93B29289-F937-4A22-98B3-B2D16262E72E}" type="CATEGORYNAME">
                      <a:rPr lang="en-US">
                        <a:latin typeface="Century Gothic" panose="020B0502020202020204" pitchFamily="34" charset="0"/>
                      </a:rPr>
                      <a:pPr/>
                      <a:t>[CATEGORY NAME]</a:t>
                    </a:fld>
                    <a:r>
                      <a:rPr lang="en-US" baseline="0" dirty="0">
                        <a:latin typeface="Century Gothic" panose="020B0502020202020204" pitchFamily="34" charset="0"/>
                      </a:rPr>
                      <a:t>
</a:t>
                    </a:r>
                    <a:fld id="{1EACF39C-6859-4C7F-A5E9-5ACC1C720BF1}" type="PERCENTAGE">
                      <a:rPr lang="en-US" b="1" baseline="0">
                        <a:latin typeface="Century Gothic" panose="020B0502020202020204" pitchFamily="34" charset="0"/>
                      </a:rPr>
                      <a:pPr/>
                      <a:t>[PERCENTAGE]</a:t>
                    </a:fld>
                    <a:endParaRPr lang="en-US" baseline="0"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D1-449A-9B22-9C3C8EF1AE83}"/>
                </c:ext>
              </c:extLst>
            </c:dLbl>
            <c:dLbl>
              <c:idx val="4"/>
              <c:layout>
                <c:manualLayout>
                  <c:x val="-0.16626345085296906"/>
                  <c:y val="5.574687150453343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92008A17-4B20-4B2A-AEBE-394C21FC0365}" type="CATEGORYNAME">
                      <a:rPr lang="en-US" dirty="0">
                        <a:latin typeface="Century Gothic" panose="020B0502020202020204" pitchFamily="34" charset="0"/>
                      </a:rPr>
                      <a:pPr>
                        <a:defRPr sz="1200">
                          <a:solidFill>
                            <a:schemeClr val="tx1"/>
                          </a:solidFill>
                        </a:defRPr>
                      </a:pPr>
                      <a:t>[CATEGORY NAME]</a:t>
                    </a:fld>
                    <a:r>
                      <a:rPr lang="en-US" baseline="0" dirty="0"/>
                      <a:t>
</a:t>
                    </a:r>
                    <a:fld id="{C6E31863-4830-4114-9253-F4BFAE85470D}" type="PERCENTAGE">
                      <a:rPr lang="en-US" b="1" baseline="0" dirty="0">
                        <a:latin typeface="Century Gothic" panose="020B0502020202020204" pitchFamily="34" charset="0"/>
                      </a:rPr>
                      <a:pPr>
                        <a:defRPr sz="1200">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8D1-449A-9B22-9C3C8EF1AE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 breakdown'!$U$2:$U$6</c:f>
              <c:strCache>
                <c:ptCount val="5"/>
                <c:pt idx="0">
                  <c:v>AB</c:v>
                </c:pt>
                <c:pt idx="1">
                  <c:v>C1</c:v>
                </c:pt>
                <c:pt idx="2">
                  <c:v>C2</c:v>
                </c:pt>
                <c:pt idx="3">
                  <c:v>DE</c:v>
                </c:pt>
                <c:pt idx="4">
                  <c:v>Unknown</c:v>
                </c:pt>
              </c:strCache>
            </c:strRef>
          </c:cat>
          <c:val>
            <c:numRef>
              <c:f>'Demographic breakdown'!$W$2:$W$6</c:f>
              <c:numCache>
                <c:formatCode>0%</c:formatCode>
                <c:ptCount val="5"/>
                <c:pt idx="0">
                  <c:v>8.4210526315789472E-2</c:v>
                </c:pt>
                <c:pt idx="1">
                  <c:v>0.65263157894736845</c:v>
                </c:pt>
                <c:pt idx="2">
                  <c:v>6.3157894736842107E-2</c:v>
                </c:pt>
                <c:pt idx="3">
                  <c:v>0.16842105263157894</c:v>
                </c:pt>
                <c:pt idx="4">
                  <c:v>3.1578947368421054E-2</c:v>
                </c:pt>
              </c:numCache>
            </c:numRef>
          </c:val>
          <c:extLst>
            <c:ext xmlns:c16="http://schemas.microsoft.com/office/drawing/2014/chart" uri="{C3380CC4-5D6E-409C-BE32-E72D297353CC}">
              <c16:uniqueId val="{0000000A-D8D1-449A-9B22-9C3C8EF1AE8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r>
              <a:rPr lang="en-US" b="1" dirty="0"/>
              <a:t>Vaccine attitudes </a:t>
            </a:r>
            <a:r>
              <a:rPr lang="en-US" dirty="0"/>
              <a:t>(n=95)</a:t>
            </a:r>
          </a:p>
        </c:rich>
      </c:tx>
      <c:overlay val="0"/>
      <c:spPr>
        <a:noFill/>
        <a:ln>
          <a:noFill/>
        </a:ln>
        <a:effectLst/>
      </c:spPr>
      <c:txPr>
        <a:bodyPr rot="0" spcFirstLastPara="1" vertOverflow="ellipsis" vert="horz" wrap="square" anchor="ctr" anchorCtr="1"/>
        <a:lstStyle/>
        <a:p>
          <a:pPr algn="ctr" rtl="0">
            <a:defRPr lang="en-GB" sz="1400" b="0" i="0" u="none" strike="noStrike" kern="1200" spc="0" baseline="0">
              <a:solidFill>
                <a:srgbClr val="65696D"/>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B43F56"/>
            </a:solidFill>
            <a:ln>
              <a:noFill/>
            </a:ln>
            <a:effectLst/>
          </c:spPr>
          <c:invertIfNegative val="0"/>
          <c:dPt>
            <c:idx val="0"/>
            <c:invertIfNegative val="0"/>
            <c:bubble3D val="0"/>
            <c:spPr>
              <a:solidFill>
                <a:srgbClr val="A5A5A5"/>
              </a:solidFill>
              <a:ln>
                <a:noFill/>
              </a:ln>
              <a:effectLst/>
            </c:spPr>
            <c:extLst>
              <c:ext xmlns:c16="http://schemas.microsoft.com/office/drawing/2014/chart" uri="{C3380CC4-5D6E-409C-BE32-E72D297353CC}">
                <c16:uniqueId val="{00000001-7EEE-4ED5-BCD8-502424E61624}"/>
              </c:ext>
            </c:extLst>
          </c:dPt>
          <c:dPt>
            <c:idx val="1"/>
            <c:invertIfNegative val="0"/>
            <c:bubble3D val="0"/>
            <c:spPr>
              <a:solidFill>
                <a:srgbClr val="A5A5A5"/>
              </a:solidFill>
              <a:ln>
                <a:noFill/>
              </a:ln>
              <a:effectLst/>
            </c:spPr>
            <c:extLst>
              <c:ext xmlns:c16="http://schemas.microsoft.com/office/drawing/2014/chart" uri="{C3380CC4-5D6E-409C-BE32-E72D297353CC}">
                <c16:uniqueId val="{00000003-7EEE-4ED5-BCD8-502424E61624}"/>
              </c:ext>
            </c:extLst>
          </c:dPt>
          <c:dPt>
            <c:idx val="2"/>
            <c:invertIfNegative val="0"/>
            <c:bubble3D val="0"/>
            <c:spPr>
              <a:solidFill>
                <a:srgbClr val="B43F56"/>
              </a:solidFill>
              <a:ln>
                <a:noFill/>
              </a:ln>
              <a:effectLst/>
            </c:spPr>
            <c:extLst>
              <c:ext xmlns:c16="http://schemas.microsoft.com/office/drawing/2014/chart" uri="{C3380CC4-5D6E-409C-BE32-E72D297353CC}">
                <c16:uniqueId val="{00000005-7EEE-4ED5-BCD8-502424E61624}"/>
              </c:ext>
            </c:extLst>
          </c:dPt>
          <c:dPt>
            <c:idx val="3"/>
            <c:invertIfNegative val="0"/>
            <c:bubble3D val="0"/>
            <c:spPr>
              <a:solidFill>
                <a:srgbClr val="B43F56"/>
              </a:solidFill>
              <a:ln>
                <a:noFill/>
              </a:ln>
              <a:effectLst/>
            </c:spPr>
            <c:extLst>
              <c:ext xmlns:c16="http://schemas.microsoft.com/office/drawing/2014/chart" uri="{C3380CC4-5D6E-409C-BE32-E72D297353CC}">
                <c16:uniqueId val="{00000007-7EEE-4ED5-BCD8-502424E61624}"/>
              </c:ext>
            </c:extLst>
          </c:dPt>
          <c:dPt>
            <c:idx val="5"/>
            <c:invertIfNegative val="0"/>
            <c:bubble3D val="0"/>
            <c:spPr>
              <a:solidFill>
                <a:srgbClr val="A5A5A5"/>
              </a:solidFill>
              <a:ln>
                <a:noFill/>
              </a:ln>
              <a:effectLst/>
            </c:spPr>
            <c:extLst>
              <c:ext xmlns:c16="http://schemas.microsoft.com/office/drawing/2014/chart" uri="{C3380CC4-5D6E-409C-BE32-E72D297353CC}">
                <c16:uniqueId val="{00000009-7EEE-4ED5-BCD8-502424E61624}"/>
              </c:ext>
            </c:extLst>
          </c:dPt>
          <c:dPt>
            <c:idx val="7"/>
            <c:invertIfNegative val="0"/>
            <c:bubble3D val="0"/>
            <c:spPr>
              <a:solidFill>
                <a:srgbClr val="B43F56"/>
              </a:solidFill>
              <a:ln>
                <a:noFill/>
              </a:ln>
              <a:effectLst/>
            </c:spPr>
            <c:extLst>
              <c:ext xmlns:c16="http://schemas.microsoft.com/office/drawing/2014/chart" uri="{C3380CC4-5D6E-409C-BE32-E72D297353CC}">
                <c16:uniqueId val="{0000000B-7EEE-4ED5-BCD8-502424E61624}"/>
              </c:ext>
            </c:extLst>
          </c:dPt>
          <c:dPt>
            <c:idx val="8"/>
            <c:invertIfNegative val="0"/>
            <c:bubble3D val="0"/>
            <c:spPr>
              <a:solidFill>
                <a:srgbClr val="B43F56"/>
              </a:solidFill>
              <a:ln>
                <a:noFill/>
              </a:ln>
              <a:effectLst/>
            </c:spPr>
            <c:extLst>
              <c:ext xmlns:c16="http://schemas.microsoft.com/office/drawing/2014/chart" uri="{C3380CC4-5D6E-409C-BE32-E72D297353CC}">
                <c16:uniqueId val="{0000000D-7EEE-4ED5-BCD8-502424E61624}"/>
              </c:ext>
            </c:extLst>
          </c:dPt>
          <c:dPt>
            <c:idx val="9"/>
            <c:invertIfNegative val="0"/>
            <c:bubble3D val="0"/>
            <c:spPr>
              <a:solidFill>
                <a:srgbClr val="B43F56"/>
              </a:solidFill>
              <a:ln>
                <a:noFill/>
              </a:ln>
              <a:effectLst/>
            </c:spPr>
            <c:extLst>
              <c:ext xmlns:c16="http://schemas.microsoft.com/office/drawing/2014/chart" uri="{C3380CC4-5D6E-409C-BE32-E72D297353CC}">
                <c16:uniqueId val="{0000000F-7EEE-4ED5-BCD8-502424E61624}"/>
              </c:ext>
            </c:extLst>
          </c:dPt>
          <c:dPt>
            <c:idx val="10"/>
            <c:invertIfNegative val="0"/>
            <c:bubble3D val="0"/>
            <c:spPr>
              <a:solidFill>
                <a:srgbClr val="B43F56"/>
              </a:solidFill>
              <a:ln>
                <a:noFill/>
              </a:ln>
              <a:effectLst/>
            </c:spPr>
            <c:extLst>
              <c:ext xmlns:c16="http://schemas.microsoft.com/office/drawing/2014/chart" uri="{C3380CC4-5D6E-409C-BE32-E72D297353CC}">
                <c16:uniqueId val="{00000011-7EEE-4ED5-BCD8-502424E61624}"/>
              </c:ext>
            </c:extLst>
          </c:dPt>
          <c:dLbls>
            <c:spPr>
              <a:noFill/>
              <a:ln>
                <a:noFill/>
              </a:ln>
              <a:effectLst/>
            </c:spPr>
            <c:txPr>
              <a:bodyPr rot="0" spcFirstLastPara="1" vertOverflow="ellipsis" vert="horz" wrap="square" anchor="ctr" anchorCtr="0"/>
              <a:lstStyle/>
              <a:p>
                <a:pPr algn="ctr" rtl="0">
                  <a:defRPr lang="en-GB" sz="1200" b="1" i="0" u="none" strike="noStrike" kern="1200" baseline="0">
                    <a:solidFill>
                      <a:srgbClr val="65696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 breakdown'!$Q$2:$Q$7</c:f>
              <c:strCache>
                <c:ptCount val="6"/>
                <c:pt idx="0">
                  <c:v>Definitely would</c:v>
                </c:pt>
                <c:pt idx="1">
                  <c:v>Probably would</c:v>
                </c:pt>
                <c:pt idx="2">
                  <c:v>Not sure</c:v>
                </c:pt>
                <c:pt idx="3">
                  <c:v>Probably not</c:v>
                </c:pt>
                <c:pt idx="4">
                  <c:v>Definitely not</c:v>
                </c:pt>
                <c:pt idx="5">
                  <c:v>I have already received the vaccine</c:v>
                </c:pt>
              </c:strCache>
            </c:strRef>
          </c:cat>
          <c:val>
            <c:numRef>
              <c:f>'Demographic breakdown'!$S$2:$S$7</c:f>
              <c:numCache>
                <c:formatCode>0%</c:formatCode>
                <c:ptCount val="6"/>
                <c:pt idx="0">
                  <c:v>3.1578947368421054E-2</c:v>
                </c:pt>
                <c:pt idx="1">
                  <c:v>0.10526315789473684</c:v>
                </c:pt>
                <c:pt idx="2">
                  <c:v>0.36842105263157893</c:v>
                </c:pt>
                <c:pt idx="3">
                  <c:v>0.29473684210526313</c:v>
                </c:pt>
                <c:pt idx="4">
                  <c:v>8.4210526315789472E-2</c:v>
                </c:pt>
                <c:pt idx="5">
                  <c:v>0.11578947368421053</c:v>
                </c:pt>
              </c:numCache>
            </c:numRef>
          </c:val>
          <c:extLst>
            <c:ext xmlns:c16="http://schemas.microsoft.com/office/drawing/2014/chart" uri="{C3380CC4-5D6E-409C-BE32-E72D297353CC}">
              <c16:uniqueId val="{00000012-7EEE-4ED5-BCD8-502424E61624}"/>
            </c:ext>
          </c:extLst>
        </c:ser>
        <c:dLbls>
          <c:showLegendKey val="0"/>
          <c:showVal val="0"/>
          <c:showCatName val="0"/>
          <c:showSerName val="0"/>
          <c:showPercent val="0"/>
          <c:showBubbleSize val="0"/>
        </c:dLbls>
        <c:gapWidth val="182"/>
        <c:axId val="868799920"/>
        <c:axId val="868801888"/>
      </c:barChart>
      <c:catAx>
        <c:axId val="868799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Century Gothic" panose="020B0502020202020204" pitchFamily="34" charset="0"/>
                <a:ea typeface="+mn-ea"/>
                <a:cs typeface="+mn-cs"/>
              </a:defRPr>
            </a:pPr>
            <a:endParaRPr lang="en-US"/>
          </a:p>
        </c:txPr>
        <c:crossAx val="868801888"/>
        <c:crosses val="autoZero"/>
        <c:auto val="1"/>
        <c:lblAlgn val="ctr"/>
        <c:lblOffset val="100"/>
        <c:noMultiLvlLbl val="0"/>
      </c:catAx>
      <c:valAx>
        <c:axId val="8688018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8799920"/>
        <c:crosses val="autoZero"/>
        <c:crossBetween val="between"/>
      </c:valAx>
      <c:spPr>
        <a:noFill/>
        <a:ln>
          <a:noFill/>
        </a:ln>
        <a:effectLst/>
      </c:spPr>
    </c:plotArea>
    <c:plotVisOnly val="1"/>
    <c:dispBlanksAs val="gap"/>
    <c:showDLblsOverMax val="0"/>
  </c:chart>
  <c:spPr>
    <a:noFill/>
    <a:ln>
      <a:noFill/>
    </a:ln>
    <a:effectLst/>
  </c:spPr>
  <c:txPr>
    <a:bodyPr/>
    <a:lstStyle/>
    <a:p>
      <a:pPr>
        <a:defRPr lang="en-GB" sz="1000" b="0" i="0" u="none" strike="noStrike" kern="1200" baseline="0">
          <a:solidFill>
            <a:schemeClr val="tx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F246B-8B9D-4AF1-A2CC-6083D77DEC9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D54D38E0-2935-47E4-B31D-F9FD9C0AEFA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a:latin typeface="Century Gothic"/>
            </a:rPr>
            <a:t>4. Findings</a:t>
          </a:r>
        </a:p>
      </dgm:t>
    </dgm:pt>
    <dgm:pt modelId="{6B439204-DC9F-45C6-AA69-D5220032F938}" type="parTrans" cxnId="{73F394DF-864F-49E7-AC12-F929E55182F7}">
      <dgm:prSet/>
      <dgm:spPr/>
      <dgm:t>
        <a:bodyPr/>
        <a:lstStyle/>
        <a:p>
          <a:endParaRPr lang="en-GB" sz="2000">
            <a:latin typeface="Century Gothic" panose="020B0502020202020204" pitchFamily="34" charset="0"/>
          </a:endParaRPr>
        </a:p>
      </dgm:t>
    </dgm:pt>
    <dgm:pt modelId="{2FD1C7A4-7E8B-47B5-8E7A-00C411ABF28F}" type="sibTrans" cxnId="{73F394DF-864F-49E7-AC12-F929E55182F7}">
      <dgm:prSet/>
      <dgm:spPr/>
      <dgm:t>
        <a:bodyPr/>
        <a:lstStyle/>
        <a:p>
          <a:endParaRPr lang="en-GB" sz="2000">
            <a:latin typeface="Century Gothic" panose="020B0502020202020204" pitchFamily="34" charset="0"/>
          </a:endParaRPr>
        </a:p>
      </dgm:t>
    </dgm:pt>
    <dgm:pt modelId="{C688D751-915A-4644-9F18-A2D77273F4D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a:t>5. Key actions and top tips</a:t>
          </a:r>
          <a:endParaRPr lang="en-GB" sz="2000" dirty="0">
            <a:latin typeface="Century Gothic"/>
          </a:endParaRPr>
        </a:p>
      </dgm:t>
    </dgm:pt>
    <dgm:pt modelId="{56794081-38C3-479B-8EDC-E909B159533B}" type="parTrans" cxnId="{4AD7E854-533D-4B69-9678-B5FFE75E23F2}">
      <dgm:prSet/>
      <dgm:spPr/>
      <dgm:t>
        <a:bodyPr/>
        <a:lstStyle/>
        <a:p>
          <a:endParaRPr lang="en-GB" sz="2000">
            <a:latin typeface="Century Gothic" panose="020B0502020202020204" pitchFamily="34" charset="0"/>
          </a:endParaRPr>
        </a:p>
      </dgm:t>
    </dgm:pt>
    <dgm:pt modelId="{AC9AD1AA-930C-42B4-997F-6AFB2206B366}" type="sibTrans" cxnId="{4AD7E854-533D-4B69-9678-B5FFE75E23F2}">
      <dgm:prSet/>
      <dgm:spPr/>
      <dgm:t>
        <a:bodyPr/>
        <a:lstStyle/>
        <a:p>
          <a:endParaRPr lang="en-GB" sz="2000">
            <a:latin typeface="Century Gothic" panose="020B0502020202020204" pitchFamily="34" charset="0"/>
          </a:endParaRPr>
        </a:p>
      </dgm:t>
    </dgm:pt>
    <dgm:pt modelId="{B276243E-C0AD-814F-85DA-1142C872BCB9}">
      <dgm:prSet custT="1"/>
      <dgm:spPr/>
      <dgm:t>
        <a:bodyPr/>
        <a:lstStyle/>
        <a:p>
          <a:r>
            <a:rPr lang="en-US" sz="2000" dirty="0"/>
            <a:t>1.Introduction and background</a:t>
          </a:r>
        </a:p>
      </dgm:t>
    </dgm:pt>
    <dgm:pt modelId="{7693A183-E4D8-B744-8CF0-9CACE83F6DBC}" type="parTrans" cxnId="{AFBADAD6-34EB-8742-AB4B-CE60FC6A617A}">
      <dgm:prSet/>
      <dgm:spPr/>
      <dgm:t>
        <a:bodyPr/>
        <a:lstStyle/>
        <a:p>
          <a:endParaRPr lang="en-US" sz="2000"/>
        </a:p>
      </dgm:t>
    </dgm:pt>
    <dgm:pt modelId="{585CAD43-F3FB-A145-8A40-5190E7F1DCFE}" type="sibTrans" cxnId="{AFBADAD6-34EB-8742-AB4B-CE60FC6A617A}">
      <dgm:prSet/>
      <dgm:spPr/>
      <dgm:t>
        <a:bodyPr/>
        <a:lstStyle/>
        <a:p>
          <a:endParaRPr lang="en-US" sz="2000"/>
        </a:p>
      </dgm:t>
    </dgm:pt>
    <dgm:pt modelId="{D51BFCD7-1CE2-481B-BF95-598191A6CC6B}">
      <dgm:prSet phldr="0" custT="1"/>
      <dgm:spPr/>
      <dgm:t>
        <a:bodyPr/>
        <a:lstStyle/>
        <a:p>
          <a:pPr rtl="0"/>
          <a:r>
            <a:rPr lang="en-GB" sz="2000" dirty="0">
              <a:latin typeface="Century Gothic"/>
            </a:rPr>
            <a:t>2. </a:t>
          </a:r>
          <a:r>
            <a:rPr lang="en-GB" sz="2000" dirty="0"/>
            <a:t>Why do this research?</a:t>
          </a:r>
        </a:p>
      </dgm:t>
    </dgm:pt>
    <dgm:pt modelId="{9B9D6CA3-9C2B-42E1-BF32-66C9F9E91C4D}" type="parTrans" cxnId="{95B1569E-6D08-4BC4-B422-962D141F26CF}">
      <dgm:prSet/>
      <dgm:spPr/>
      <dgm:t>
        <a:bodyPr/>
        <a:lstStyle/>
        <a:p>
          <a:endParaRPr lang="en-GB"/>
        </a:p>
      </dgm:t>
    </dgm:pt>
    <dgm:pt modelId="{9381D6A3-011B-429F-8058-B917632395A3}" type="sibTrans" cxnId="{95B1569E-6D08-4BC4-B422-962D141F26CF}">
      <dgm:prSet/>
      <dgm:spPr/>
      <dgm:t>
        <a:bodyPr/>
        <a:lstStyle/>
        <a:p>
          <a:endParaRPr lang="en-GB"/>
        </a:p>
      </dgm:t>
    </dgm:pt>
    <dgm:pt modelId="{B76B9E98-83E2-41FA-A83F-9EACF330E0CC}">
      <dgm:prSet phldr="0" custT="1"/>
      <dgm:spPr/>
      <dgm:t>
        <a:bodyPr/>
        <a:lstStyle/>
        <a:p>
          <a:pPr rtl="0"/>
          <a:r>
            <a:rPr lang="en-US" sz="2000" dirty="0">
              <a:latin typeface="Century Gothic" panose="020F0302020204030204"/>
            </a:rPr>
            <a:t>3. Approach</a:t>
          </a:r>
          <a:endParaRPr lang="en-US" sz="2000" dirty="0"/>
        </a:p>
      </dgm:t>
    </dgm:pt>
    <dgm:pt modelId="{7B3B5903-890E-4387-8601-0A8EAC01BEF0}" type="parTrans" cxnId="{489BBFFF-CC82-449D-8252-2071D172A856}">
      <dgm:prSet/>
      <dgm:spPr/>
      <dgm:t>
        <a:bodyPr/>
        <a:lstStyle/>
        <a:p>
          <a:endParaRPr lang="en-GB"/>
        </a:p>
      </dgm:t>
    </dgm:pt>
    <dgm:pt modelId="{FE956D35-BA0F-40A0-83B6-F16B26B983F3}" type="sibTrans" cxnId="{489BBFFF-CC82-449D-8252-2071D172A856}">
      <dgm:prSet/>
      <dgm:spPr/>
      <dgm:t>
        <a:bodyPr/>
        <a:lstStyle/>
        <a:p>
          <a:endParaRPr lang="en-GB"/>
        </a:p>
      </dgm:t>
    </dgm:pt>
    <dgm:pt modelId="{9EA9462D-7253-4A0D-B22B-81D3B9979E0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a:latin typeface="Century Gothic"/>
            </a:rPr>
            <a:t>6. Questions</a:t>
          </a:r>
        </a:p>
      </dgm:t>
    </dgm:pt>
    <dgm:pt modelId="{B7E9F899-4813-4386-BBAA-DD50D3294855}" type="parTrans" cxnId="{A1200039-DC0F-4925-B875-4FCD454C45F0}">
      <dgm:prSet/>
      <dgm:spPr/>
      <dgm:t>
        <a:bodyPr/>
        <a:lstStyle/>
        <a:p>
          <a:endParaRPr lang="en-GB"/>
        </a:p>
      </dgm:t>
    </dgm:pt>
    <dgm:pt modelId="{35F30BD7-E002-4F50-BAD6-10B2C815FFBB}" type="sibTrans" cxnId="{A1200039-DC0F-4925-B875-4FCD454C45F0}">
      <dgm:prSet/>
      <dgm:spPr/>
      <dgm:t>
        <a:bodyPr/>
        <a:lstStyle/>
        <a:p>
          <a:endParaRPr lang="en-GB"/>
        </a:p>
      </dgm:t>
    </dgm:pt>
    <dgm:pt modelId="{11F52871-36B7-4D3C-8401-B0AB9381DD8A}" type="pres">
      <dgm:prSet presAssocID="{936F246B-8B9D-4AF1-A2CC-6083D77DEC91}" presName="Name0" presStyleCnt="0">
        <dgm:presLayoutVars>
          <dgm:chMax val="7"/>
          <dgm:chPref val="7"/>
          <dgm:dir/>
        </dgm:presLayoutVars>
      </dgm:prSet>
      <dgm:spPr/>
    </dgm:pt>
    <dgm:pt modelId="{73D34341-AB65-4C90-9517-4F2D0D8169BF}" type="pres">
      <dgm:prSet presAssocID="{936F246B-8B9D-4AF1-A2CC-6083D77DEC91}" presName="Name1" presStyleCnt="0"/>
      <dgm:spPr/>
    </dgm:pt>
    <dgm:pt modelId="{E658A932-6569-417F-9455-E87041B7AEC6}" type="pres">
      <dgm:prSet presAssocID="{936F246B-8B9D-4AF1-A2CC-6083D77DEC91}" presName="cycle" presStyleCnt="0"/>
      <dgm:spPr/>
    </dgm:pt>
    <dgm:pt modelId="{8D105BEE-9133-46BE-BD82-6C62657BBF56}" type="pres">
      <dgm:prSet presAssocID="{936F246B-8B9D-4AF1-A2CC-6083D77DEC91}" presName="srcNode" presStyleLbl="node1" presStyleIdx="0" presStyleCnt="6"/>
      <dgm:spPr/>
    </dgm:pt>
    <dgm:pt modelId="{3E2A9E29-8F69-4EDF-9F76-78A754B0DBAC}" type="pres">
      <dgm:prSet presAssocID="{936F246B-8B9D-4AF1-A2CC-6083D77DEC91}" presName="conn" presStyleLbl="parChTrans1D2" presStyleIdx="0" presStyleCnt="1"/>
      <dgm:spPr/>
    </dgm:pt>
    <dgm:pt modelId="{DA67E55A-87A7-47B0-AF8E-7CD2C9DC4A28}" type="pres">
      <dgm:prSet presAssocID="{936F246B-8B9D-4AF1-A2CC-6083D77DEC91}" presName="extraNode" presStyleLbl="node1" presStyleIdx="0" presStyleCnt="6"/>
      <dgm:spPr/>
    </dgm:pt>
    <dgm:pt modelId="{EB10CE0D-D931-475F-93E3-7FD940BC7C4B}" type="pres">
      <dgm:prSet presAssocID="{936F246B-8B9D-4AF1-A2CC-6083D77DEC91}" presName="dstNode" presStyleLbl="node1" presStyleIdx="0" presStyleCnt="6"/>
      <dgm:spPr/>
    </dgm:pt>
    <dgm:pt modelId="{37F1A056-EE4E-B649-85DA-97284BEAA4F8}" type="pres">
      <dgm:prSet presAssocID="{B276243E-C0AD-814F-85DA-1142C872BCB9}" presName="text_1" presStyleLbl="node1" presStyleIdx="0" presStyleCnt="6">
        <dgm:presLayoutVars>
          <dgm:bulletEnabled val="1"/>
        </dgm:presLayoutVars>
      </dgm:prSet>
      <dgm:spPr/>
    </dgm:pt>
    <dgm:pt modelId="{E0A634E6-F4E6-C245-B250-FE41F427AC80}" type="pres">
      <dgm:prSet presAssocID="{B276243E-C0AD-814F-85DA-1142C872BCB9}" presName="accent_1" presStyleCnt="0"/>
      <dgm:spPr/>
    </dgm:pt>
    <dgm:pt modelId="{30874849-CFEA-8E4A-BE03-A93B84B76E1C}" type="pres">
      <dgm:prSet presAssocID="{B276243E-C0AD-814F-85DA-1142C872BCB9}" presName="accentRepeatNode" presStyleLbl="solidFgAcc1" presStyleIdx="0" presStyleCnt="6"/>
      <dgm:spPr/>
    </dgm:pt>
    <dgm:pt modelId="{5709C552-7386-FF49-9AFF-3A366C9882B8}" type="pres">
      <dgm:prSet presAssocID="{D51BFCD7-1CE2-481B-BF95-598191A6CC6B}" presName="text_2" presStyleLbl="node1" presStyleIdx="1" presStyleCnt="6">
        <dgm:presLayoutVars>
          <dgm:bulletEnabled val="1"/>
        </dgm:presLayoutVars>
      </dgm:prSet>
      <dgm:spPr/>
    </dgm:pt>
    <dgm:pt modelId="{1FA7DDAB-0F8D-F04B-9E29-361D2423D0C6}" type="pres">
      <dgm:prSet presAssocID="{D51BFCD7-1CE2-481B-BF95-598191A6CC6B}" presName="accent_2" presStyleCnt="0"/>
      <dgm:spPr/>
    </dgm:pt>
    <dgm:pt modelId="{6DD72904-E931-430F-90A8-DFF2E236558E}" type="pres">
      <dgm:prSet presAssocID="{D51BFCD7-1CE2-481B-BF95-598191A6CC6B}" presName="accentRepeatNode" presStyleLbl="solidFgAcc1" presStyleIdx="1" presStyleCnt="6"/>
      <dgm:spPr/>
    </dgm:pt>
    <dgm:pt modelId="{CB170A52-97CB-1A44-A14A-F6CB0B6F5414}" type="pres">
      <dgm:prSet presAssocID="{B76B9E98-83E2-41FA-A83F-9EACF330E0CC}" presName="text_3" presStyleLbl="node1" presStyleIdx="2" presStyleCnt="6">
        <dgm:presLayoutVars>
          <dgm:bulletEnabled val="1"/>
        </dgm:presLayoutVars>
      </dgm:prSet>
      <dgm:spPr/>
    </dgm:pt>
    <dgm:pt modelId="{BC455BCF-8560-FE47-ADFC-11D9F5BEE353}" type="pres">
      <dgm:prSet presAssocID="{B76B9E98-83E2-41FA-A83F-9EACF330E0CC}" presName="accent_3" presStyleCnt="0"/>
      <dgm:spPr/>
    </dgm:pt>
    <dgm:pt modelId="{F5A31C05-BB26-4DAC-A236-8B3D923BF05E}" type="pres">
      <dgm:prSet presAssocID="{B76B9E98-83E2-41FA-A83F-9EACF330E0CC}" presName="accentRepeatNode" presStyleLbl="solidFgAcc1" presStyleIdx="2" presStyleCnt="6"/>
      <dgm:spPr/>
    </dgm:pt>
    <dgm:pt modelId="{7AF12729-F000-4045-843D-B008171A6860}" type="pres">
      <dgm:prSet presAssocID="{D54D38E0-2935-47E4-B31D-F9FD9C0AEFA4}" presName="text_4" presStyleLbl="node1" presStyleIdx="3" presStyleCnt="6">
        <dgm:presLayoutVars>
          <dgm:bulletEnabled val="1"/>
        </dgm:presLayoutVars>
      </dgm:prSet>
      <dgm:spPr/>
    </dgm:pt>
    <dgm:pt modelId="{3BC4C5D0-CC43-3440-8181-6D2FC7947635}" type="pres">
      <dgm:prSet presAssocID="{D54D38E0-2935-47E4-B31D-F9FD9C0AEFA4}" presName="accent_4" presStyleCnt="0"/>
      <dgm:spPr/>
    </dgm:pt>
    <dgm:pt modelId="{1A10B078-7040-4A4D-9344-432247AFC46B}" type="pres">
      <dgm:prSet presAssocID="{D54D38E0-2935-47E4-B31D-F9FD9C0AEFA4}" presName="accentRepeatNode" presStyleLbl="solidFgAcc1" presStyleIdx="3" presStyleCnt="6"/>
      <dgm:spPr/>
    </dgm:pt>
    <dgm:pt modelId="{BCE029AD-F7B6-F740-B8EE-AFDB0FCFAC71}" type="pres">
      <dgm:prSet presAssocID="{C688D751-915A-4644-9F18-A2D77273F4D1}" presName="text_5" presStyleLbl="node1" presStyleIdx="4" presStyleCnt="6">
        <dgm:presLayoutVars>
          <dgm:bulletEnabled val="1"/>
        </dgm:presLayoutVars>
      </dgm:prSet>
      <dgm:spPr/>
    </dgm:pt>
    <dgm:pt modelId="{E0F4FF13-BCDB-0A49-9149-F515664AB4C7}" type="pres">
      <dgm:prSet presAssocID="{C688D751-915A-4644-9F18-A2D77273F4D1}" presName="accent_5" presStyleCnt="0"/>
      <dgm:spPr/>
    </dgm:pt>
    <dgm:pt modelId="{D8290433-F576-4C31-8711-86ECDF319860}" type="pres">
      <dgm:prSet presAssocID="{C688D751-915A-4644-9F18-A2D77273F4D1}" presName="accentRepeatNode" presStyleLbl="solidFgAcc1" presStyleIdx="4" presStyleCnt="6"/>
      <dgm:spPr/>
    </dgm:pt>
    <dgm:pt modelId="{0B4BB979-9F07-431D-9CF7-E2112E599075}" type="pres">
      <dgm:prSet presAssocID="{9EA9462D-7253-4A0D-B22B-81D3B9979E0E}" presName="text_6" presStyleLbl="node1" presStyleIdx="5" presStyleCnt="6">
        <dgm:presLayoutVars>
          <dgm:bulletEnabled val="1"/>
        </dgm:presLayoutVars>
      </dgm:prSet>
      <dgm:spPr/>
    </dgm:pt>
    <dgm:pt modelId="{F4050AAF-6CE1-4C17-B575-D06D0AC7D106}" type="pres">
      <dgm:prSet presAssocID="{9EA9462D-7253-4A0D-B22B-81D3B9979E0E}" presName="accent_6" presStyleCnt="0"/>
      <dgm:spPr/>
    </dgm:pt>
    <dgm:pt modelId="{0EAE75BF-B4F0-4956-99BC-731FB6803682}" type="pres">
      <dgm:prSet presAssocID="{9EA9462D-7253-4A0D-B22B-81D3B9979E0E}" presName="accentRepeatNode" presStyleLbl="solidFgAcc1" presStyleIdx="5" presStyleCnt="6"/>
      <dgm:spPr/>
    </dgm:pt>
  </dgm:ptLst>
  <dgm:cxnLst>
    <dgm:cxn modelId="{4369120B-054D-EB48-8363-5F282C489C83}" type="presOf" srcId="{B76B9E98-83E2-41FA-A83F-9EACF330E0CC}" destId="{CB170A52-97CB-1A44-A14A-F6CB0B6F5414}" srcOrd="0" destOrd="0" presId="urn:microsoft.com/office/officeart/2008/layout/VerticalCurvedList"/>
    <dgm:cxn modelId="{BC46E60F-4AD0-8B42-BA91-841D2438DBB9}" type="presOf" srcId="{D54D38E0-2935-47E4-B31D-F9FD9C0AEFA4}" destId="{7AF12729-F000-4045-843D-B008171A6860}" srcOrd="0" destOrd="0" presId="urn:microsoft.com/office/officeart/2008/layout/VerticalCurvedList"/>
    <dgm:cxn modelId="{3C902621-AD78-4B7A-AA4C-58FD2D37D9E2}" type="presOf" srcId="{585CAD43-F3FB-A145-8A40-5190E7F1DCFE}" destId="{3E2A9E29-8F69-4EDF-9F76-78A754B0DBAC}" srcOrd="0" destOrd="0" presId="urn:microsoft.com/office/officeart/2008/layout/VerticalCurvedList"/>
    <dgm:cxn modelId="{5400D931-7673-AF4A-B050-58676DBDDF6C}" type="presOf" srcId="{D51BFCD7-1CE2-481B-BF95-598191A6CC6B}" destId="{5709C552-7386-FF49-9AFF-3A366C9882B8}" srcOrd="0" destOrd="0" presId="urn:microsoft.com/office/officeart/2008/layout/VerticalCurvedList"/>
    <dgm:cxn modelId="{A1200039-DC0F-4925-B875-4FCD454C45F0}" srcId="{936F246B-8B9D-4AF1-A2CC-6083D77DEC91}" destId="{9EA9462D-7253-4A0D-B22B-81D3B9979E0E}" srcOrd="5" destOrd="0" parTransId="{B7E9F899-4813-4386-BBAA-DD50D3294855}" sibTransId="{35F30BD7-E002-4F50-BAD6-10B2C815FFBB}"/>
    <dgm:cxn modelId="{59222539-9B93-428C-833D-D0EEA3DA61A6}" type="presOf" srcId="{9EA9462D-7253-4A0D-B22B-81D3B9979E0E}" destId="{0B4BB979-9F07-431D-9CF7-E2112E599075}" srcOrd="0" destOrd="0" presId="urn:microsoft.com/office/officeart/2008/layout/VerticalCurvedList"/>
    <dgm:cxn modelId="{D04E906A-D6B2-4C84-BF6A-55C74E1669A1}" type="presOf" srcId="{936F246B-8B9D-4AF1-A2CC-6083D77DEC91}" destId="{11F52871-36B7-4D3C-8401-B0AB9381DD8A}" srcOrd="0" destOrd="0" presId="urn:microsoft.com/office/officeart/2008/layout/VerticalCurvedList"/>
    <dgm:cxn modelId="{4AD7E854-533D-4B69-9678-B5FFE75E23F2}" srcId="{936F246B-8B9D-4AF1-A2CC-6083D77DEC91}" destId="{C688D751-915A-4644-9F18-A2D77273F4D1}" srcOrd="4" destOrd="0" parTransId="{56794081-38C3-479B-8EDC-E909B159533B}" sibTransId="{AC9AD1AA-930C-42B4-997F-6AFB2206B366}"/>
    <dgm:cxn modelId="{C959BA8C-51B0-774E-ADF2-BB1224C03C33}" type="presOf" srcId="{C688D751-915A-4644-9F18-A2D77273F4D1}" destId="{BCE029AD-F7B6-F740-B8EE-AFDB0FCFAC71}" srcOrd="0" destOrd="0" presId="urn:microsoft.com/office/officeart/2008/layout/VerticalCurvedList"/>
    <dgm:cxn modelId="{95B1569E-6D08-4BC4-B422-962D141F26CF}" srcId="{936F246B-8B9D-4AF1-A2CC-6083D77DEC91}" destId="{D51BFCD7-1CE2-481B-BF95-598191A6CC6B}" srcOrd="1" destOrd="0" parTransId="{9B9D6CA3-9C2B-42E1-BF32-66C9F9E91C4D}" sibTransId="{9381D6A3-011B-429F-8058-B917632395A3}"/>
    <dgm:cxn modelId="{AFBADAD6-34EB-8742-AB4B-CE60FC6A617A}" srcId="{936F246B-8B9D-4AF1-A2CC-6083D77DEC91}" destId="{B276243E-C0AD-814F-85DA-1142C872BCB9}" srcOrd="0" destOrd="0" parTransId="{7693A183-E4D8-B744-8CF0-9CACE83F6DBC}" sibTransId="{585CAD43-F3FB-A145-8A40-5190E7F1DCFE}"/>
    <dgm:cxn modelId="{51726CDC-FB71-44F2-A286-175F58B7B2DB}" type="presOf" srcId="{B276243E-C0AD-814F-85DA-1142C872BCB9}" destId="{37F1A056-EE4E-B649-85DA-97284BEAA4F8}" srcOrd="0" destOrd="0" presId="urn:microsoft.com/office/officeart/2008/layout/VerticalCurvedList"/>
    <dgm:cxn modelId="{73F394DF-864F-49E7-AC12-F929E55182F7}" srcId="{936F246B-8B9D-4AF1-A2CC-6083D77DEC91}" destId="{D54D38E0-2935-47E4-B31D-F9FD9C0AEFA4}" srcOrd="3" destOrd="0" parTransId="{6B439204-DC9F-45C6-AA69-D5220032F938}" sibTransId="{2FD1C7A4-7E8B-47B5-8E7A-00C411ABF28F}"/>
    <dgm:cxn modelId="{489BBFFF-CC82-449D-8252-2071D172A856}" srcId="{936F246B-8B9D-4AF1-A2CC-6083D77DEC91}" destId="{B76B9E98-83E2-41FA-A83F-9EACF330E0CC}" srcOrd="2" destOrd="0" parTransId="{7B3B5903-890E-4387-8601-0A8EAC01BEF0}" sibTransId="{FE956D35-BA0F-40A0-83B6-F16B26B983F3}"/>
    <dgm:cxn modelId="{51FC3E55-6507-43C0-A169-59C294464D32}" type="presParOf" srcId="{11F52871-36B7-4D3C-8401-B0AB9381DD8A}" destId="{73D34341-AB65-4C90-9517-4F2D0D8169BF}" srcOrd="0" destOrd="0" presId="urn:microsoft.com/office/officeart/2008/layout/VerticalCurvedList"/>
    <dgm:cxn modelId="{38707EAD-2606-4806-B1E4-82231E99247F}" type="presParOf" srcId="{73D34341-AB65-4C90-9517-4F2D0D8169BF}" destId="{E658A932-6569-417F-9455-E87041B7AEC6}" srcOrd="0" destOrd="0" presId="urn:microsoft.com/office/officeart/2008/layout/VerticalCurvedList"/>
    <dgm:cxn modelId="{258E6C59-0FBD-45AF-9E20-62384214FB40}" type="presParOf" srcId="{E658A932-6569-417F-9455-E87041B7AEC6}" destId="{8D105BEE-9133-46BE-BD82-6C62657BBF56}" srcOrd="0" destOrd="0" presId="urn:microsoft.com/office/officeart/2008/layout/VerticalCurvedList"/>
    <dgm:cxn modelId="{E18733AE-F202-40A9-80C7-B9D2E854370C}" type="presParOf" srcId="{E658A932-6569-417F-9455-E87041B7AEC6}" destId="{3E2A9E29-8F69-4EDF-9F76-78A754B0DBAC}" srcOrd="1" destOrd="0" presId="urn:microsoft.com/office/officeart/2008/layout/VerticalCurvedList"/>
    <dgm:cxn modelId="{1CD6DA52-4871-4317-BB24-9E4229066B07}" type="presParOf" srcId="{E658A932-6569-417F-9455-E87041B7AEC6}" destId="{DA67E55A-87A7-47B0-AF8E-7CD2C9DC4A28}" srcOrd="2" destOrd="0" presId="urn:microsoft.com/office/officeart/2008/layout/VerticalCurvedList"/>
    <dgm:cxn modelId="{D33FC164-2170-48E4-94B8-CF3B03F3067F}" type="presParOf" srcId="{E658A932-6569-417F-9455-E87041B7AEC6}" destId="{EB10CE0D-D931-475F-93E3-7FD940BC7C4B}" srcOrd="3" destOrd="0" presId="urn:microsoft.com/office/officeart/2008/layout/VerticalCurvedList"/>
    <dgm:cxn modelId="{D9705B62-4243-4A59-8BE1-E433E05C0C21}" type="presParOf" srcId="{73D34341-AB65-4C90-9517-4F2D0D8169BF}" destId="{37F1A056-EE4E-B649-85DA-97284BEAA4F8}" srcOrd="1" destOrd="0" presId="urn:microsoft.com/office/officeart/2008/layout/VerticalCurvedList"/>
    <dgm:cxn modelId="{8A064057-C88D-4676-803B-4E41BD349C7B}" type="presParOf" srcId="{73D34341-AB65-4C90-9517-4F2D0D8169BF}" destId="{E0A634E6-F4E6-C245-B250-FE41F427AC80}" srcOrd="2" destOrd="0" presId="urn:microsoft.com/office/officeart/2008/layout/VerticalCurvedList"/>
    <dgm:cxn modelId="{DC0DA93E-AFF6-4B01-84CE-C916E89C0A1D}" type="presParOf" srcId="{E0A634E6-F4E6-C245-B250-FE41F427AC80}" destId="{30874849-CFEA-8E4A-BE03-A93B84B76E1C}" srcOrd="0" destOrd="0" presId="urn:microsoft.com/office/officeart/2008/layout/VerticalCurvedList"/>
    <dgm:cxn modelId="{7D9C4747-68E5-EB4D-8445-A020A56880C3}" type="presParOf" srcId="{73D34341-AB65-4C90-9517-4F2D0D8169BF}" destId="{5709C552-7386-FF49-9AFF-3A366C9882B8}" srcOrd="3" destOrd="0" presId="urn:microsoft.com/office/officeart/2008/layout/VerticalCurvedList"/>
    <dgm:cxn modelId="{4334EBCE-33CF-574E-8102-679E892B0B19}" type="presParOf" srcId="{73D34341-AB65-4C90-9517-4F2D0D8169BF}" destId="{1FA7DDAB-0F8D-F04B-9E29-361D2423D0C6}" srcOrd="4" destOrd="0" presId="urn:microsoft.com/office/officeart/2008/layout/VerticalCurvedList"/>
    <dgm:cxn modelId="{774B0FE3-F53A-5345-8D59-C97FC041F2F1}" type="presParOf" srcId="{1FA7DDAB-0F8D-F04B-9E29-361D2423D0C6}" destId="{6DD72904-E931-430F-90A8-DFF2E236558E}" srcOrd="0" destOrd="0" presId="urn:microsoft.com/office/officeart/2008/layout/VerticalCurvedList"/>
    <dgm:cxn modelId="{92A47E27-3B8A-7849-B9D2-DAA30D5286E0}" type="presParOf" srcId="{73D34341-AB65-4C90-9517-4F2D0D8169BF}" destId="{CB170A52-97CB-1A44-A14A-F6CB0B6F5414}" srcOrd="5" destOrd="0" presId="urn:microsoft.com/office/officeart/2008/layout/VerticalCurvedList"/>
    <dgm:cxn modelId="{F7750B39-4E07-1344-9AAC-14A7E6367EB6}" type="presParOf" srcId="{73D34341-AB65-4C90-9517-4F2D0D8169BF}" destId="{BC455BCF-8560-FE47-ADFC-11D9F5BEE353}" srcOrd="6" destOrd="0" presId="urn:microsoft.com/office/officeart/2008/layout/VerticalCurvedList"/>
    <dgm:cxn modelId="{3D0A61AD-4833-284E-942B-B8E2A0943E2C}" type="presParOf" srcId="{BC455BCF-8560-FE47-ADFC-11D9F5BEE353}" destId="{F5A31C05-BB26-4DAC-A236-8B3D923BF05E}" srcOrd="0" destOrd="0" presId="urn:microsoft.com/office/officeart/2008/layout/VerticalCurvedList"/>
    <dgm:cxn modelId="{C864D8F4-5DAD-E24B-9A7F-FFA1907337D6}" type="presParOf" srcId="{73D34341-AB65-4C90-9517-4F2D0D8169BF}" destId="{7AF12729-F000-4045-843D-B008171A6860}" srcOrd="7" destOrd="0" presId="urn:microsoft.com/office/officeart/2008/layout/VerticalCurvedList"/>
    <dgm:cxn modelId="{EC3D733B-6939-0647-853B-6B2C87635B91}" type="presParOf" srcId="{73D34341-AB65-4C90-9517-4F2D0D8169BF}" destId="{3BC4C5D0-CC43-3440-8181-6D2FC7947635}" srcOrd="8" destOrd="0" presId="urn:microsoft.com/office/officeart/2008/layout/VerticalCurvedList"/>
    <dgm:cxn modelId="{D2812943-8FDC-9E4B-9AD9-079D112A4253}" type="presParOf" srcId="{3BC4C5D0-CC43-3440-8181-6D2FC7947635}" destId="{1A10B078-7040-4A4D-9344-432247AFC46B}" srcOrd="0" destOrd="0" presId="urn:microsoft.com/office/officeart/2008/layout/VerticalCurvedList"/>
    <dgm:cxn modelId="{43FF00CA-2A24-9A4E-8A66-B379865A1160}" type="presParOf" srcId="{73D34341-AB65-4C90-9517-4F2D0D8169BF}" destId="{BCE029AD-F7B6-F740-B8EE-AFDB0FCFAC71}" srcOrd="9" destOrd="0" presId="urn:microsoft.com/office/officeart/2008/layout/VerticalCurvedList"/>
    <dgm:cxn modelId="{AC147710-A95E-0E4C-87C1-E7C311E7744C}" type="presParOf" srcId="{73D34341-AB65-4C90-9517-4F2D0D8169BF}" destId="{E0F4FF13-BCDB-0A49-9149-F515664AB4C7}" srcOrd="10" destOrd="0" presId="urn:microsoft.com/office/officeart/2008/layout/VerticalCurvedList"/>
    <dgm:cxn modelId="{519C9971-EA29-1D4F-A5C2-E3B9960A147F}" type="presParOf" srcId="{E0F4FF13-BCDB-0A49-9149-F515664AB4C7}" destId="{D8290433-F576-4C31-8711-86ECDF319860}" srcOrd="0" destOrd="0" presId="urn:microsoft.com/office/officeart/2008/layout/VerticalCurvedList"/>
    <dgm:cxn modelId="{E94BAC77-A605-4E01-B7D4-21FBA9C8C3A7}" type="presParOf" srcId="{73D34341-AB65-4C90-9517-4F2D0D8169BF}" destId="{0B4BB979-9F07-431D-9CF7-E2112E599075}" srcOrd="11" destOrd="0" presId="urn:microsoft.com/office/officeart/2008/layout/VerticalCurvedList"/>
    <dgm:cxn modelId="{E3F7E7AC-4F5E-4CF2-9941-B9C217923109}" type="presParOf" srcId="{73D34341-AB65-4C90-9517-4F2D0D8169BF}" destId="{F4050AAF-6CE1-4C17-B575-D06D0AC7D106}" srcOrd="12" destOrd="0" presId="urn:microsoft.com/office/officeart/2008/layout/VerticalCurvedList"/>
    <dgm:cxn modelId="{AA47140C-1374-460D-AF84-2E431F75D0FD}" type="presParOf" srcId="{F4050AAF-6CE1-4C17-B575-D06D0AC7D106}" destId="{0EAE75BF-B4F0-4956-99BC-731FB68036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498BE-1F02-4001-8866-08ABA6D9883A}" type="doc">
      <dgm:prSet loTypeId="urn:microsoft.com/office/officeart/2016/7/layout/LinearArrowProcessNumbered" loCatId="process" qsTypeId="urn:microsoft.com/office/officeart/2005/8/quickstyle/simple5" qsCatId="simple" csTypeId="urn:microsoft.com/office/officeart/2005/8/colors/colorful1" csCatId="colorful" phldr="1"/>
      <dgm:spPr/>
      <dgm:t>
        <a:bodyPr/>
        <a:lstStyle/>
        <a:p>
          <a:endParaRPr lang="en-US"/>
        </a:p>
      </dgm:t>
    </dgm:pt>
    <dgm:pt modelId="{501816D7-B25A-4FEF-975E-C25793B1D060}">
      <dgm:prSet custT="1"/>
      <dgm:spPr/>
      <dgm:t>
        <a:bodyPr/>
        <a:lstStyle/>
        <a:p>
          <a:r>
            <a:rPr lang="en-GB" sz="1200" b="1" dirty="0"/>
            <a:t>Clearly communicate  </a:t>
          </a:r>
          <a:r>
            <a:rPr lang="en-GB" sz="1200" b="1" u="sng" dirty="0"/>
            <a:t>why</a:t>
          </a:r>
          <a:r>
            <a:rPr lang="en-GB" sz="1200" b="1" dirty="0"/>
            <a:t> people should have the vaccine.</a:t>
          </a:r>
          <a:endParaRPr lang="en-US" sz="1200" dirty="0"/>
        </a:p>
      </dgm:t>
    </dgm:pt>
    <dgm:pt modelId="{CA90B0BB-5D8E-41C0-9981-BAE28C4BFFF2}" type="parTrans" cxnId="{2EDBAFE7-967B-466A-A8FE-F16367A61C4E}">
      <dgm:prSet/>
      <dgm:spPr/>
      <dgm:t>
        <a:bodyPr/>
        <a:lstStyle/>
        <a:p>
          <a:endParaRPr lang="en-US"/>
        </a:p>
      </dgm:t>
    </dgm:pt>
    <dgm:pt modelId="{2DE600C7-D790-44D3-85DB-62A6F364EDB5}" type="sibTrans" cxnId="{2EDBAFE7-967B-466A-A8FE-F16367A61C4E}">
      <dgm:prSet phldrT="3" phldr="0"/>
      <dgm:spPr/>
      <dgm:t>
        <a:bodyPr/>
        <a:lstStyle/>
        <a:p>
          <a:r>
            <a:rPr lang="en-US"/>
            <a:t>3</a:t>
          </a:r>
        </a:p>
      </dgm:t>
    </dgm:pt>
    <dgm:pt modelId="{7A8BA717-C584-4045-A080-ACF526CBD56B}">
      <dgm:prSet custT="1"/>
      <dgm:spPr/>
      <dgm:t>
        <a:bodyPr/>
        <a:lstStyle/>
        <a:p>
          <a:r>
            <a:rPr lang="en-US" sz="1200" b="1" dirty="0"/>
            <a:t>Provide </a:t>
          </a:r>
          <a:r>
            <a:rPr lang="en-GB" sz="1200" b="1" dirty="0"/>
            <a:t>clear references to source information in any communication.</a:t>
          </a:r>
          <a:endParaRPr lang="en-US" sz="1200" dirty="0"/>
        </a:p>
      </dgm:t>
    </dgm:pt>
    <dgm:pt modelId="{E4986F8C-D2E7-4CD8-A24E-F421BEC2D886}" type="parTrans" cxnId="{5F47D48A-1540-4FCA-BFB4-57E537054D13}">
      <dgm:prSet/>
      <dgm:spPr/>
      <dgm:t>
        <a:bodyPr/>
        <a:lstStyle/>
        <a:p>
          <a:endParaRPr lang="en-US"/>
        </a:p>
      </dgm:t>
    </dgm:pt>
    <dgm:pt modelId="{5C936E48-EFF6-4EBB-83BE-41A78F34C67F}" type="sibTrans" cxnId="{5F47D48A-1540-4FCA-BFB4-57E537054D13}">
      <dgm:prSet phldrT="5" phldr="0"/>
      <dgm:spPr/>
      <dgm:t>
        <a:bodyPr/>
        <a:lstStyle/>
        <a:p>
          <a:r>
            <a:rPr lang="en-US"/>
            <a:t>5</a:t>
          </a:r>
        </a:p>
      </dgm:t>
    </dgm:pt>
    <dgm:pt modelId="{3BA18E45-BBB8-4A0C-BDC8-2AFA070A7920}">
      <dgm:prSet custT="1"/>
      <dgm:spPr/>
      <dgm:t>
        <a:bodyPr/>
        <a:lstStyle/>
        <a:p>
          <a:r>
            <a:rPr lang="en-US" sz="1200" b="1" dirty="0"/>
            <a:t>Give people the information they need to make decisions they feel comfortable with.</a:t>
          </a:r>
          <a:endParaRPr lang="en-US" sz="1200" dirty="0"/>
        </a:p>
      </dgm:t>
    </dgm:pt>
    <dgm:pt modelId="{DFE72555-6868-4FE7-B9A5-8168A5168675}" type="parTrans" cxnId="{AC81E6CE-7E11-4FEC-A9E2-BC4966FA3A72}">
      <dgm:prSet/>
      <dgm:spPr/>
      <dgm:t>
        <a:bodyPr/>
        <a:lstStyle/>
        <a:p>
          <a:endParaRPr lang="en-US"/>
        </a:p>
      </dgm:t>
    </dgm:pt>
    <dgm:pt modelId="{2D6A41CA-86FE-4DD3-AB1A-A4B6AD91F8FB}" type="sibTrans" cxnId="{AC81E6CE-7E11-4FEC-A9E2-BC4966FA3A72}">
      <dgm:prSet phldrT="6" phldr="0"/>
      <dgm:spPr/>
      <dgm:t>
        <a:bodyPr/>
        <a:lstStyle/>
        <a:p>
          <a:r>
            <a:rPr lang="en-US"/>
            <a:t>6</a:t>
          </a:r>
        </a:p>
      </dgm:t>
    </dgm:pt>
    <dgm:pt modelId="{EF2D0E76-10F0-4709-B069-8DF50473B1C8}">
      <dgm:prSet custT="1"/>
      <dgm:spPr/>
      <dgm:t>
        <a:bodyPr/>
        <a:lstStyle/>
        <a:p>
          <a:r>
            <a:rPr lang="en-GB" sz="1200" b="1" dirty="0"/>
            <a:t>Carefully consider targeted messaging.</a:t>
          </a:r>
          <a:endParaRPr lang="en-US" sz="1200" dirty="0"/>
        </a:p>
      </dgm:t>
    </dgm:pt>
    <dgm:pt modelId="{A736B5F3-7017-4071-B58B-B14D4408FEB5}" type="parTrans" cxnId="{F4E009E1-1CF1-4C1B-915A-CB4448DCF5FC}">
      <dgm:prSet/>
      <dgm:spPr/>
      <dgm:t>
        <a:bodyPr/>
        <a:lstStyle/>
        <a:p>
          <a:endParaRPr lang="en-US"/>
        </a:p>
      </dgm:t>
    </dgm:pt>
    <dgm:pt modelId="{5B769F13-63D1-416C-AE5E-E4797D4377FD}" type="sibTrans" cxnId="{F4E009E1-1CF1-4C1B-915A-CB4448DCF5FC}">
      <dgm:prSet phldrT="7" phldr="0"/>
      <dgm:spPr/>
      <dgm:t>
        <a:bodyPr/>
        <a:lstStyle/>
        <a:p>
          <a:r>
            <a:rPr lang="en-US"/>
            <a:t>7</a:t>
          </a:r>
        </a:p>
      </dgm:t>
    </dgm:pt>
    <dgm:pt modelId="{2FE57540-2968-4938-8401-6CCCB03E5360}">
      <dgm:prSet custT="1"/>
      <dgm:spPr/>
      <dgm:t>
        <a:bodyPr/>
        <a:lstStyle/>
        <a:p>
          <a:r>
            <a:rPr lang="en-GB" sz="1200" b="1" dirty="0"/>
            <a:t>Provide information for unanswered questions.</a:t>
          </a:r>
          <a:endParaRPr lang="en-US" sz="1200" dirty="0"/>
        </a:p>
      </dgm:t>
    </dgm:pt>
    <dgm:pt modelId="{E8EEA98C-0155-4DCE-98DC-263164784055}" type="parTrans" cxnId="{646D42B6-654A-4EEB-A625-A4524184533E}">
      <dgm:prSet/>
      <dgm:spPr/>
      <dgm:t>
        <a:bodyPr/>
        <a:lstStyle/>
        <a:p>
          <a:endParaRPr lang="en-US"/>
        </a:p>
      </dgm:t>
    </dgm:pt>
    <dgm:pt modelId="{AF57B34F-1AE0-4E72-B8BB-FB30C8E5C0F2}" type="sibTrans" cxnId="{646D42B6-654A-4EEB-A625-A4524184533E}">
      <dgm:prSet phldrT="4" phldr="0"/>
      <dgm:spPr/>
      <dgm:t>
        <a:bodyPr/>
        <a:lstStyle/>
        <a:p>
          <a:r>
            <a:rPr lang="en-US"/>
            <a:t>4</a:t>
          </a:r>
        </a:p>
      </dgm:t>
    </dgm:pt>
    <dgm:pt modelId="{2235E38D-639F-4898-AE98-32ACF875E8D5}">
      <dgm:prSet custT="1"/>
      <dgm:spPr/>
      <dgm:t>
        <a:bodyPr/>
        <a:lstStyle/>
        <a:p>
          <a:r>
            <a:rPr lang="en-GB" sz="1200" b="1" dirty="0"/>
            <a:t>Deliver messages via people who have a clear connection or lived experience of the vaccine.</a:t>
          </a:r>
          <a:endParaRPr lang="en-US" sz="1200" dirty="0"/>
        </a:p>
      </dgm:t>
    </dgm:pt>
    <dgm:pt modelId="{22951354-DDE7-4AE7-B0F3-2553FDAC3FE1}" type="parTrans" cxnId="{84F0FCD8-F7D3-4B91-8370-A7D25544B878}">
      <dgm:prSet/>
      <dgm:spPr/>
      <dgm:t>
        <a:bodyPr/>
        <a:lstStyle/>
        <a:p>
          <a:endParaRPr lang="en-US"/>
        </a:p>
      </dgm:t>
    </dgm:pt>
    <dgm:pt modelId="{6975D5D4-58A4-4A72-B9D7-166C4D9E379E}" type="sibTrans" cxnId="{84F0FCD8-F7D3-4B91-8370-A7D25544B878}">
      <dgm:prSet phldrT="2" phldr="0"/>
      <dgm:spPr/>
      <dgm:t>
        <a:bodyPr/>
        <a:lstStyle/>
        <a:p>
          <a:r>
            <a:rPr lang="en-US"/>
            <a:t>2</a:t>
          </a:r>
        </a:p>
      </dgm:t>
    </dgm:pt>
    <dgm:pt modelId="{E41FB6CE-2CA8-4310-866B-EB299ECF5DCB}">
      <dgm:prSet custT="1"/>
      <dgm:spPr/>
      <dgm:t>
        <a:bodyPr/>
        <a:lstStyle/>
        <a:p>
          <a:r>
            <a:rPr lang="en-GB" sz="1200" b="1" dirty="0"/>
            <a:t>Localise the approach. </a:t>
          </a:r>
          <a:endParaRPr lang="en-US" sz="1200" b="0" dirty="0"/>
        </a:p>
      </dgm:t>
    </dgm:pt>
    <dgm:pt modelId="{1A6D5442-F54C-46C8-80E4-D6E08B2F8498}" type="parTrans" cxnId="{47CA2E32-424D-4973-9CBF-128023970F8A}">
      <dgm:prSet/>
      <dgm:spPr/>
      <dgm:t>
        <a:bodyPr/>
        <a:lstStyle/>
        <a:p>
          <a:endParaRPr lang="en-US"/>
        </a:p>
      </dgm:t>
    </dgm:pt>
    <dgm:pt modelId="{227C74D6-A095-4EEA-9683-9958E594C09A}" type="sibTrans" cxnId="{47CA2E32-424D-4973-9CBF-128023970F8A}">
      <dgm:prSet phldrT="1" phldr="0"/>
      <dgm:spPr/>
      <dgm:t>
        <a:bodyPr/>
        <a:lstStyle/>
        <a:p>
          <a:r>
            <a:rPr lang="en-US"/>
            <a:t>1</a:t>
          </a:r>
        </a:p>
      </dgm:t>
    </dgm:pt>
    <dgm:pt modelId="{CE5DADC1-A371-3E48-B391-4C5380BEE296}" type="pres">
      <dgm:prSet presAssocID="{0F0498BE-1F02-4001-8866-08ABA6D9883A}" presName="linearFlow" presStyleCnt="0">
        <dgm:presLayoutVars>
          <dgm:dir/>
          <dgm:animLvl val="lvl"/>
          <dgm:resizeHandles val="exact"/>
        </dgm:presLayoutVars>
      </dgm:prSet>
      <dgm:spPr/>
    </dgm:pt>
    <dgm:pt modelId="{35E9E4FD-168F-D644-A93A-588154F50009}" type="pres">
      <dgm:prSet presAssocID="{E41FB6CE-2CA8-4310-866B-EB299ECF5DCB}" presName="compositeNode" presStyleCnt="0"/>
      <dgm:spPr/>
    </dgm:pt>
    <dgm:pt modelId="{EC435516-F803-E242-A7F6-9169194FC384}" type="pres">
      <dgm:prSet presAssocID="{E41FB6CE-2CA8-4310-866B-EB299ECF5DCB}" presName="parTx" presStyleLbl="node1" presStyleIdx="0" presStyleCnt="0">
        <dgm:presLayoutVars>
          <dgm:chMax val="0"/>
          <dgm:chPref val="0"/>
          <dgm:bulletEnabled val="1"/>
        </dgm:presLayoutVars>
      </dgm:prSet>
      <dgm:spPr/>
    </dgm:pt>
    <dgm:pt modelId="{30656A6F-A216-CC44-BE62-85D81078D9A7}" type="pres">
      <dgm:prSet presAssocID="{E41FB6CE-2CA8-4310-866B-EB299ECF5DCB}" presName="parSh" presStyleCnt="0"/>
      <dgm:spPr/>
    </dgm:pt>
    <dgm:pt modelId="{68140933-FA3E-AE40-ABB7-82462FB07B3B}" type="pres">
      <dgm:prSet presAssocID="{E41FB6CE-2CA8-4310-866B-EB299ECF5DCB}" presName="lineNode" presStyleLbl="alignAccFollowNode1" presStyleIdx="0" presStyleCnt="21"/>
      <dgm:spPr/>
    </dgm:pt>
    <dgm:pt modelId="{859C32BA-8BA7-A941-8D29-FBA9269C8325}" type="pres">
      <dgm:prSet presAssocID="{E41FB6CE-2CA8-4310-866B-EB299ECF5DCB}" presName="lineArrowNode" presStyleLbl="alignAccFollowNode1" presStyleIdx="1" presStyleCnt="21"/>
      <dgm:spPr/>
    </dgm:pt>
    <dgm:pt modelId="{BAE1A9BF-A046-1543-9B72-5A394FBA1579}" type="pres">
      <dgm:prSet presAssocID="{227C74D6-A095-4EEA-9683-9958E594C09A}" presName="sibTransNodeCircle" presStyleLbl="alignNode1" presStyleIdx="0" presStyleCnt="7">
        <dgm:presLayoutVars>
          <dgm:chMax val="0"/>
          <dgm:bulletEnabled/>
        </dgm:presLayoutVars>
      </dgm:prSet>
      <dgm:spPr/>
    </dgm:pt>
    <dgm:pt modelId="{A079ECBD-D405-C140-B9CD-2CA8B8CD9A63}" type="pres">
      <dgm:prSet presAssocID="{227C74D6-A095-4EEA-9683-9958E594C09A}" presName="spacerBetweenCircleAndCallout" presStyleCnt="0">
        <dgm:presLayoutVars/>
      </dgm:prSet>
      <dgm:spPr/>
    </dgm:pt>
    <dgm:pt modelId="{AB2D13E2-9906-8F46-ABEA-98D5B2555E10}" type="pres">
      <dgm:prSet presAssocID="{E41FB6CE-2CA8-4310-866B-EB299ECF5DCB}" presName="nodeText" presStyleLbl="alignAccFollowNode1" presStyleIdx="2" presStyleCnt="21">
        <dgm:presLayoutVars>
          <dgm:bulletEnabled val="1"/>
        </dgm:presLayoutVars>
      </dgm:prSet>
      <dgm:spPr/>
    </dgm:pt>
    <dgm:pt modelId="{9C234ADC-32CB-8844-884F-13EF915D864F}" type="pres">
      <dgm:prSet presAssocID="{227C74D6-A095-4EEA-9683-9958E594C09A}" presName="sibTransComposite" presStyleCnt="0"/>
      <dgm:spPr/>
    </dgm:pt>
    <dgm:pt modelId="{285F315D-E498-EA48-8F16-E35139E7C32D}" type="pres">
      <dgm:prSet presAssocID="{2235E38D-639F-4898-AE98-32ACF875E8D5}" presName="compositeNode" presStyleCnt="0"/>
      <dgm:spPr/>
    </dgm:pt>
    <dgm:pt modelId="{BBB97038-B958-BA4E-9EAC-0CEF15B28B52}" type="pres">
      <dgm:prSet presAssocID="{2235E38D-639F-4898-AE98-32ACF875E8D5}" presName="parTx" presStyleLbl="node1" presStyleIdx="0" presStyleCnt="0">
        <dgm:presLayoutVars>
          <dgm:chMax val="0"/>
          <dgm:chPref val="0"/>
          <dgm:bulletEnabled val="1"/>
        </dgm:presLayoutVars>
      </dgm:prSet>
      <dgm:spPr/>
    </dgm:pt>
    <dgm:pt modelId="{D7DCE8A6-6F4D-F242-BF89-1F9F55161F48}" type="pres">
      <dgm:prSet presAssocID="{2235E38D-639F-4898-AE98-32ACF875E8D5}" presName="parSh" presStyleCnt="0"/>
      <dgm:spPr/>
    </dgm:pt>
    <dgm:pt modelId="{2C186005-D86E-F947-80AB-2CF4C57873A7}" type="pres">
      <dgm:prSet presAssocID="{2235E38D-639F-4898-AE98-32ACF875E8D5}" presName="lineNode" presStyleLbl="alignAccFollowNode1" presStyleIdx="3" presStyleCnt="21"/>
      <dgm:spPr/>
    </dgm:pt>
    <dgm:pt modelId="{F8EBE325-545A-E44B-9786-3F255B64E6B9}" type="pres">
      <dgm:prSet presAssocID="{2235E38D-639F-4898-AE98-32ACF875E8D5}" presName="lineArrowNode" presStyleLbl="alignAccFollowNode1" presStyleIdx="4" presStyleCnt="21"/>
      <dgm:spPr/>
    </dgm:pt>
    <dgm:pt modelId="{E17C40D1-9D45-4B48-992F-0210D1E8CA8D}" type="pres">
      <dgm:prSet presAssocID="{6975D5D4-58A4-4A72-B9D7-166C4D9E379E}" presName="sibTransNodeCircle" presStyleLbl="alignNode1" presStyleIdx="1" presStyleCnt="7">
        <dgm:presLayoutVars>
          <dgm:chMax val="0"/>
          <dgm:bulletEnabled/>
        </dgm:presLayoutVars>
      </dgm:prSet>
      <dgm:spPr/>
    </dgm:pt>
    <dgm:pt modelId="{88CCB37B-B1A2-AD46-889F-53C0CE1EAB7F}" type="pres">
      <dgm:prSet presAssocID="{6975D5D4-58A4-4A72-B9D7-166C4D9E379E}" presName="spacerBetweenCircleAndCallout" presStyleCnt="0">
        <dgm:presLayoutVars/>
      </dgm:prSet>
      <dgm:spPr/>
    </dgm:pt>
    <dgm:pt modelId="{33722F3C-C27C-E145-8A4F-F93754814807}" type="pres">
      <dgm:prSet presAssocID="{2235E38D-639F-4898-AE98-32ACF875E8D5}" presName="nodeText" presStyleLbl="alignAccFollowNode1" presStyleIdx="5" presStyleCnt="21" custScaleY="100000">
        <dgm:presLayoutVars>
          <dgm:bulletEnabled val="1"/>
        </dgm:presLayoutVars>
      </dgm:prSet>
      <dgm:spPr/>
    </dgm:pt>
    <dgm:pt modelId="{BA925E92-6BC1-A143-AC0E-557F53A4B790}" type="pres">
      <dgm:prSet presAssocID="{6975D5D4-58A4-4A72-B9D7-166C4D9E379E}" presName="sibTransComposite" presStyleCnt="0"/>
      <dgm:spPr/>
    </dgm:pt>
    <dgm:pt modelId="{023EDE39-F6FB-1542-A74F-ED18242AB9A3}" type="pres">
      <dgm:prSet presAssocID="{501816D7-B25A-4FEF-975E-C25793B1D060}" presName="compositeNode" presStyleCnt="0"/>
      <dgm:spPr/>
    </dgm:pt>
    <dgm:pt modelId="{B6003D6A-6599-604E-BE16-EE7F7449978F}" type="pres">
      <dgm:prSet presAssocID="{501816D7-B25A-4FEF-975E-C25793B1D060}" presName="parTx" presStyleLbl="node1" presStyleIdx="0" presStyleCnt="0">
        <dgm:presLayoutVars>
          <dgm:chMax val="0"/>
          <dgm:chPref val="0"/>
          <dgm:bulletEnabled val="1"/>
        </dgm:presLayoutVars>
      </dgm:prSet>
      <dgm:spPr/>
    </dgm:pt>
    <dgm:pt modelId="{EE761FD4-6CD1-AB4D-AB61-024719EF37EA}" type="pres">
      <dgm:prSet presAssocID="{501816D7-B25A-4FEF-975E-C25793B1D060}" presName="parSh" presStyleCnt="0"/>
      <dgm:spPr/>
    </dgm:pt>
    <dgm:pt modelId="{5BACD7B2-054E-D24C-8ECF-F85C3D3C3B99}" type="pres">
      <dgm:prSet presAssocID="{501816D7-B25A-4FEF-975E-C25793B1D060}" presName="lineNode" presStyleLbl="alignAccFollowNode1" presStyleIdx="6" presStyleCnt="21"/>
      <dgm:spPr/>
    </dgm:pt>
    <dgm:pt modelId="{895177AA-12EB-9F47-BA93-1C030E6FA434}" type="pres">
      <dgm:prSet presAssocID="{501816D7-B25A-4FEF-975E-C25793B1D060}" presName="lineArrowNode" presStyleLbl="alignAccFollowNode1" presStyleIdx="7" presStyleCnt="21"/>
      <dgm:spPr/>
    </dgm:pt>
    <dgm:pt modelId="{C6ED8BA2-F07A-F745-842D-FF22DF17DD49}" type="pres">
      <dgm:prSet presAssocID="{2DE600C7-D790-44D3-85DB-62A6F364EDB5}" presName="sibTransNodeCircle" presStyleLbl="alignNode1" presStyleIdx="2" presStyleCnt="7">
        <dgm:presLayoutVars>
          <dgm:chMax val="0"/>
          <dgm:bulletEnabled/>
        </dgm:presLayoutVars>
      </dgm:prSet>
      <dgm:spPr/>
    </dgm:pt>
    <dgm:pt modelId="{5E97A339-ECDB-504D-9722-C50CEEDFE80D}" type="pres">
      <dgm:prSet presAssocID="{2DE600C7-D790-44D3-85DB-62A6F364EDB5}" presName="spacerBetweenCircleAndCallout" presStyleCnt="0">
        <dgm:presLayoutVars/>
      </dgm:prSet>
      <dgm:spPr/>
    </dgm:pt>
    <dgm:pt modelId="{FC6C95F1-5BC5-F543-B131-F0CFD588983B}" type="pres">
      <dgm:prSet presAssocID="{501816D7-B25A-4FEF-975E-C25793B1D060}" presName="nodeText" presStyleLbl="alignAccFollowNode1" presStyleIdx="8" presStyleCnt="21" custScaleY="102073">
        <dgm:presLayoutVars>
          <dgm:bulletEnabled val="1"/>
        </dgm:presLayoutVars>
      </dgm:prSet>
      <dgm:spPr/>
    </dgm:pt>
    <dgm:pt modelId="{0E83D694-80C3-084E-84A7-646014E8D3F8}" type="pres">
      <dgm:prSet presAssocID="{2DE600C7-D790-44D3-85DB-62A6F364EDB5}" presName="sibTransComposite" presStyleCnt="0"/>
      <dgm:spPr/>
    </dgm:pt>
    <dgm:pt modelId="{6329F8C5-5F2B-8D46-98EC-64D68B113917}" type="pres">
      <dgm:prSet presAssocID="{2FE57540-2968-4938-8401-6CCCB03E5360}" presName="compositeNode" presStyleCnt="0"/>
      <dgm:spPr/>
    </dgm:pt>
    <dgm:pt modelId="{E547F039-9A31-CC49-BD9F-E908808EEF07}" type="pres">
      <dgm:prSet presAssocID="{2FE57540-2968-4938-8401-6CCCB03E5360}" presName="parTx" presStyleLbl="node1" presStyleIdx="0" presStyleCnt="0">
        <dgm:presLayoutVars>
          <dgm:chMax val="0"/>
          <dgm:chPref val="0"/>
          <dgm:bulletEnabled val="1"/>
        </dgm:presLayoutVars>
      </dgm:prSet>
      <dgm:spPr/>
    </dgm:pt>
    <dgm:pt modelId="{668435B3-41F6-1141-9371-1A848786B358}" type="pres">
      <dgm:prSet presAssocID="{2FE57540-2968-4938-8401-6CCCB03E5360}" presName="parSh" presStyleCnt="0"/>
      <dgm:spPr/>
    </dgm:pt>
    <dgm:pt modelId="{86B1D6EA-6395-AE4C-8D98-D63CF474F2FC}" type="pres">
      <dgm:prSet presAssocID="{2FE57540-2968-4938-8401-6CCCB03E5360}" presName="lineNode" presStyleLbl="alignAccFollowNode1" presStyleIdx="9" presStyleCnt="21"/>
      <dgm:spPr/>
    </dgm:pt>
    <dgm:pt modelId="{F49C89D2-760F-1645-B525-636530838C95}" type="pres">
      <dgm:prSet presAssocID="{2FE57540-2968-4938-8401-6CCCB03E5360}" presName="lineArrowNode" presStyleLbl="alignAccFollowNode1" presStyleIdx="10" presStyleCnt="21"/>
      <dgm:spPr/>
    </dgm:pt>
    <dgm:pt modelId="{AF921155-42FE-104A-9F63-C64983566BA5}" type="pres">
      <dgm:prSet presAssocID="{AF57B34F-1AE0-4E72-B8BB-FB30C8E5C0F2}" presName="sibTransNodeCircle" presStyleLbl="alignNode1" presStyleIdx="3" presStyleCnt="7">
        <dgm:presLayoutVars>
          <dgm:chMax val="0"/>
          <dgm:bulletEnabled/>
        </dgm:presLayoutVars>
      </dgm:prSet>
      <dgm:spPr/>
    </dgm:pt>
    <dgm:pt modelId="{37B3C6BF-A225-C64E-8B20-2703F8F171C9}" type="pres">
      <dgm:prSet presAssocID="{AF57B34F-1AE0-4E72-B8BB-FB30C8E5C0F2}" presName="spacerBetweenCircleAndCallout" presStyleCnt="0">
        <dgm:presLayoutVars/>
      </dgm:prSet>
      <dgm:spPr/>
    </dgm:pt>
    <dgm:pt modelId="{3A7C3825-CE1D-894C-AD8D-2C249BB7DDA0}" type="pres">
      <dgm:prSet presAssocID="{2FE57540-2968-4938-8401-6CCCB03E5360}" presName="nodeText" presStyleLbl="alignAccFollowNode1" presStyleIdx="11" presStyleCnt="21">
        <dgm:presLayoutVars>
          <dgm:bulletEnabled val="1"/>
        </dgm:presLayoutVars>
      </dgm:prSet>
      <dgm:spPr/>
    </dgm:pt>
    <dgm:pt modelId="{7293AB4D-9779-6D49-A2E1-AD183A6BEF7F}" type="pres">
      <dgm:prSet presAssocID="{AF57B34F-1AE0-4E72-B8BB-FB30C8E5C0F2}" presName="sibTransComposite" presStyleCnt="0"/>
      <dgm:spPr/>
    </dgm:pt>
    <dgm:pt modelId="{655EB71E-3614-E14C-AC76-4818D35ACA64}" type="pres">
      <dgm:prSet presAssocID="{7A8BA717-C584-4045-A080-ACF526CBD56B}" presName="compositeNode" presStyleCnt="0"/>
      <dgm:spPr/>
    </dgm:pt>
    <dgm:pt modelId="{AB1A132A-375E-CF49-A733-1AA85BEEB519}" type="pres">
      <dgm:prSet presAssocID="{7A8BA717-C584-4045-A080-ACF526CBD56B}" presName="parTx" presStyleLbl="node1" presStyleIdx="0" presStyleCnt="0">
        <dgm:presLayoutVars>
          <dgm:chMax val="0"/>
          <dgm:chPref val="0"/>
          <dgm:bulletEnabled val="1"/>
        </dgm:presLayoutVars>
      </dgm:prSet>
      <dgm:spPr/>
    </dgm:pt>
    <dgm:pt modelId="{3757BE4C-F1B5-5843-AEF7-C9AB8984CC46}" type="pres">
      <dgm:prSet presAssocID="{7A8BA717-C584-4045-A080-ACF526CBD56B}" presName="parSh" presStyleCnt="0"/>
      <dgm:spPr/>
    </dgm:pt>
    <dgm:pt modelId="{22272AD2-56CE-1F45-AE79-144F6A99D19B}" type="pres">
      <dgm:prSet presAssocID="{7A8BA717-C584-4045-A080-ACF526CBD56B}" presName="lineNode" presStyleLbl="alignAccFollowNode1" presStyleIdx="12" presStyleCnt="21"/>
      <dgm:spPr/>
    </dgm:pt>
    <dgm:pt modelId="{C6F37397-F211-2B4A-910E-D50C4D096C3E}" type="pres">
      <dgm:prSet presAssocID="{7A8BA717-C584-4045-A080-ACF526CBD56B}" presName="lineArrowNode" presStyleLbl="alignAccFollowNode1" presStyleIdx="13" presStyleCnt="21"/>
      <dgm:spPr/>
    </dgm:pt>
    <dgm:pt modelId="{8F2D9C9F-1919-4E44-822B-E23E093037E8}" type="pres">
      <dgm:prSet presAssocID="{5C936E48-EFF6-4EBB-83BE-41A78F34C67F}" presName="sibTransNodeCircle" presStyleLbl="alignNode1" presStyleIdx="4" presStyleCnt="7">
        <dgm:presLayoutVars>
          <dgm:chMax val="0"/>
          <dgm:bulletEnabled/>
        </dgm:presLayoutVars>
      </dgm:prSet>
      <dgm:spPr/>
    </dgm:pt>
    <dgm:pt modelId="{42746D7F-4432-6B42-87FC-EA225F941DC3}" type="pres">
      <dgm:prSet presAssocID="{5C936E48-EFF6-4EBB-83BE-41A78F34C67F}" presName="spacerBetweenCircleAndCallout" presStyleCnt="0">
        <dgm:presLayoutVars/>
      </dgm:prSet>
      <dgm:spPr/>
    </dgm:pt>
    <dgm:pt modelId="{141C6527-3A64-064E-B85C-EBF8C7801FDB}" type="pres">
      <dgm:prSet presAssocID="{7A8BA717-C584-4045-A080-ACF526CBD56B}" presName="nodeText" presStyleLbl="alignAccFollowNode1" presStyleIdx="14" presStyleCnt="21">
        <dgm:presLayoutVars>
          <dgm:bulletEnabled val="1"/>
        </dgm:presLayoutVars>
      </dgm:prSet>
      <dgm:spPr/>
    </dgm:pt>
    <dgm:pt modelId="{519C4A81-3D12-3A4B-8DFF-771D97171962}" type="pres">
      <dgm:prSet presAssocID="{5C936E48-EFF6-4EBB-83BE-41A78F34C67F}" presName="sibTransComposite" presStyleCnt="0"/>
      <dgm:spPr/>
    </dgm:pt>
    <dgm:pt modelId="{FBF589CC-89ED-F04D-B7D6-154D6A26C2D1}" type="pres">
      <dgm:prSet presAssocID="{3BA18E45-BBB8-4A0C-BDC8-2AFA070A7920}" presName="compositeNode" presStyleCnt="0"/>
      <dgm:spPr/>
    </dgm:pt>
    <dgm:pt modelId="{E9185FE5-8AC2-1E4A-90F8-CF7BC8607E97}" type="pres">
      <dgm:prSet presAssocID="{3BA18E45-BBB8-4A0C-BDC8-2AFA070A7920}" presName="parTx" presStyleLbl="node1" presStyleIdx="0" presStyleCnt="0">
        <dgm:presLayoutVars>
          <dgm:chMax val="0"/>
          <dgm:chPref val="0"/>
          <dgm:bulletEnabled val="1"/>
        </dgm:presLayoutVars>
      </dgm:prSet>
      <dgm:spPr/>
    </dgm:pt>
    <dgm:pt modelId="{6E058933-099D-C743-BB17-04F656A0AD22}" type="pres">
      <dgm:prSet presAssocID="{3BA18E45-BBB8-4A0C-BDC8-2AFA070A7920}" presName="parSh" presStyleCnt="0"/>
      <dgm:spPr/>
    </dgm:pt>
    <dgm:pt modelId="{A35DB79D-6185-5D4F-BE43-CD7D779C63AB}" type="pres">
      <dgm:prSet presAssocID="{3BA18E45-BBB8-4A0C-BDC8-2AFA070A7920}" presName="lineNode" presStyleLbl="alignAccFollowNode1" presStyleIdx="15" presStyleCnt="21"/>
      <dgm:spPr/>
    </dgm:pt>
    <dgm:pt modelId="{D07C41A6-5D1B-7743-9F98-1DF6A6A6FE8A}" type="pres">
      <dgm:prSet presAssocID="{3BA18E45-BBB8-4A0C-BDC8-2AFA070A7920}" presName="lineArrowNode" presStyleLbl="alignAccFollowNode1" presStyleIdx="16" presStyleCnt="21"/>
      <dgm:spPr/>
    </dgm:pt>
    <dgm:pt modelId="{2C9C534A-9776-974E-B912-96AD1C7E8A37}" type="pres">
      <dgm:prSet presAssocID="{2D6A41CA-86FE-4DD3-AB1A-A4B6AD91F8FB}" presName="sibTransNodeCircle" presStyleLbl="alignNode1" presStyleIdx="5" presStyleCnt="7">
        <dgm:presLayoutVars>
          <dgm:chMax val="0"/>
          <dgm:bulletEnabled/>
        </dgm:presLayoutVars>
      </dgm:prSet>
      <dgm:spPr/>
    </dgm:pt>
    <dgm:pt modelId="{F919D100-6FAE-CC42-8109-8560E837C46D}" type="pres">
      <dgm:prSet presAssocID="{2D6A41CA-86FE-4DD3-AB1A-A4B6AD91F8FB}" presName="spacerBetweenCircleAndCallout" presStyleCnt="0">
        <dgm:presLayoutVars/>
      </dgm:prSet>
      <dgm:spPr/>
    </dgm:pt>
    <dgm:pt modelId="{07586880-60EE-D546-8C7D-757B8F709FD9}" type="pres">
      <dgm:prSet presAssocID="{3BA18E45-BBB8-4A0C-BDC8-2AFA070A7920}" presName="nodeText" presStyleLbl="alignAccFollowNode1" presStyleIdx="17" presStyleCnt="21">
        <dgm:presLayoutVars>
          <dgm:bulletEnabled val="1"/>
        </dgm:presLayoutVars>
      </dgm:prSet>
      <dgm:spPr/>
    </dgm:pt>
    <dgm:pt modelId="{F4A17E23-F61C-5B4B-9849-5F791E8CAE9A}" type="pres">
      <dgm:prSet presAssocID="{2D6A41CA-86FE-4DD3-AB1A-A4B6AD91F8FB}" presName="sibTransComposite" presStyleCnt="0"/>
      <dgm:spPr/>
    </dgm:pt>
    <dgm:pt modelId="{BB844063-B3F0-8944-BAC6-C7772F9FE2D7}" type="pres">
      <dgm:prSet presAssocID="{EF2D0E76-10F0-4709-B069-8DF50473B1C8}" presName="compositeNode" presStyleCnt="0"/>
      <dgm:spPr/>
    </dgm:pt>
    <dgm:pt modelId="{1104358E-11CC-2A46-A7A6-118F302D4934}" type="pres">
      <dgm:prSet presAssocID="{EF2D0E76-10F0-4709-B069-8DF50473B1C8}" presName="parTx" presStyleLbl="node1" presStyleIdx="0" presStyleCnt="0">
        <dgm:presLayoutVars>
          <dgm:chMax val="0"/>
          <dgm:chPref val="0"/>
          <dgm:bulletEnabled val="1"/>
        </dgm:presLayoutVars>
      </dgm:prSet>
      <dgm:spPr/>
    </dgm:pt>
    <dgm:pt modelId="{C91E205C-809C-DB48-BF59-CA189F32C68B}" type="pres">
      <dgm:prSet presAssocID="{EF2D0E76-10F0-4709-B069-8DF50473B1C8}" presName="parSh" presStyleCnt="0"/>
      <dgm:spPr/>
    </dgm:pt>
    <dgm:pt modelId="{420B3321-87E8-CA4C-92EC-D5E4A1AD041A}" type="pres">
      <dgm:prSet presAssocID="{EF2D0E76-10F0-4709-B069-8DF50473B1C8}" presName="lineNode" presStyleLbl="alignAccFollowNode1" presStyleIdx="18" presStyleCnt="21"/>
      <dgm:spPr/>
    </dgm:pt>
    <dgm:pt modelId="{0B25B5B5-7F7A-7649-B0B0-14A0A74430AE}" type="pres">
      <dgm:prSet presAssocID="{EF2D0E76-10F0-4709-B069-8DF50473B1C8}" presName="lineArrowNode" presStyleLbl="alignAccFollowNode1" presStyleIdx="19" presStyleCnt="21"/>
      <dgm:spPr/>
    </dgm:pt>
    <dgm:pt modelId="{4D93C7E1-9F74-D944-9A9C-010FB290EB81}" type="pres">
      <dgm:prSet presAssocID="{5B769F13-63D1-416C-AE5E-E4797D4377FD}" presName="sibTransNodeCircle" presStyleLbl="alignNode1" presStyleIdx="6" presStyleCnt="7">
        <dgm:presLayoutVars>
          <dgm:chMax val="0"/>
          <dgm:bulletEnabled/>
        </dgm:presLayoutVars>
      </dgm:prSet>
      <dgm:spPr/>
    </dgm:pt>
    <dgm:pt modelId="{21D9EB94-0F87-B04D-87C6-610D671FAD83}" type="pres">
      <dgm:prSet presAssocID="{5B769F13-63D1-416C-AE5E-E4797D4377FD}" presName="spacerBetweenCircleAndCallout" presStyleCnt="0">
        <dgm:presLayoutVars/>
      </dgm:prSet>
      <dgm:spPr/>
    </dgm:pt>
    <dgm:pt modelId="{2DF4E046-0A20-3D46-913F-13886A21DC56}" type="pres">
      <dgm:prSet presAssocID="{EF2D0E76-10F0-4709-B069-8DF50473B1C8}" presName="nodeText" presStyleLbl="alignAccFollowNode1" presStyleIdx="20" presStyleCnt="21">
        <dgm:presLayoutVars>
          <dgm:bulletEnabled val="1"/>
        </dgm:presLayoutVars>
      </dgm:prSet>
      <dgm:spPr/>
    </dgm:pt>
  </dgm:ptLst>
  <dgm:cxnLst>
    <dgm:cxn modelId="{27896512-D3AC-E64B-9C23-6EF6B0722693}" type="presOf" srcId="{5C936E48-EFF6-4EBB-83BE-41A78F34C67F}" destId="{8F2D9C9F-1919-4E44-822B-E23E093037E8}" srcOrd="0" destOrd="0" presId="urn:microsoft.com/office/officeart/2016/7/layout/LinearArrowProcessNumbered"/>
    <dgm:cxn modelId="{E7B7DA14-7F91-FA4D-8F55-7E24599CE242}" type="presOf" srcId="{7A8BA717-C584-4045-A080-ACF526CBD56B}" destId="{141C6527-3A64-064E-B85C-EBF8C7801FDB}" srcOrd="0" destOrd="0" presId="urn:microsoft.com/office/officeart/2016/7/layout/LinearArrowProcessNumbered"/>
    <dgm:cxn modelId="{69EBA21D-23D9-0B43-BDA6-440354D90418}" type="presOf" srcId="{0F0498BE-1F02-4001-8866-08ABA6D9883A}" destId="{CE5DADC1-A371-3E48-B391-4C5380BEE296}" srcOrd="0" destOrd="0" presId="urn:microsoft.com/office/officeart/2016/7/layout/LinearArrowProcessNumbered"/>
    <dgm:cxn modelId="{2251001F-D6B1-CE44-8D84-8C85D0A5C8B3}" type="presOf" srcId="{2FE57540-2968-4938-8401-6CCCB03E5360}" destId="{3A7C3825-CE1D-894C-AD8D-2C249BB7DDA0}" srcOrd="0" destOrd="0" presId="urn:microsoft.com/office/officeart/2016/7/layout/LinearArrowProcessNumbered"/>
    <dgm:cxn modelId="{02CDD021-BAE3-A945-8A25-3961BA8D21FA}" type="presOf" srcId="{EF2D0E76-10F0-4709-B069-8DF50473B1C8}" destId="{2DF4E046-0A20-3D46-913F-13886A21DC56}" srcOrd="0" destOrd="0" presId="urn:microsoft.com/office/officeart/2016/7/layout/LinearArrowProcessNumbered"/>
    <dgm:cxn modelId="{47CA2E32-424D-4973-9CBF-128023970F8A}" srcId="{0F0498BE-1F02-4001-8866-08ABA6D9883A}" destId="{E41FB6CE-2CA8-4310-866B-EB299ECF5DCB}" srcOrd="0" destOrd="0" parTransId="{1A6D5442-F54C-46C8-80E4-D6E08B2F8498}" sibTransId="{227C74D6-A095-4EEA-9683-9958E594C09A}"/>
    <dgm:cxn modelId="{3FE05C36-9D80-554B-B186-EC700BBA8DF8}" type="presOf" srcId="{3BA18E45-BBB8-4A0C-BDC8-2AFA070A7920}" destId="{07586880-60EE-D546-8C7D-757B8F709FD9}" srcOrd="0" destOrd="0" presId="urn:microsoft.com/office/officeart/2016/7/layout/LinearArrowProcessNumbered"/>
    <dgm:cxn modelId="{EE968758-08D6-6A4F-B749-C11CF92491A2}" type="presOf" srcId="{5B769F13-63D1-416C-AE5E-E4797D4377FD}" destId="{4D93C7E1-9F74-D944-9A9C-010FB290EB81}" srcOrd="0" destOrd="0" presId="urn:microsoft.com/office/officeart/2016/7/layout/LinearArrowProcessNumbered"/>
    <dgm:cxn modelId="{16788282-F2B5-614A-956E-8634E2453561}" type="presOf" srcId="{AF57B34F-1AE0-4E72-B8BB-FB30C8E5C0F2}" destId="{AF921155-42FE-104A-9F63-C64983566BA5}" srcOrd="0" destOrd="0" presId="urn:microsoft.com/office/officeart/2016/7/layout/LinearArrowProcessNumbered"/>
    <dgm:cxn modelId="{FEBC6D88-54D4-A047-8A3E-8C647BBCACDC}" type="presOf" srcId="{2235E38D-639F-4898-AE98-32ACF875E8D5}" destId="{33722F3C-C27C-E145-8A4F-F93754814807}" srcOrd="0" destOrd="0" presId="urn:microsoft.com/office/officeart/2016/7/layout/LinearArrowProcessNumbered"/>
    <dgm:cxn modelId="{5F47D48A-1540-4FCA-BFB4-57E537054D13}" srcId="{0F0498BE-1F02-4001-8866-08ABA6D9883A}" destId="{7A8BA717-C584-4045-A080-ACF526CBD56B}" srcOrd="4" destOrd="0" parTransId="{E4986F8C-D2E7-4CD8-A24E-F421BEC2D886}" sibTransId="{5C936E48-EFF6-4EBB-83BE-41A78F34C67F}"/>
    <dgm:cxn modelId="{FFE22890-2271-2449-93FD-79E77508FFAD}" type="presOf" srcId="{E41FB6CE-2CA8-4310-866B-EB299ECF5DCB}" destId="{AB2D13E2-9906-8F46-ABEA-98D5B2555E10}" srcOrd="0" destOrd="0" presId="urn:microsoft.com/office/officeart/2016/7/layout/LinearArrowProcessNumbered"/>
    <dgm:cxn modelId="{E7E60C99-53E7-F54D-B8E4-C6C4F3560AD0}" type="presOf" srcId="{227C74D6-A095-4EEA-9683-9958E594C09A}" destId="{BAE1A9BF-A046-1543-9B72-5A394FBA1579}" srcOrd="0" destOrd="0" presId="urn:microsoft.com/office/officeart/2016/7/layout/LinearArrowProcessNumbered"/>
    <dgm:cxn modelId="{646D42B6-654A-4EEB-A625-A4524184533E}" srcId="{0F0498BE-1F02-4001-8866-08ABA6D9883A}" destId="{2FE57540-2968-4938-8401-6CCCB03E5360}" srcOrd="3" destOrd="0" parTransId="{E8EEA98C-0155-4DCE-98DC-263164784055}" sibTransId="{AF57B34F-1AE0-4E72-B8BB-FB30C8E5C0F2}"/>
    <dgm:cxn modelId="{AC81E6CE-7E11-4FEC-A9E2-BC4966FA3A72}" srcId="{0F0498BE-1F02-4001-8866-08ABA6D9883A}" destId="{3BA18E45-BBB8-4A0C-BDC8-2AFA070A7920}" srcOrd="5" destOrd="0" parTransId="{DFE72555-6868-4FE7-B9A5-8168A5168675}" sibTransId="{2D6A41CA-86FE-4DD3-AB1A-A4B6AD91F8FB}"/>
    <dgm:cxn modelId="{84F0FCD8-F7D3-4B91-8370-A7D25544B878}" srcId="{0F0498BE-1F02-4001-8866-08ABA6D9883A}" destId="{2235E38D-639F-4898-AE98-32ACF875E8D5}" srcOrd="1" destOrd="0" parTransId="{22951354-DDE7-4AE7-B0F3-2553FDAC3FE1}" sibTransId="{6975D5D4-58A4-4A72-B9D7-166C4D9E379E}"/>
    <dgm:cxn modelId="{F4E009E1-1CF1-4C1B-915A-CB4448DCF5FC}" srcId="{0F0498BE-1F02-4001-8866-08ABA6D9883A}" destId="{EF2D0E76-10F0-4709-B069-8DF50473B1C8}" srcOrd="6" destOrd="0" parTransId="{A736B5F3-7017-4071-B58B-B14D4408FEB5}" sibTransId="{5B769F13-63D1-416C-AE5E-E4797D4377FD}"/>
    <dgm:cxn modelId="{054410E7-3EE5-0D40-AFF1-DBA0AAAD8B45}" type="presOf" srcId="{501816D7-B25A-4FEF-975E-C25793B1D060}" destId="{FC6C95F1-5BC5-F543-B131-F0CFD588983B}" srcOrd="0" destOrd="0" presId="urn:microsoft.com/office/officeart/2016/7/layout/LinearArrowProcessNumbered"/>
    <dgm:cxn modelId="{2EDBAFE7-967B-466A-A8FE-F16367A61C4E}" srcId="{0F0498BE-1F02-4001-8866-08ABA6D9883A}" destId="{501816D7-B25A-4FEF-975E-C25793B1D060}" srcOrd="2" destOrd="0" parTransId="{CA90B0BB-5D8E-41C0-9981-BAE28C4BFFF2}" sibTransId="{2DE600C7-D790-44D3-85DB-62A6F364EDB5}"/>
    <dgm:cxn modelId="{36D322F1-8FFD-2E45-8D7C-3304983368EC}" type="presOf" srcId="{6975D5D4-58A4-4A72-B9D7-166C4D9E379E}" destId="{E17C40D1-9D45-4B48-992F-0210D1E8CA8D}" srcOrd="0" destOrd="0" presId="urn:microsoft.com/office/officeart/2016/7/layout/LinearArrowProcessNumbered"/>
    <dgm:cxn modelId="{61F929F1-2050-6643-8900-649A436A6CEC}" type="presOf" srcId="{2DE600C7-D790-44D3-85DB-62A6F364EDB5}" destId="{C6ED8BA2-F07A-F745-842D-FF22DF17DD49}" srcOrd="0" destOrd="0" presId="urn:microsoft.com/office/officeart/2016/7/layout/LinearArrowProcessNumbered"/>
    <dgm:cxn modelId="{AD8095F2-62CE-EF44-AB94-819929D65C82}" type="presOf" srcId="{2D6A41CA-86FE-4DD3-AB1A-A4B6AD91F8FB}" destId="{2C9C534A-9776-974E-B912-96AD1C7E8A37}" srcOrd="0" destOrd="0" presId="urn:microsoft.com/office/officeart/2016/7/layout/LinearArrowProcessNumbered"/>
    <dgm:cxn modelId="{51AA847D-881C-4D47-A34F-8FBC9B2033E3}" type="presParOf" srcId="{CE5DADC1-A371-3E48-B391-4C5380BEE296}" destId="{35E9E4FD-168F-D644-A93A-588154F50009}" srcOrd="0" destOrd="0" presId="urn:microsoft.com/office/officeart/2016/7/layout/LinearArrowProcessNumbered"/>
    <dgm:cxn modelId="{84FF22CF-6383-AE48-ACE1-BA283961004F}" type="presParOf" srcId="{35E9E4FD-168F-D644-A93A-588154F50009}" destId="{EC435516-F803-E242-A7F6-9169194FC384}" srcOrd="0" destOrd="0" presId="urn:microsoft.com/office/officeart/2016/7/layout/LinearArrowProcessNumbered"/>
    <dgm:cxn modelId="{B77C2917-14DA-3D41-9184-8F9790DE6748}" type="presParOf" srcId="{35E9E4FD-168F-D644-A93A-588154F50009}" destId="{30656A6F-A216-CC44-BE62-85D81078D9A7}" srcOrd="1" destOrd="0" presId="urn:microsoft.com/office/officeart/2016/7/layout/LinearArrowProcessNumbered"/>
    <dgm:cxn modelId="{B8780BA2-CC38-6849-B95C-9FC17E67707C}" type="presParOf" srcId="{30656A6F-A216-CC44-BE62-85D81078D9A7}" destId="{68140933-FA3E-AE40-ABB7-82462FB07B3B}" srcOrd="0" destOrd="0" presId="urn:microsoft.com/office/officeart/2016/7/layout/LinearArrowProcessNumbered"/>
    <dgm:cxn modelId="{AFF38368-3B1F-9B44-B376-B1AA67050B89}" type="presParOf" srcId="{30656A6F-A216-CC44-BE62-85D81078D9A7}" destId="{859C32BA-8BA7-A941-8D29-FBA9269C8325}" srcOrd="1" destOrd="0" presId="urn:microsoft.com/office/officeart/2016/7/layout/LinearArrowProcessNumbered"/>
    <dgm:cxn modelId="{DF2BDF7B-77E3-D748-90EE-5F3D4329DB75}" type="presParOf" srcId="{30656A6F-A216-CC44-BE62-85D81078D9A7}" destId="{BAE1A9BF-A046-1543-9B72-5A394FBA1579}" srcOrd="2" destOrd="0" presId="urn:microsoft.com/office/officeart/2016/7/layout/LinearArrowProcessNumbered"/>
    <dgm:cxn modelId="{2D241E5C-72D1-F34F-98FA-102885B1ACFC}" type="presParOf" srcId="{30656A6F-A216-CC44-BE62-85D81078D9A7}" destId="{A079ECBD-D405-C140-B9CD-2CA8B8CD9A63}" srcOrd="3" destOrd="0" presId="urn:microsoft.com/office/officeart/2016/7/layout/LinearArrowProcessNumbered"/>
    <dgm:cxn modelId="{479211EA-AE34-434A-B938-2EAFE61CD1C9}" type="presParOf" srcId="{35E9E4FD-168F-D644-A93A-588154F50009}" destId="{AB2D13E2-9906-8F46-ABEA-98D5B2555E10}" srcOrd="2" destOrd="0" presId="urn:microsoft.com/office/officeart/2016/7/layout/LinearArrowProcessNumbered"/>
    <dgm:cxn modelId="{6D4E85E1-C891-1D4B-9849-0CE9BCA80832}" type="presParOf" srcId="{CE5DADC1-A371-3E48-B391-4C5380BEE296}" destId="{9C234ADC-32CB-8844-884F-13EF915D864F}" srcOrd="1" destOrd="0" presId="urn:microsoft.com/office/officeart/2016/7/layout/LinearArrowProcessNumbered"/>
    <dgm:cxn modelId="{F09A4EE6-9B92-6044-A906-9260CCE7A478}" type="presParOf" srcId="{CE5DADC1-A371-3E48-B391-4C5380BEE296}" destId="{285F315D-E498-EA48-8F16-E35139E7C32D}" srcOrd="2" destOrd="0" presId="urn:microsoft.com/office/officeart/2016/7/layout/LinearArrowProcessNumbered"/>
    <dgm:cxn modelId="{EA3B0D29-FA3C-6947-81B5-CF3DD914E7E7}" type="presParOf" srcId="{285F315D-E498-EA48-8F16-E35139E7C32D}" destId="{BBB97038-B958-BA4E-9EAC-0CEF15B28B52}" srcOrd="0" destOrd="0" presId="urn:microsoft.com/office/officeart/2016/7/layout/LinearArrowProcessNumbered"/>
    <dgm:cxn modelId="{487A1D5F-2CF5-F04C-B448-96E65337F639}" type="presParOf" srcId="{285F315D-E498-EA48-8F16-E35139E7C32D}" destId="{D7DCE8A6-6F4D-F242-BF89-1F9F55161F48}" srcOrd="1" destOrd="0" presId="urn:microsoft.com/office/officeart/2016/7/layout/LinearArrowProcessNumbered"/>
    <dgm:cxn modelId="{8C63FF69-B8A1-2342-9595-5B510EAD40D4}" type="presParOf" srcId="{D7DCE8A6-6F4D-F242-BF89-1F9F55161F48}" destId="{2C186005-D86E-F947-80AB-2CF4C57873A7}" srcOrd="0" destOrd="0" presId="urn:microsoft.com/office/officeart/2016/7/layout/LinearArrowProcessNumbered"/>
    <dgm:cxn modelId="{6BB615CD-F52B-2F4C-AAA2-3589C6AAFBA8}" type="presParOf" srcId="{D7DCE8A6-6F4D-F242-BF89-1F9F55161F48}" destId="{F8EBE325-545A-E44B-9786-3F255B64E6B9}" srcOrd="1" destOrd="0" presId="urn:microsoft.com/office/officeart/2016/7/layout/LinearArrowProcessNumbered"/>
    <dgm:cxn modelId="{62E4868F-411C-CB40-B8C1-C043E0EEF30D}" type="presParOf" srcId="{D7DCE8A6-6F4D-F242-BF89-1F9F55161F48}" destId="{E17C40D1-9D45-4B48-992F-0210D1E8CA8D}" srcOrd="2" destOrd="0" presId="urn:microsoft.com/office/officeart/2016/7/layout/LinearArrowProcessNumbered"/>
    <dgm:cxn modelId="{162AA65A-526B-B94E-A2EC-23D89B39FF93}" type="presParOf" srcId="{D7DCE8A6-6F4D-F242-BF89-1F9F55161F48}" destId="{88CCB37B-B1A2-AD46-889F-53C0CE1EAB7F}" srcOrd="3" destOrd="0" presId="urn:microsoft.com/office/officeart/2016/7/layout/LinearArrowProcessNumbered"/>
    <dgm:cxn modelId="{2E53F5FA-BCD8-3949-8700-48AB1DEF6324}" type="presParOf" srcId="{285F315D-E498-EA48-8F16-E35139E7C32D}" destId="{33722F3C-C27C-E145-8A4F-F93754814807}" srcOrd="2" destOrd="0" presId="urn:microsoft.com/office/officeart/2016/7/layout/LinearArrowProcessNumbered"/>
    <dgm:cxn modelId="{C317FBBD-E90E-CA47-8DE1-33C270218316}" type="presParOf" srcId="{CE5DADC1-A371-3E48-B391-4C5380BEE296}" destId="{BA925E92-6BC1-A143-AC0E-557F53A4B790}" srcOrd="3" destOrd="0" presId="urn:microsoft.com/office/officeart/2016/7/layout/LinearArrowProcessNumbered"/>
    <dgm:cxn modelId="{3ECBAC1C-0238-2041-B634-850956736548}" type="presParOf" srcId="{CE5DADC1-A371-3E48-B391-4C5380BEE296}" destId="{023EDE39-F6FB-1542-A74F-ED18242AB9A3}" srcOrd="4" destOrd="0" presId="urn:microsoft.com/office/officeart/2016/7/layout/LinearArrowProcessNumbered"/>
    <dgm:cxn modelId="{24AC1F57-C44C-6145-98B9-321EEFC372BE}" type="presParOf" srcId="{023EDE39-F6FB-1542-A74F-ED18242AB9A3}" destId="{B6003D6A-6599-604E-BE16-EE7F7449978F}" srcOrd="0" destOrd="0" presId="urn:microsoft.com/office/officeart/2016/7/layout/LinearArrowProcessNumbered"/>
    <dgm:cxn modelId="{F1C62E76-BF14-B842-B63D-FDC07556B940}" type="presParOf" srcId="{023EDE39-F6FB-1542-A74F-ED18242AB9A3}" destId="{EE761FD4-6CD1-AB4D-AB61-024719EF37EA}" srcOrd="1" destOrd="0" presId="urn:microsoft.com/office/officeart/2016/7/layout/LinearArrowProcessNumbered"/>
    <dgm:cxn modelId="{8BA91E25-70A7-CC47-8976-BAF7B2611EE1}" type="presParOf" srcId="{EE761FD4-6CD1-AB4D-AB61-024719EF37EA}" destId="{5BACD7B2-054E-D24C-8ECF-F85C3D3C3B99}" srcOrd="0" destOrd="0" presId="urn:microsoft.com/office/officeart/2016/7/layout/LinearArrowProcessNumbered"/>
    <dgm:cxn modelId="{91620018-A499-7846-BC7E-7A725D268673}" type="presParOf" srcId="{EE761FD4-6CD1-AB4D-AB61-024719EF37EA}" destId="{895177AA-12EB-9F47-BA93-1C030E6FA434}" srcOrd="1" destOrd="0" presId="urn:microsoft.com/office/officeart/2016/7/layout/LinearArrowProcessNumbered"/>
    <dgm:cxn modelId="{D1F2816D-DE9B-3044-8D2D-15C161674104}" type="presParOf" srcId="{EE761FD4-6CD1-AB4D-AB61-024719EF37EA}" destId="{C6ED8BA2-F07A-F745-842D-FF22DF17DD49}" srcOrd="2" destOrd="0" presId="urn:microsoft.com/office/officeart/2016/7/layout/LinearArrowProcessNumbered"/>
    <dgm:cxn modelId="{670A1FE1-A09A-B54A-A75C-40FE424DB067}" type="presParOf" srcId="{EE761FD4-6CD1-AB4D-AB61-024719EF37EA}" destId="{5E97A339-ECDB-504D-9722-C50CEEDFE80D}" srcOrd="3" destOrd="0" presId="urn:microsoft.com/office/officeart/2016/7/layout/LinearArrowProcessNumbered"/>
    <dgm:cxn modelId="{7C8ECC56-10ED-C941-B166-E8E24069D9B1}" type="presParOf" srcId="{023EDE39-F6FB-1542-A74F-ED18242AB9A3}" destId="{FC6C95F1-5BC5-F543-B131-F0CFD588983B}" srcOrd="2" destOrd="0" presId="urn:microsoft.com/office/officeart/2016/7/layout/LinearArrowProcessNumbered"/>
    <dgm:cxn modelId="{886496D8-5CF3-E944-992C-C825936F28DC}" type="presParOf" srcId="{CE5DADC1-A371-3E48-B391-4C5380BEE296}" destId="{0E83D694-80C3-084E-84A7-646014E8D3F8}" srcOrd="5" destOrd="0" presId="urn:microsoft.com/office/officeart/2016/7/layout/LinearArrowProcessNumbered"/>
    <dgm:cxn modelId="{DC3481FA-C5DB-BD41-B840-52CFF516D631}" type="presParOf" srcId="{CE5DADC1-A371-3E48-B391-4C5380BEE296}" destId="{6329F8C5-5F2B-8D46-98EC-64D68B113917}" srcOrd="6" destOrd="0" presId="urn:microsoft.com/office/officeart/2016/7/layout/LinearArrowProcessNumbered"/>
    <dgm:cxn modelId="{5A1668DD-9124-F949-8C4D-346F9207AD1E}" type="presParOf" srcId="{6329F8C5-5F2B-8D46-98EC-64D68B113917}" destId="{E547F039-9A31-CC49-BD9F-E908808EEF07}" srcOrd="0" destOrd="0" presId="urn:microsoft.com/office/officeart/2016/7/layout/LinearArrowProcessNumbered"/>
    <dgm:cxn modelId="{0DCADA4A-4D98-5343-92F9-2A5A7FDB5B68}" type="presParOf" srcId="{6329F8C5-5F2B-8D46-98EC-64D68B113917}" destId="{668435B3-41F6-1141-9371-1A848786B358}" srcOrd="1" destOrd="0" presId="urn:microsoft.com/office/officeart/2016/7/layout/LinearArrowProcessNumbered"/>
    <dgm:cxn modelId="{218D835A-E7D3-DD40-B485-5B23A7399DE0}" type="presParOf" srcId="{668435B3-41F6-1141-9371-1A848786B358}" destId="{86B1D6EA-6395-AE4C-8D98-D63CF474F2FC}" srcOrd="0" destOrd="0" presId="urn:microsoft.com/office/officeart/2016/7/layout/LinearArrowProcessNumbered"/>
    <dgm:cxn modelId="{1C89B4DF-D15A-434E-961D-D66BA064A81F}" type="presParOf" srcId="{668435B3-41F6-1141-9371-1A848786B358}" destId="{F49C89D2-760F-1645-B525-636530838C95}" srcOrd="1" destOrd="0" presId="urn:microsoft.com/office/officeart/2016/7/layout/LinearArrowProcessNumbered"/>
    <dgm:cxn modelId="{197C0445-BF06-9744-AD7B-4565BE36EC77}" type="presParOf" srcId="{668435B3-41F6-1141-9371-1A848786B358}" destId="{AF921155-42FE-104A-9F63-C64983566BA5}" srcOrd="2" destOrd="0" presId="urn:microsoft.com/office/officeart/2016/7/layout/LinearArrowProcessNumbered"/>
    <dgm:cxn modelId="{C895E431-BFC1-F543-B312-58AA80D09DDA}" type="presParOf" srcId="{668435B3-41F6-1141-9371-1A848786B358}" destId="{37B3C6BF-A225-C64E-8B20-2703F8F171C9}" srcOrd="3" destOrd="0" presId="urn:microsoft.com/office/officeart/2016/7/layout/LinearArrowProcessNumbered"/>
    <dgm:cxn modelId="{C14A9209-F8A5-4D46-8EBC-9F6BC4C06532}" type="presParOf" srcId="{6329F8C5-5F2B-8D46-98EC-64D68B113917}" destId="{3A7C3825-CE1D-894C-AD8D-2C249BB7DDA0}" srcOrd="2" destOrd="0" presId="urn:microsoft.com/office/officeart/2016/7/layout/LinearArrowProcessNumbered"/>
    <dgm:cxn modelId="{BE9A85B9-F0A5-194C-8C41-5AF5098DB645}" type="presParOf" srcId="{CE5DADC1-A371-3E48-B391-4C5380BEE296}" destId="{7293AB4D-9779-6D49-A2E1-AD183A6BEF7F}" srcOrd="7" destOrd="0" presId="urn:microsoft.com/office/officeart/2016/7/layout/LinearArrowProcessNumbered"/>
    <dgm:cxn modelId="{A67F8567-BFF5-EF41-B3EF-311F631DE838}" type="presParOf" srcId="{CE5DADC1-A371-3E48-B391-4C5380BEE296}" destId="{655EB71E-3614-E14C-AC76-4818D35ACA64}" srcOrd="8" destOrd="0" presId="urn:microsoft.com/office/officeart/2016/7/layout/LinearArrowProcessNumbered"/>
    <dgm:cxn modelId="{F8784080-FF24-734C-98E8-9932627D90D5}" type="presParOf" srcId="{655EB71E-3614-E14C-AC76-4818D35ACA64}" destId="{AB1A132A-375E-CF49-A733-1AA85BEEB519}" srcOrd="0" destOrd="0" presId="urn:microsoft.com/office/officeart/2016/7/layout/LinearArrowProcessNumbered"/>
    <dgm:cxn modelId="{CE39157E-192B-FF42-9B34-0AB8CF67E332}" type="presParOf" srcId="{655EB71E-3614-E14C-AC76-4818D35ACA64}" destId="{3757BE4C-F1B5-5843-AEF7-C9AB8984CC46}" srcOrd="1" destOrd="0" presId="urn:microsoft.com/office/officeart/2016/7/layout/LinearArrowProcessNumbered"/>
    <dgm:cxn modelId="{3F56C1C2-45D7-1A44-A22C-112E5A90C788}" type="presParOf" srcId="{3757BE4C-F1B5-5843-AEF7-C9AB8984CC46}" destId="{22272AD2-56CE-1F45-AE79-144F6A99D19B}" srcOrd="0" destOrd="0" presId="urn:microsoft.com/office/officeart/2016/7/layout/LinearArrowProcessNumbered"/>
    <dgm:cxn modelId="{AF06A34F-E16F-CE41-8292-A6B39765D847}" type="presParOf" srcId="{3757BE4C-F1B5-5843-AEF7-C9AB8984CC46}" destId="{C6F37397-F211-2B4A-910E-D50C4D096C3E}" srcOrd="1" destOrd="0" presId="urn:microsoft.com/office/officeart/2016/7/layout/LinearArrowProcessNumbered"/>
    <dgm:cxn modelId="{5CD1F354-E7FB-964A-ABD7-2BD1D8FC14FE}" type="presParOf" srcId="{3757BE4C-F1B5-5843-AEF7-C9AB8984CC46}" destId="{8F2D9C9F-1919-4E44-822B-E23E093037E8}" srcOrd="2" destOrd="0" presId="urn:microsoft.com/office/officeart/2016/7/layout/LinearArrowProcessNumbered"/>
    <dgm:cxn modelId="{C2D7C49A-2912-624E-B4A3-12D5414A534C}" type="presParOf" srcId="{3757BE4C-F1B5-5843-AEF7-C9AB8984CC46}" destId="{42746D7F-4432-6B42-87FC-EA225F941DC3}" srcOrd="3" destOrd="0" presId="urn:microsoft.com/office/officeart/2016/7/layout/LinearArrowProcessNumbered"/>
    <dgm:cxn modelId="{BC1FEC42-5F72-C341-A154-C14820019B04}" type="presParOf" srcId="{655EB71E-3614-E14C-AC76-4818D35ACA64}" destId="{141C6527-3A64-064E-B85C-EBF8C7801FDB}" srcOrd="2" destOrd="0" presId="urn:microsoft.com/office/officeart/2016/7/layout/LinearArrowProcessNumbered"/>
    <dgm:cxn modelId="{2794D138-8B69-284D-8B65-B5F6DD7C7F5E}" type="presParOf" srcId="{CE5DADC1-A371-3E48-B391-4C5380BEE296}" destId="{519C4A81-3D12-3A4B-8DFF-771D97171962}" srcOrd="9" destOrd="0" presId="urn:microsoft.com/office/officeart/2016/7/layout/LinearArrowProcessNumbered"/>
    <dgm:cxn modelId="{03FD960D-471B-924B-B10C-3F447FD0187A}" type="presParOf" srcId="{CE5DADC1-A371-3E48-B391-4C5380BEE296}" destId="{FBF589CC-89ED-F04D-B7D6-154D6A26C2D1}" srcOrd="10" destOrd="0" presId="urn:microsoft.com/office/officeart/2016/7/layout/LinearArrowProcessNumbered"/>
    <dgm:cxn modelId="{AE859473-D16A-1F43-AB23-DA5895AF9656}" type="presParOf" srcId="{FBF589CC-89ED-F04D-B7D6-154D6A26C2D1}" destId="{E9185FE5-8AC2-1E4A-90F8-CF7BC8607E97}" srcOrd="0" destOrd="0" presId="urn:microsoft.com/office/officeart/2016/7/layout/LinearArrowProcessNumbered"/>
    <dgm:cxn modelId="{23F98BB0-6A58-4E4F-B074-CA330CFA2F80}" type="presParOf" srcId="{FBF589CC-89ED-F04D-B7D6-154D6A26C2D1}" destId="{6E058933-099D-C743-BB17-04F656A0AD22}" srcOrd="1" destOrd="0" presId="urn:microsoft.com/office/officeart/2016/7/layout/LinearArrowProcessNumbered"/>
    <dgm:cxn modelId="{65B7CD65-243E-1542-9BDF-C1265D1B8D21}" type="presParOf" srcId="{6E058933-099D-C743-BB17-04F656A0AD22}" destId="{A35DB79D-6185-5D4F-BE43-CD7D779C63AB}" srcOrd="0" destOrd="0" presId="urn:microsoft.com/office/officeart/2016/7/layout/LinearArrowProcessNumbered"/>
    <dgm:cxn modelId="{61F9F2E0-8A6A-0C46-9DFE-A0298C360F02}" type="presParOf" srcId="{6E058933-099D-C743-BB17-04F656A0AD22}" destId="{D07C41A6-5D1B-7743-9F98-1DF6A6A6FE8A}" srcOrd="1" destOrd="0" presId="urn:microsoft.com/office/officeart/2016/7/layout/LinearArrowProcessNumbered"/>
    <dgm:cxn modelId="{1647C796-EE9B-3941-871A-706DA175FDC5}" type="presParOf" srcId="{6E058933-099D-C743-BB17-04F656A0AD22}" destId="{2C9C534A-9776-974E-B912-96AD1C7E8A37}" srcOrd="2" destOrd="0" presId="urn:microsoft.com/office/officeart/2016/7/layout/LinearArrowProcessNumbered"/>
    <dgm:cxn modelId="{6F5F2739-43B6-5F47-8EC0-55899B9443F0}" type="presParOf" srcId="{6E058933-099D-C743-BB17-04F656A0AD22}" destId="{F919D100-6FAE-CC42-8109-8560E837C46D}" srcOrd="3" destOrd="0" presId="urn:microsoft.com/office/officeart/2016/7/layout/LinearArrowProcessNumbered"/>
    <dgm:cxn modelId="{3EF2BB69-6740-D440-B255-4362463FF341}" type="presParOf" srcId="{FBF589CC-89ED-F04D-B7D6-154D6A26C2D1}" destId="{07586880-60EE-D546-8C7D-757B8F709FD9}" srcOrd="2" destOrd="0" presId="urn:microsoft.com/office/officeart/2016/7/layout/LinearArrowProcessNumbered"/>
    <dgm:cxn modelId="{41C0DFCF-0F6E-DA41-816C-42A635ABE21F}" type="presParOf" srcId="{CE5DADC1-A371-3E48-B391-4C5380BEE296}" destId="{F4A17E23-F61C-5B4B-9849-5F791E8CAE9A}" srcOrd="11" destOrd="0" presId="urn:microsoft.com/office/officeart/2016/7/layout/LinearArrowProcessNumbered"/>
    <dgm:cxn modelId="{2E1607D3-2854-8A47-82AB-85A4B0638614}" type="presParOf" srcId="{CE5DADC1-A371-3E48-B391-4C5380BEE296}" destId="{BB844063-B3F0-8944-BAC6-C7772F9FE2D7}" srcOrd="12" destOrd="0" presId="urn:microsoft.com/office/officeart/2016/7/layout/LinearArrowProcessNumbered"/>
    <dgm:cxn modelId="{0D27DEBC-1DC2-654E-A827-F9425BF7E580}" type="presParOf" srcId="{BB844063-B3F0-8944-BAC6-C7772F9FE2D7}" destId="{1104358E-11CC-2A46-A7A6-118F302D4934}" srcOrd="0" destOrd="0" presId="urn:microsoft.com/office/officeart/2016/7/layout/LinearArrowProcessNumbered"/>
    <dgm:cxn modelId="{53AD47DB-C4EA-8D4B-93EA-0FBD23A7124D}" type="presParOf" srcId="{BB844063-B3F0-8944-BAC6-C7772F9FE2D7}" destId="{C91E205C-809C-DB48-BF59-CA189F32C68B}" srcOrd="1" destOrd="0" presId="urn:microsoft.com/office/officeart/2016/7/layout/LinearArrowProcessNumbered"/>
    <dgm:cxn modelId="{2375FA0E-BCCD-BC41-A687-EB8F244E5BA7}" type="presParOf" srcId="{C91E205C-809C-DB48-BF59-CA189F32C68B}" destId="{420B3321-87E8-CA4C-92EC-D5E4A1AD041A}" srcOrd="0" destOrd="0" presId="urn:microsoft.com/office/officeart/2016/7/layout/LinearArrowProcessNumbered"/>
    <dgm:cxn modelId="{F72E37EE-5EA9-E447-837D-ECB818FC4D8C}" type="presParOf" srcId="{C91E205C-809C-DB48-BF59-CA189F32C68B}" destId="{0B25B5B5-7F7A-7649-B0B0-14A0A74430AE}" srcOrd="1" destOrd="0" presId="urn:microsoft.com/office/officeart/2016/7/layout/LinearArrowProcessNumbered"/>
    <dgm:cxn modelId="{ED0F7A79-1F16-664D-A3FB-2B4992A60500}" type="presParOf" srcId="{C91E205C-809C-DB48-BF59-CA189F32C68B}" destId="{4D93C7E1-9F74-D944-9A9C-010FB290EB81}" srcOrd="2" destOrd="0" presId="urn:microsoft.com/office/officeart/2016/7/layout/LinearArrowProcessNumbered"/>
    <dgm:cxn modelId="{25CDBA8E-5BF7-E44B-96B7-4E4DF172ECC7}" type="presParOf" srcId="{C91E205C-809C-DB48-BF59-CA189F32C68B}" destId="{21D9EB94-0F87-B04D-87C6-610D671FAD83}" srcOrd="3" destOrd="0" presId="urn:microsoft.com/office/officeart/2016/7/layout/LinearArrowProcessNumbered"/>
    <dgm:cxn modelId="{4B6295A2-90C8-F140-B3B7-8205C2A5DF2F}" type="presParOf" srcId="{BB844063-B3F0-8944-BAC6-C7772F9FE2D7}" destId="{2DF4E046-0A20-3D46-913F-13886A21DC5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A9E29-8F69-4EDF-9F76-78A754B0DBAC}">
      <dsp:nvSpPr>
        <dsp:cNvPr id="0" name=""/>
        <dsp:cNvSpPr/>
      </dsp:nvSpPr>
      <dsp:spPr>
        <a:xfrm>
          <a:off x="-6203613" y="-949060"/>
          <a:ext cx="7384521" cy="7384521"/>
        </a:xfrm>
        <a:prstGeom prst="blockArc">
          <a:avLst>
            <a:gd name="adj1" fmla="val 18900000"/>
            <a:gd name="adj2" fmla="val 2700000"/>
            <a:gd name="adj3" fmla="val 29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1A056-EE4E-B649-85DA-97284BEAA4F8}">
      <dsp:nvSpPr>
        <dsp:cNvPr id="0" name=""/>
        <dsp:cNvSpPr/>
      </dsp:nvSpPr>
      <dsp:spPr>
        <a:xfrm>
          <a:off x="439715" y="288913"/>
          <a:ext cx="7369332" cy="5776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1.Introduction and background</a:t>
          </a:r>
        </a:p>
      </dsp:txBody>
      <dsp:txXfrm>
        <a:off x="439715" y="288913"/>
        <a:ext cx="7369332" cy="577608"/>
      </dsp:txXfrm>
    </dsp:sp>
    <dsp:sp modelId="{30874849-CFEA-8E4A-BE03-A93B84B76E1C}">
      <dsp:nvSpPr>
        <dsp:cNvPr id="0" name=""/>
        <dsp:cNvSpPr/>
      </dsp:nvSpPr>
      <dsp:spPr>
        <a:xfrm>
          <a:off x="78710" y="216712"/>
          <a:ext cx="722010" cy="72201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09C552-7386-FF49-9AFF-3A366C9882B8}">
      <dsp:nvSpPr>
        <dsp:cNvPr id="0" name=""/>
        <dsp:cNvSpPr/>
      </dsp:nvSpPr>
      <dsp:spPr>
        <a:xfrm>
          <a:off x="914837" y="1155216"/>
          <a:ext cx="6894210" cy="577608"/>
        </a:xfrm>
        <a:prstGeom prst="rect">
          <a:avLst/>
        </a:prstGeom>
        <a:solidFill>
          <a:schemeClr val="accent3">
            <a:hueOff val="-391222"/>
            <a:satOff val="-1579"/>
            <a:lumOff val="-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Century Gothic"/>
            </a:rPr>
            <a:t>2. </a:t>
          </a:r>
          <a:r>
            <a:rPr lang="en-GB" sz="2000" kern="1200" dirty="0"/>
            <a:t>Why do this research?</a:t>
          </a:r>
        </a:p>
      </dsp:txBody>
      <dsp:txXfrm>
        <a:off x="914837" y="1155216"/>
        <a:ext cx="6894210" cy="577608"/>
      </dsp:txXfrm>
    </dsp:sp>
    <dsp:sp modelId="{6DD72904-E931-430F-90A8-DFF2E236558E}">
      <dsp:nvSpPr>
        <dsp:cNvPr id="0" name=""/>
        <dsp:cNvSpPr/>
      </dsp:nvSpPr>
      <dsp:spPr>
        <a:xfrm>
          <a:off x="553832" y="1083015"/>
          <a:ext cx="722010" cy="722010"/>
        </a:xfrm>
        <a:prstGeom prst="ellipse">
          <a:avLst/>
        </a:prstGeom>
        <a:solidFill>
          <a:schemeClr val="lt1">
            <a:hueOff val="0"/>
            <a:satOff val="0"/>
            <a:lumOff val="0"/>
            <a:alphaOff val="0"/>
          </a:schemeClr>
        </a:solidFill>
        <a:ln w="12700" cap="flat" cmpd="sng" algn="ctr">
          <a:solidFill>
            <a:schemeClr val="accent3">
              <a:hueOff val="-391222"/>
              <a:satOff val="-1579"/>
              <a:lumOff val="-2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70A52-97CB-1A44-A14A-F6CB0B6F5414}">
      <dsp:nvSpPr>
        <dsp:cNvPr id="0" name=""/>
        <dsp:cNvSpPr/>
      </dsp:nvSpPr>
      <dsp:spPr>
        <a:xfrm>
          <a:off x="1132099" y="2021518"/>
          <a:ext cx="6676948" cy="577608"/>
        </a:xfrm>
        <a:prstGeom prst="rect">
          <a:avLst/>
        </a:prstGeom>
        <a:solidFill>
          <a:schemeClr val="accent3">
            <a:hueOff val="-782443"/>
            <a:satOff val="-3159"/>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entury Gothic" panose="020F0302020204030204"/>
            </a:rPr>
            <a:t>3. Approach</a:t>
          </a:r>
          <a:endParaRPr lang="en-US" sz="2000" kern="1200" dirty="0"/>
        </a:p>
      </dsp:txBody>
      <dsp:txXfrm>
        <a:off x="1132099" y="2021518"/>
        <a:ext cx="6676948" cy="577608"/>
      </dsp:txXfrm>
    </dsp:sp>
    <dsp:sp modelId="{F5A31C05-BB26-4DAC-A236-8B3D923BF05E}">
      <dsp:nvSpPr>
        <dsp:cNvPr id="0" name=""/>
        <dsp:cNvSpPr/>
      </dsp:nvSpPr>
      <dsp:spPr>
        <a:xfrm>
          <a:off x="771094" y="1949317"/>
          <a:ext cx="722010" cy="722010"/>
        </a:xfrm>
        <a:prstGeom prst="ellipse">
          <a:avLst/>
        </a:prstGeom>
        <a:solidFill>
          <a:schemeClr val="lt1">
            <a:hueOff val="0"/>
            <a:satOff val="0"/>
            <a:lumOff val="0"/>
            <a:alphaOff val="0"/>
          </a:schemeClr>
        </a:solidFill>
        <a:ln w="12700" cap="flat" cmpd="sng" algn="ctr">
          <a:solidFill>
            <a:schemeClr val="accent3">
              <a:hueOff val="-782443"/>
              <a:satOff val="-3159"/>
              <a:lumOff val="-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12729-F000-4045-843D-B008171A6860}">
      <dsp:nvSpPr>
        <dsp:cNvPr id="0" name=""/>
        <dsp:cNvSpPr/>
      </dsp:nvSpPr>
      <dsp:spPr>
        <a:xfrm>
          <a:off x="1132099" y="2887272"/>
          <a:ext cx="6676948" cy="577608"/>
        </a:xfrm>
        <a:prstGeom prst="rect">
          <a:avLst/>
        </a:prstGeom>
        <a:solidFill>
          <a:schemeClr val="accent3">
            <a:hueOff val="-1173665"/>
            <a:satOff val="-4738"/>
            <a:lumOff val="-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a:latin typeface="Century Gothic"/>
            </a:rPr>
            <a:t>4. Findings</a:t>
          </a:r>
        </a:p>
      </dsp:txBody>
      <dsp:txXfrm>
        <a:off x="1132099" y="2887272"/>
        <a:ext cx="6676948" cy="577608"/>
      </dsp:txXfrm>
    </dsp:sp>
    <dsp:sp modelId="{1A10B078-7040-4A4D-9344-432247AFC46B}">
      <dsp:nvSpPr>
        <dsp:cNvPr id="0" name=""/>
        <dsp:cNvSpPr/>
      </dsp:nvSpPr>
      <dsp:spPr>
        <a:xfrm>
          <a:off x="771094" y="2815071"/>
          <a:ext cx="722010" cy="722010"/>
        </a:xfrm>
        <a:prstGeom prst="ellipse">
          <a:avLst/>
        </a:prstGeom>
        <a:solidFill>
          <a:schemeClr val="lt1">
            <a:hueOff val="0"/>
            <a:satOff val="0"/>
            <a:lumOff val="0"/>
            <a:alphaOff val="0"/>
          </a:schemeClr>
        </a:solidFill>
        <a:ln w="12700" cap="flat" cmpd="sng" algn="ctr">
          <a:solidFill>
            <a:schemeClr val="accent3">
              <a:hueOff val="-1173665"/>
              <a:satOff val="-4738"/>
              <a:lumOff val="-8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029AD-F7B6-F740-B8EE-AFDB0FCFAC71}">
      <dsp:nvSpPr>
        <dsp:cNvPr id="0" name=""/>
        <dsp:cNvSpPr/>
      </dsp:nvSpPr>
      <dsp:spPr>
        <a:xfrm>
          <a:off x="914837" y="3753575"/>
          <a:ext cx="6894210" cy="577608"/>
        </a:xfrm>
        <a:prstGeom prst="rect">
          <a:avLst/>
        </a:prstGeom>
        <a:solidFill>
          <a:schemeClr val="accent3">
            <a:hueOff val="-1564887"/>
            <a:satOff val="-6318"/>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5. Key actions and top tips</a:t>
          </a:r>
          <a:endParaRPr lang="en-GB" sz="2000" kern="1200" dirty="0">
            <a:latin typeface="Century Gothic"/>
          </a:endParaRPr>
        </a:p>
      </dsp:txBody>
      <dsp:txXfrm>
        <a:off x="914837" y="3753575"/>
        <a:ext cx="6894210" cy="577608"/>
      </dsp:txXfrm>
    </dsp:sp>
    <dsp:sp modelId="{D8290433-F576-4C31-8711-86ECDF319860}">
      <dsp:nvSpPr>
        <dsp:cNvPr id="0" name=""/>
        <dsp:cNvSpPr/>
      </dsp:nvSpPr>
      <dsp:spPr>
        <a:xfrm>
          <a:off x="553832" y="3681374"/>
          <a:ext cx="722010" cy="722010"/>
        </a:xfrm>
        <a:prstGeom prst="ellipse">
          <a:avLst/>
        </a:prstGeom>
        <a:solidFill>
          <a:schemeClr val="lt1">
            <a:hueOff val="0"/>
            <a:satOff val="0"/>
            <a:lumOff val="0"/>
            <a:alphaOff val="0"/>
          </a:schemeClr>
        </a:solidFill>
        <a:ln w="12700" cap="flat" cmpd="sng" algn="ctr">
          <a:solidFill>
            <a:schemeClr val="accent3">
              <a:hueOff val="-1564887"/>
              <a:satOff val="-6318"/>
              <a:lumOff val="-1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BB979-9F07-431D-9CF7-E2112E599075}">
      <dsp:nvSpPr>
        <dsp:cNvPr id="0" name=""/>
        <dsp:cNvSpPr/>
      </dsp:nvSpPr>
      <dsp:spPr>
        <a:xfrm>
          <a:off x="439715" y="4619877"/>
          <a:ext cx="7369332" cy="577608"/>
        </a:xfrm>
        <a:prstGeom prst="rect">
          <a:avLst/>
        </a:prstGeom>
        <a:solidFill>
          <a:schemeClr val="accent3">
            <a:hueOff val="-1956108"/>
            <a:satOff val="-789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477"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a:latin typeface="Century Gothic"/>
            </a:rPr>
            <a:t>6. Questions</a:t>
          </a:r>
        </a:p>
      </dsp:txBody>
      <dsp:txXfrm>
        <a:off x="439715" y="4619877"/>
        <a:ext cx="7369332" cy="577608"/>
      </dsp:txXfrm>
    </dsp:sp>
    <dsp:sp modelId="{0EAE75BF-B4F0-4956-99BC-731FB6803682}">
      <dsp:nvSpPr>
        <dsp:cNvPr id="0" name=""/>
        <dsp:cNvSpPr/>
      </dsp:nvSpPr>
      <dsp:spPr>
        <a:xfrm>
          <a:off x="78710" y="4547676"/>
          <a:ext cx="722010" cy="722010"/>
        </a:xfrm>
        <a:prstGeom prst="ellipse">
          <a:avLst/>
        </a:prstGeom>
        <a:solidFill>
          <a:schemeClr val="lt1">
            <a:hueOff val="0"/>
            <a:satOff val="0"/>
            <a:lumOff val="0"/>
            <a:alphaOff val="0"/>
          </a:schemeClr>
        </a:solidFill>
        <a:ln w="12700" cap="flat" cmpd="sng" algn="ctr">
          <a:solidFill>
            <a:schemeClr val="accent3">
              <a:hueOff val="-1956108"/>
              <a:satOff val="-7897"/>
              <a:lumOff val="-137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40933-FA3E-AE40-ABB7-82462FB07B3B}">
      <dsp:nvSpPr>
        <dsp:cNvPr id="0" name=""/>
        <dsp:cNvSpPr/>
      </dsp:nvSpPr>
      <dsp:spPr>
        <a:xfrm>
          <a:off x="656074" y="1358222"/>
          <a:ext cx="520408" cy="7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59C32BA-8BA7-A941-8D29-FBA9269C8325}">
      <dsp:nvSpPr>
        <dsp:cNvPr id="0" name=""/>
        <dsp:cNvSpPr/>
      </dsp:nvSpPr>
      <dsp:spPr>
        <a:xfrm>
          <a:off x="1207707" y="1314500"/>
          <a:ext cx="59846" cy="112511"/>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AE1A9BF-A046-1543-9B72-5A394FBA1579}">
      <dsp:nvSpPr>
        <dsp:cNvPr id="0" name=""/>
        <dsp:cNvSpPr/>
      </dsp:nvSpPr>
      <dsp:spPr>
        <a:xfrm>
          <a:off x="361268" y="1128502"/>
          <a:ext cx="459510" cy="45951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428562" y="1195796"/>
        <a:ext cx="324922" cy="324922"/>
      </dsp:txXfrm>
    </dsp:sp>
    <dsp:sp modelId="{AB2D13E2-9906-8F46-ABEA-98D5B2555E10}">
      <dsp:nvSpPr>
        <dsp:cNvPr id="0" name=""/>
        <dsp:cNvSpPr/>
      </dsp:nvSpPr>
      <dsp:spPr>
        <a:xfrm>
          <a:off x="5564" y="1753603"/>
          <a:ext cx="1170919" cy="2417016"/>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GB" sz="1200" b="1" kern="1200" dirty="0"/>
            <a:t>Localise the approach. </a:t>
          </a:r>
          <a:endParaRPr lang="en-US" sz="1200" b="0" kern="1200" dirty="0"/>
        </a:p>
      </dsp:txBody>
      <dsp:txXfrm>
        <a:off x="5564" y="1987787"/>
        <a:ext cx="1170919" cy="2182832"/>
      </dsp:txXfrm>
    </dsp:sp>
    <dsp:sp modelId="{2C186005-D86E-F947-80AB-2CF4C57873A7}">
      <dsp:nvSpPr>
        <dsp:cNvPr id="0" name=""/>
        <dsp:cNvSpPr/>
      </dsp:nvSpPr>
      <dsp:spPr>
        <a:xfrm>
          <a:off x="1306585" y="1358235"/>
          <a:ext cx="1170919"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8EBE325-545A-E44B-9786-3F255B64E6B9}">
      <dsp:nvSpPr>
        <dsp:cNvPr id="0" name=""/>
        <dsp:cNvSpPr/>
      </dsp:nvSpPr>
      <dsp:spPr>
        <a:xfrm>
          <a:off x="2508729" y="1314512"/>
          <a:ext cx="59846" cy="112524"/>
        </a:xfrm>
        <a:prstGeom prst="chevron">
          <a:avLst>
            <a:gd name="adj" fmla="val 9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17C40D1-9D45-4B48-992F-0210D1E8CA8D}">
      <dsp:nvSpPr>
        <dsp:cNvPr id="0" name=""/>
        <dsp:cNvSpPr/>
      </dsp:nvSpPr>
      <dsp:spPr>
        <a:xfrm>
          <a:off x="1662289" y="1128516"/>
          <a:ext cx="459510" cy="45951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729583" y="1195810"/>
        <a:ext cx="324922" cy="324922"/>
      </dsp:txXfrm>
    </dsp:sp>
    <dsp:sp modelId="{33722F3C-C27C-E145-8A4F-F93754814807}">
      <dsp:nvSpPr>
        <dsp:cNvPr id="0" name=""/>
        <dsp:cNvSpPr/>
      </dsp:nvSpPr>
      <dsp:spPr>
        <a:xfrm>
          <a:off x="1306585" y="1753640"/>
          <a:ext cx="1170919" cy="2417016"/>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GB" sz="1200" b="1" kern="1200" dirty="0"/>
            <a:t>Deliver messages via people who have a clear connection or lived experience of the vaccine.</a:t>
          </a:r>
          <a:endParaRPr lang="en-US" sz="1200" kern="1200" dirty="0"/>
        </a:p>
      </dsp:txBody>
      <dsp:txXfrm>
        <a:off x="1306585" y="1987824"/>
        <a:ext cx="1170919" cy="2182832"/>
      </dsp:txXfrm>
    </dsp:sp>
    <dsp:sp modelId="{5BACD7B2-054E-D24C-8ECF-F85C3D3C3B99}">
      <dsp:nvSpPr>
        <dsp:cNvPr id="0" name=""/>
        <dsp:cNvSpPr/>
      </dsp:nvSpPr>
      <dsp:spPr>
        <a:xfrm>
          <a:off x="2607606" y="1358235"/>
          <a:ext cx="1170919" cy="7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95177AA-12EB-9F47-BA93-1C030E6FA434}">
      <dsp:nvSpPr>
        <dsp:cNvPr id="0" name=""/>
        <dsp:cNvSpPr/>
      </dsp:nvSpPr>
      <dsp:spPr>
        <a:xfrm>
          <a:off x="3809750" y="1314512"/>
          <a:ext cx="59846" cy="112524"/>
        </a:xfrm>
        <a:prstGeom prst="chevron">
          <a:avLst>
            <a:gd name="adj" fmla="val 9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6ED8BA2-F07A-F745-842D-FF22DF17DD49}">
      <dsp:nvSpPr>
        <dsp:cNvPr id="0" name=""/>
        <dsp:cNvSpPr/>
      </dsp:nvSpPr>
      <dsp:spPr>
        <a:xfrm>
          <a:off x="2963310" y="1128516"/>
          <a:ext cx="459510" cy="45951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3030604" y="1195810"/>
        <a:ext cx="324922" cy="324922"/>
      </dsp:txXfrm>
    </dsp:sp>
    <dsp:sp modelId="{FC6C95F1-5BC5-F543-B131-F0CFD588983B}">
      <dsp:nvSpPr>
        <dsp:cNvPr id="0" name=""/>
        <dsp:cNvSpPr/>
      </dsp:nvSpPr>
      <dsp:spPr>
        <a:xfrm>
          <a:off x="2607606" y="1728588"/>
          <a:ext cx="1170919" cy="246712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GB" sz="1200" b="1" kern="1200" dirty="0"/>
            <a:t>Clearly communicate  </a:t>
          </a:r>
          <a:r>
            <a:rPr lang="en-GB" sz="1200" b="1" u="sng" kern="1200" dirty="0"/>
            <a:t>why</a:t>
          </a:r>
          <a:r>
            <a:rPr lang="en-GB" sz="1200" b="1" kern="1200" dirty="0"/>
            <a:t> people should have the vaccine.</a:t>
          </a:r>
          <a:endParaRPr lang="en-US" sz="1200" kern="1200" dirty="0"/>
        </a:p>
      </dsp:txBody>
      <dsp:txXfrm>
        <a:off x="2607606" y="1962772"/>
        <a:ext cx="1170919" cy="2232936"/>
      </dsp:txXfrm>
    </dsp:sp>
    <dsp:sp modelId="{86B1D6EA-6395-AE4C-8D98-D63CF474F2FC}">
      <dsp:nvSpPr>
        <dsp:cNvPr id="0" name=""/>
        <dsp:cNvSpPr/>
      </dsp:nvSpPr>
      <dsp:spPr>
        <a:xfrm>
          <a:off x="3908627" y="1358235"/>
          <a:ext cx="1170919" cy="7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9C89D2-760F-1645-B525-636530838C95}">
      <dsp:nvSpPr>
        <dsp:cNvPr id="0" name=""/>
        <dsp:cNvSpPr/>
      </dsp:nvSpPr>
      <dsp:spPr>
        <a:xfrm>
          <a:off x="5110771" y="1314512"/>
          <a:ext cx="59846" cy="112524"/>
        </a:xfrm>
        <a:prstGeom prst="chevron">
          <a:avLst>
            <a:gd name="adj" fmla="val 9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F921155-42FE-104A-9F63-C64983566BA5}">
      <dsp:nvSpPr>
        <dsp:cNvPr id="0" name=""/>
        <dsp:cNvSpPr/>
      </dsp:nvSpPr>
      <dsp:spPr>
        <a:xfrm>
          <a:off x="4264332" y="1128516"/>
          <a:ext cx="459510" cy="45951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4331626" y="1195810"/>
        <a:ext cx="324922" cy="324922"/>
      </dsp:txXfrm>
    </dsp:sp>
    <dsp:sp modelId="{3A7C3825-CE1D-894C-AD8D-2C249BB7DDA0}">
      <dsp:nvSpPr>
        <dsp:cNvPr id="0" name=""/>
        <dsp:cNvSpPr/>
      </dsp:nvSpPr>
      <dsp:spPr>
        <a:xfrm>
          <a:off x="3908627" y="1753640"/>
          <a:ext cx="1170919" cy="2417016"/>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GB" sz="1200" b="1" kern="1200" dirty="0"/>
            <a:t>Provide information for unanswered questions.</a:t>
          </a:r>
          <a:endParaRPr lang="en-US" sz="1200" kern="1200" dirty="0"/>
        </a:p>
      </dsp:txBody>
      <dsp:txXfrm>
        <a:off x="3908627" y="1987824"/>
        <a:ext cx="1170919" cy="2182832"/>
      </dsp:txXfrm>
    </dsp:sp>
    <dsp:sp modelId="{22272AD2-56CE-1F45-AE79-144F6A99D19B}">
      <dsp:nvSpPr>
        <dsp:cNvPr id="0" name=""/>
        <dsp:cNvSpPr/>
      </dsp:nvSpPr>
      <dsp:spPr>
        <a:xfrm>
          <a:off x="5209649" y="1358235"/>
          <a:ext cx="1170919" cy="7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6F37397-F211-2B4A-910E-D50C4D096C3E}">
      <dsp:nvSpPr>
        <dsp:cNvPr id="0" name=""/>
        <dsp:cNvSpPr/>
      </dsp:nvSpPr>
      <dsp:spPr>
        <a:xfrm>
          <a:off x="6411792" y="1314512"/>
          <a:ext cx="59846" cy="112524"/>
        </a:xfrm>
        <a:prstGeom prst="chevron">
          <a:avLst>
            <a:gd name="adj" fmla="val 9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F2D9C9F-1919-4E44-822B-E23E093037E8}">
      <dsp:nvSpPr>
        <dsp:cNvPr id="0" name=""/>
        <dsp:cNvSpPr/>
      </dsp:nvSpPr>
      <dsp:spPr>
        <a:xfrm>
          <a:off x="5565353" y="1128516"/>
          <a:ext cx="459510" cy="4595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a:off x="5632647" y="1195810"/>
        <a:ext cx="324922" cy="324922"/>
      </dsp:txXfrm>
    </dsp:sp>
    <dsp:sp modelId="{141C6527-3A64-064E-B85C-EBF8C7801FDB}">
      <dsp:nvSpPr>
        <dsp:cNvPr id="0" name=""/>
        <dsp:cNvSpPr/>
      </dsp:nvSpPr>
      <dsp:spPr>
        <a:xfrm>
          <a:off x="5209649" y="1753640"/>
          <a:ext cx="1170919" cy="2417016"/>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US" sz="1200" b="1" kern="1200" dirty="0"/>
            <a:t>Provide </a:t>
          </a:r>
          <a:r>
            <a:rPr lang="en-GB" sz="1200" b="1" kern="1200" dirty="0"/>
            <a:t>clear references to source information in any communication.</a:t>
          </a:r>
          <a:endParaRPr lang="en-US" sz="1200" kern="1200" dirty="0"/>
        </a:p>
      </dsp:txBody>
      <dsp:txXfrm>
        <a:off x="5209649" y="1987824"/>
        <a:ext cx="1170919" cy="2182832"/>
      </dsp:txXfrm>
    </dsp:sp>
    <dsp:sp modelId="{A35DB79D-6185-5D4F-BE43-CD7D779C63AB}">
      <dsp:nvSpPr>
        <dsp:cNvPr id="0" name=""/>
        <dsp:cNvSpPr/>
      </dsp:nvSpPr>
      <dsp:spPr>
        <a:xfrm>
          <a:off x="6510670" y="1358235"/>
          <a:ext cx="1170919" cy="7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07C41A6-5D1B-7743-9F98-1DF6A6A6FE8A}">
      <dsp:nvSpPr>
        <dsp:cNvPr id="0" name=""/>
        <dsp:cNvSpPr/>
      </dsp:nvSpPr>
      <dsp:spPr>
        <a:xfrm>
          <a:off x="7712813" y="1314512"/>
          <a:ext cx="59846" cy="112524"/>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C9C534A-9776-974E-B912-96AD1C7E8A37}">
      <dsp:nvSpPr>
        <dsp:cNvPr id="0" name=""/>
        <dsp:cNvSpPr/>
      </dsp:nvSpPr>
      <dsp:spPr>
        <a:xfrm>
          <a:off x="6866374" y="1128516"/>
          <a:ext cx="459510" cy="45951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a:off x="6933668" y="1195810"/>
        <a:ext cx="324922" cy="324922"/>
      </dsp:txXfrm>
    </dsp:sp>
    <dsp:sp modelId="{07586880-60EE-D546-8C7D-757B8F709FD9}">
      <dsp:nvSpPr>
        <dsp:cNvPr id="0" name=""/>
        <dsp:cNvSpPr/>
      </dsp:nvSpPr>
      <dsp:spPr>
        <a:xfrm>
          <a:off x="6510670" y="1753640"/>
          <a:ext cx="1170919" cy="2417016"/>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US" sz="1200" b="1" kern="1200" dirty="0"/>
            <a:t>Give people the information they need to make decisions they feel comfortable with.</a:t>
          </a:r>
          <a:endParaRPr lang="en-US" sz="1200" kern="1200" dirty="0"/>
        </a:p>
      </dsp:txBody>
      <dsp:txXfrm>
        <a:off x="6510670" y="1987824"/>
        <a:ext cx="1170919" cy="2182832"/>
      </dsp:txXfrm>
    </dsp:sp>
    <dsp:sp modelId="{420B3321-87E8-CA4C-92EC-D5E4A1AD041A}">
      <dsp:nvSpPr>
        <dsp:cNvPr id="0" name=""/>
        <dsp:cNvSpPr/>
      </dsp:nvSpPr>
      <dsp:spPr>
        <a:xfrm>
          <a:off x="7811691" y="1358235"/>
          <a:ext cx="585459"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D93C7E1-9F74-D944-9A9C-010FB290EB81}">
      <dsp:nvSpPr>
        <dsp:cNvPr id="0" name=""/>
        <dsp:cNvSpPr/>
      </dsp:nvSpPr>
      <dsp:spPr>
        <a:xfrm>
          <a:off x="8167395" y="1128516"/>
          <a:ext cx="459510" cy="45951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32" tIns="17832" rIns="17832" bIns="17832" numCol="1" spcCol="1270" anchor="ctr" anchorCtr="0">
          <a:noAutofit/>
        </a:bodyPr>
        <a:lstStyle/>
        <a:p>
          <a:pPr marL="0" lvl="0" indent="0" algn="ctr" defTabSz="889000">
            <a:lnSpc>
              <a:spcPct val="90000"/>
            </a:lnSpc>
            <a:spcBef>
              <a:spcPct val="0"/>
            </a:spcBef>
            <a:spcAft>
              <a:spcPct val="35000"/>
            </a:spcAft>
            <a:buNone/>
          </a:pPr>
          <a:r>
            <a:rPr lang="en-US" sz="2000" kern="1200"/>
            <a:t>7</a:t>
          </a:r>
        </a:p>
      </dsp:txBody>
      <dsp:txXfrm>
        <a:off x="8234689" y="1195810"/>
        <a:ext cx="324922" cy="324922"/>
      </dsp:txXfrm>
    </dsp:sp>
    <dsp:sp modelId="{2DF4E046-0A20-3D46-913F-13886A21DC56}">
      <dsp:nvSpPr>
        <dsp:cNvPr id="0" name=""/>
        <dsp:cNvSpPr/>
      </dsp:nvSpPr>
      <dsp:spPr>
        <a:xfrm>
          <a:off x="7811691" y="1753640"/>
          <a:ext cx="1170919" cy="2417016"/>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363" tIns="165100" rIns="92363" bIns="165100" numCol="1" spcCol="1270" anchor="t" anchorCtr="0">
          <a:noAutofit/>
        </a:bodyPr>
        <a:lstStyle/>
        <a:p>
          <a:pPr marL="0" lvl="0" indent="0" algn="l" defTabSz="533400">
            <a:lnSpc>
              <a:spcPct val="90000"/>
            </a:lnSpc>
            <a:spcBef>
              <a:spcPct val="0"/>
            </a:spcBef>
            <a:spcAft>
              <a:spcPct val="35000"/>
            </a:spcAft>
            <a:buNone/>
          </a:pPr>
          <a:r>
            <a:rPr lang="en-GB" sz="1200" b="1" kern="1200" dirty="0"/>
            <a:t>Carefully consider targeted messaging.</a:t>
          </a:r>
          <a:endParaRPr lang="en-US" sz="1200" kern="1200" dirty="0"/>
        </a:p>
      </dsp:txBody>
      <dsp:txXfrm>
        <a:off x="7811691" y="1987824"/>
        <a:ext cx="1170919" cy="21828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FA612-59F0-4D14-BD08-5027B75D58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84EF0FF-7D9B-4944-AF89-2A6CF319F5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AC1BB8-5C8D-4A6D-8400-01E4884C8C06}" type="datetimeFigureOut">
              <a:rPr lang="en-GB" smtClean="0"/>
              <a:t>04/06/2021</a:t>
            </a:fld>
            <a:endParaRPr lang="en-GB" dirty="0"/>
          </a:p>
        </p:txBody>
      </p:sp>
      <p:sp>
        <p:nvSpPr>
          <p:cNvPr id="4" name="Footer Placeholder 3">
            <a:extLst>
              <a:ext uri="{FF2B5EF4-FFF2-40B4-BE49-F238E27FC236}">
                <a16:creationId xmlns:a16="http://schemas.microsoft.com/office/drawing/2014/main" id="{1D5985B6-FF54-4536-9C01-F854A29A11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54F622B-BA64-4F64-AC34-84EA876B88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34F7F7-FDB7-4940-AFEF-0925505BF30E}" type="slidenum">
              <a:rPr lang="en-GB" smtClean="0"/>
              <a:t>‹#›</a:t>
            </a:fld>
            <a:endParaRPr lang="en-GB" dirty="0"/>
          </a:p>
        </p:txBody>
      </p:sp>
    </p:spTree>
    <p:extLst>
      <p:ext uri="{BB962C8B-B14F-4D97-AF65-F5344CB8AC3E}">
        <p14:creationId xmlns:p14="http://schemas.microsoft.com/office/powerpoint/2010/main" val="338329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81A8E-8B1C-4A1C-989C-3F56DD76C9E4}" type="datetimeFigureOut">
              <a:rPr lang="en-GB" smtClean="0"/>
              <a:t>04/06/2021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7D5D2-C187-4E9F-ADA4-5608F342CA49}" type="slidenum">
              <a:rPr lang="en-GB" smtClean="0"/>
              <a:t>‹#›</a:t>
            </a:fld>
            <a:endParaRPr lang="en-GB" dirty="0"/>
          </a:p>
        </p:txBody>
      </p:sp>
    </p:spTree>
    <p:extLst>
      <p:ext uri="{BB962C8B-B14F-4D97-AF65-F5344CB8AC3E}">
        <p14:creationId xmlns:p14="http://schemas.microsoft.com/office/powerpoint/2010/main" val="27525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2</a:t>
            </a:fld>
            <a:endParaRPr lang="en-GB" dirty="0"/>
          </a:p>
        </p:txBody>
      </p:sp>
    </p:spTree>
    <p:extLst>
      <p:ext uri="{BB962C8B-B14F-4D97-AF65-F5344CB8AC3E}">
        <p14:creationId xmlns:p14="http://schemas.microsoft.com/office/powerpoint/2010/main" val="351002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solidFill>
                  <a:schemeClr val="tx1"/>
                </a:solidFill>
              </a:rPr>
              <a:t>Findings from this research highlight four key elements that could contribute to increasing trust in public health messaging about the Covid-19 vaccine among hesitant Black and Asian people – </a:t>
            </a:r>
            <a:r>
              <a:rPr lang="en-US" sz="1200" b="1" dirty="0">
                <a:solidFill>
                  <a:schemeClr val="accent2"/>
                </a:solidFill>
              </a:rPr>
              <a:t>agency, independence, transparency </a:t>
            </a:r>
            <a:r>
              <a:rPr lang="en-US" sz="1200" dirty="0">
                <a:solidFill>
                  <a:schemeClr val="tx1"/>
                </a:solidFill>
              </a:rPr>
              <a:t>and</a:t>
            </a:r>
            <a:r>
              <a:rPr lang="en-US" sz="1200" b="1" dirty="0">
                <a:solidFill>
                  <a:schemeClr val="accent2"/>
                </a:solidFill>
              </a:rPr>
              <a:t> experience.  </a:t>
            </a:r>
          </a:p>
          <a:p>
            <a:pPr marL="0" indent="0">
              <a:lnSpc>
                <a:spcPct val="100000"/>
              </a:lnSpc>
              <a:buNone/>
            </a:pPr>
            <a:endParaRPr lang="en-US" sz="1200" b="1" u="sng" dirty="0">
              <a:solidFill>
                <a:schemeClr val="tx1"/>
              </a:solidFill>
            </a:endParaRPr>
          </a:p>
          <a:p>
            <a:pPr marL="0" indent="0">
              <a:lnSpc>
                <a:spcPct val="100000"/>
              </a:lnSpc>
              <a:buNone/>
            </a:pPr>
            <a:r>
              <a:rPr lang="en-US" sz="1200" b="1" i="0" dirty="0">
                <a:solidFill>
                  <a:schemeClr val="accent4"/>
                </a:solidFill>
                <a:effectLst/>
              </a:rPr>
              <a:t>1</a:t>
            </a:r>
            <a:r>
              <a:rPr lang="en-US" sz="1200" b="1" i="0" dirty="0">
                <a:solidFill>
                  <a:schemeClr val="tx1"/>
                </a:solidFill>
                <a:effectLst/>
              </a:rPr>
              <a:t>.</a:t>
            </a:r>
            <a:r>
              <a:rPr lang="en-US" sz="1200" i="0" dirty="0">
                <a:solidFill>
                  <a:schemeClr val="tx1"/>
                </a:solidFill>
                <a:effectLst/>
              </a:rPr>
              <a:t> </a:t>
            </a:r>
            <a:r>
              <a:rPr lang="en-US" sz="1200" b="1" kern="1200" dirty="0">
                <a:solidFill>
                  <a:schemeClr val="accent2"/>
                </a:solidFill>
                <a:latin typeface="+mn-lt"/>
                <a:ea typeface="+mn-ea"/>
                <a:cs typeface="+mn-cs"/>
              </a:rPr>
              <a:t>Agency: </a:t>
            </a:r>
            <a:r>
              <a:rPr lang="en-US" sz="1200" b="1" i="1" dirty="0">
                <a:solidFill>
                  <a:schemeClr val="tx1"/>
                </a:solidFill>
              </a:rPr>
              <a:t>People’s sense of agency is </a:t>
            </a:r>
            <a:r>
              <a:rPr lang="en-US" sz="1200" b="1" i="1" dirty="0">
                <a:solidFill>
                  <a:schemeClr val="tx1"/>
                </a:solidFill>
                <a:effectLst/>
              </a:rPr>
              <a:t>pivotal to their decision making.</a:t>
            </a:r>
          </a:p>
          <a:p>
            <a:pPr marL="0" indent="0">
              <a:lnSpc>
                <a:spcPct val="100000"/>
              </a:lnSpc>
              <a:buNone/>
            </a:pPr>
            <a:r>
              <a:rPr lang="en-US" sz="1200" b="0" i="0" dirty="0">
                <a:solidFill>
                  <a:schemeClr val="tx1"/>
                </a:solidFill>
                <a:effectLst/>
              </a:rPr>
              <a:t>Removing an individual’s agency from their decision-making may result in them seeking out alternate information. </a:t>
            </a:r>
            <a:r>
              <a:rPr lang="en-US" sz="1200" dirty="0">
                <a:solidFill>
                  <a:schemeClr val="tx1"/>
                </a:solidFill>
              </a:rPr>
              <a:t>This is currently used as a </a:t>
            </a:r>
            <a:r>
              <a:rPr lang="en-US" sz="1200" b="0" i="0" dirty="0">
                <a:solidFill>
                  <a:schemeClr val="tx1"/>
                </a:solidFill>
                <a:effectLst/>
              </a:rPr>
              <a:t>technique by those spreading misinformation - encouraging people to do their own research and make up their own mind. </a:t>
            </a:r>
          </a:p>
          <a:p>
            <a:pPr marL="0" indent="0">
              <a:lnSpc>
                <a:spcPct val="100000"/>
              </a:lnSpc>
              <a:buNone/>
            </a:pPr>
            <a:r>
              <a:rPr lang="en-US" sz="1200" b="0" i="0" dirty="0">
                <a:solidFill>
                  <a:schemeClr val="tx1"/>
                </a:solidFill>
                <a:effectLst/>
              </a:rPr>
              <a:t>Participants wanted authorities to </a:t>
            </a:r>
            <a:r>
              <a:rPr lang="en-US" sz="1200" dirty="0">
                <a:solidFill>
                  <a:schemeClr val="tx1"/>
                </a:solidFill>
              </a:rPr>
              <a:t>p</a:t>
            </a:r>
            <a:r>
              <a:rPr lang="en-US" sz="1200" b="0" i="0" dirty="0">
                <a:solidFill>
                  <a:schemeClr val="tx1"/>
                </a:solidFill>
                <a:effectLst/>
              </a:rPr>
              <a:t>resent the public with information with which they can make their own decisions.</a:t>
            </a:r>
          </a:p>
          <a:p>
            <a:pPr marL="0" indent="0">
              <a:lnSpc>
                <a:spcPct val="100000"/>
              </a:lnSpc>
              <a:buNone/>
            </a:pPr>
            <a:endParaRPr lang="en-US" sz="1200" b="1" i="0" u="sng" dirty="0">
              <a:solidFill>
                <a:schemeClr val="tx1"/>
              </a:solidFill>
              <a:effectLst/>
            </a:endParaRPr>
          </a:p>
          <a:p>
            <a:pPr marL="0" indent="0">
              <a:lnSpc>
                <a:spcPct val="100000"/>
              </a:lnSpc>
              <a:buNone/>
            </a:pPr>
            <a:r>
              <a:rPr lang="en-US" sz="1200" b="1" i="0" dirty="0">
                <a:solidFill>
                  <a:schemeClr val="accent4"/>
                </a:solidFill>
                <a:effectLst/>
              </a:rPr>
              <a:t>2</a:t>
            </a:r>
            <a:r>
              <a:rPr lang="en-US" sz="1200" b="1" i="0" dirty="0">
                <a:solidFill>
                  <a:schemeClr val="tx1"/>
                </a:solidFill>
                <a:effectLst/>
              </a:rPr>
              <a:t>. </a:t>
            </a:r>
            <a:r>
              <a:rPr lang="en-US" sz="1200" b="1" kern="1200" dirty="0">
                <a:solidFill>
                  <a:schemeClr val="accent2"/>
                </a:solidFill>
                <a:latin typeface="+mn-lt"/>
                <a:ea typeface="+mn-ea"/>
                <a:cs typeface="+mn-cs"/>
              </a:rPr>
              <a:t>Independence:</a:t>
            </a:r>
            <a:r>
              <a:rPr lang="en-US" sz="1200" b="1" dirty="0">
                <a:solidFill>
                  <a:schemeClr val="accent4"/>
                </a:solidFill>
              </a:rPr>
              <a:t> </a:t>
            </a:r>
            <a:r>
              <a:rPr lang="en-US" sz="1200" b="1" i="1" dirty="0">
                <a:solidFill>
                  <a:schemeClr val="tx1"/>
                </a:solidFill>
              </a:rPr>
              <a:t>T</a:t>
            </a:r>
            <a:r>
              <a:rPr lang="en-US" sz="1200" b="1" i="1" dirty="0">
                <a:solidFill>
                  <a:schemeClr val="tx1"/>
                </a:solidFill>
                <a:effectLst/>
              </a:rPr>
              <a:t>he independence of institutions, and those for whom they speak, is crucial in building trust.</a:t>
            </a:r>
          </a:p>
          <a:p>
            <a:pPr marL="0" indent="0">
              <a:lnSpc>
                <a:spcPct val="100000"/>
              </a:lnSpc>
              <a:buNone/>
            </a:pPr>
            <a:r>
              <a:rPr lang="en-US" sz="1200" b="0" i="0" dirty="0">
                <a:solidFill>
                  <a:schemeClr val="tx1"/>
                </a:solidFill>
                <a:effectLst/>
              </a:rPr>
              <a:t>There is very limited trust in the Government, but participants, largely, trust the NHS. However, that </a:t>
            </a:r>
            <a:r>
              <a:rPr lang="en-US" sz="1200" dirty="0">
                <a:solidFill>
                  <a:schemeClr val="tx1"/>
                </a:solidFill>
              </a:rPr>
              <a:t>trust wanes </a:t>
            </a:r>
            <a:r>
              <a:rPr lang="en-US" sz="1200" b="0" i="0" dirty="0">
                <a:solidFill>
                  <a:schemeClr val="tx1"/>
                </a:solidFill>
                <a:effectLst/>
              </a:rPr>
              <a:t>when they </a:t>
            </a:r>
            <a:r>
              <a:rPr lang="en-US" sz="1200" dirty="0">
                <a:solidFill>
                  <a:schemeClr val="tx1"/>
                </a:solidFill>
              </a:rPr>
              <a:t>feel </a:t>
            </a:r>
            <a:r>
              <a:rPr lang="en-US" sz="1200" b="0" i="0" dirty="0">
                <a:solidFill>
                  <a:schemeClr val="tx1"/>
                </a:solidFill>
                <a:effectLst/>
              </a:rPr>
              <a:t>the NHS is being used as a Government tool or mouthpiece. </a:t>
            </a:r>
          </a:p>
          <a:p>
            <a:pPr marL="0" indent="0">
              <a:lnSpc>
                <a:spcPct val="100000"/>
              </a:lnSpc>
              <a:buNone/>
            </a:pPr>
            <a:r>
              <a:rPr lang="en-US" sz="1200" b="0" i="0" dirty="0">
                <a:solidFill>
                  <a:schemeClr val="tx1"/>
                </a:solidFill>
                <a:effectLst/>
              </a:rPr>
              <a:t>In this regard, participants prefer listening to doctors, scientists, or experts who are somewhat removed from the vaccine roll-out.</a:t>
            </a:r>
          </a:p>
          <a:p>
            <a:pPr marL="0" indent="0">
              <a:lnSpc>
                <a:spcPct val="100000"/>
              </a:lnSpc>
              <a:buNone/>
            </a:pPr>
            <a:r>
              <a:rPr lang="en-US" sz="1200" b="0" i="0" dirty="0">
                <a:solidFill>
                  <a:schemeClr val="tx1"/>
                </a:solidFill>
                <a:effectLst/>
              </a:rPr>
              <a:t>There was</a:t>
            </a:r>
            <a:r>
              <a:rPr lang="en-US" sz="1200" dirty="0">
                <a:solidFill>
                  <a:schemeClr val="tx1"/>
                </a:solidFill>
              </a:rPr>
              <a:t> also </a:t>
            </a:r>
            <a:r>
              <a:rPr lang="en-US" sz="1200" b="0" i="0" dirty="0">
                <a:solidFill>
                  <a:schemeClr val="tx1"/>
                </a:solidFill>
                <a:effectLst/>
              </a:rPr>
              <a:t>general distrust of those who have any possibility of standing to gain commercially from the roll-out, such as pharmaceutical companies.</a:t>
            </a:r>
          </a:p>
          <a:p>
            <a:pPr marL="0" indent="0">
              <a:lnSpc>
                <a:spcPct val="100000"/>
              </a:lnSpc>
              <a:buNone/>
            </a:pPr>
            <a:endParaRPr lang="en-US" sz="1200" b="0" i="0" dirty="0">
              <a:solidFill>
                <a:schemeClr val="tx1"/>
              </a:solidFill>
              <a:effectLst/>
            </a:endParaRPr>
          </a:p>
          <a:p>
            <a:pPr marL="0" lvl="0" indent="0" defTabSz="914400">
              <a:buClr>
                <a:srgbClr val="925496"/>
              </a:buClr>
              <a:buNone/>
              <a:defRPr/>
            </a:pPr>
            <a:r>
              <a:rPr lang="en-US" sz="1200" b="1" spc="5" dirty="0">
                <a:solidFill>
                  <a:schemeClr val="accent4"/>
                </a:solidFill>
                <a:cs typeface="Arial"/>
              </a:rPr>
              <a:t>3</a:t>
            </a:r>
            <a:r>
              <a:rPr lang="en-US" sz="1200" b="1" spc="5" dirty="0">
                <a:solidFill>
                  <a:schemeClr val="tx1"/>
                </a:solidFill>
                <a:cs typeface="Arial"/>
              </a:rPr>
              <a:t>. </a:t>
            </a:r>
            <a:r>
              <a:rPr lang="en-US" sz="1200" b="1" dirty="0">
                <a:solidFill>
                  <a:schemeClr val="accent2"/>
                </a:solidFill>
              </a:rPr>
              <a:t>Transparency: </a:t>
            </a:r>
            <a:r>
              <a:rPr lang="en-US" sz="1200" b="1" i="1" spc="5" dirty="0">
                <a:cs typeface="Arial"/>
              </a:rPr>
              <a:t>The more transparent an </a:t>
            </a:r>
            <a:r>
              <a:rPr lang="en-GB" sz="1200" b="1" i="1" spc="5" dirty="0">
                <a:cs typeface="Arial"/>
              </a:rPr>
              <a:t>organisation</a:t>
            </a:r>
            <a:r>
              <a:rPr lang="en-US" sz="1200" b="1" i="1" spc="5" dirty="0">
                <a:cs typeface="Arial"/>
              </a:rPr>
              <a:t> or information source, the more trustworthy.</a:t>
            </a:r>
          </a:p>
          <a:p>
            <a:pPr marL="0" indent="0">
              <a:buClr>
                <a:srgbClr val="925496"/>
              </a:buClr>
              <a:buNone/>
              <a:defRPr/>
            </a:pPr>
            <a:r>
              <a:rPr lang="en-US" sz="1200" spc="5" dirty="0">
                <a:cs typeface="Arial"/>
              </a:rPr>
              <a:t>Regardless of whether they would access the information, participants wanted to know that all the information on the vaccine is public and accessible. The more </a:t>
            </a:r>
            <a:r>
              <a:rPr lang="en-GB" sz="1200" spc="5" dirty="0">
                <a:cs typeface="Arial"/>
              </a:rPr>
              <a:t>organisations</a:t>
            </a:r>
            <a:r>
              <a:rPr lang="en-US" sz="1200" spc="5" dirty="0">
                <a:cs typeface="Arial"/>
              </a:rPr>
              <a:t> can make such information available or sign-post to it, the better.</a:t>
            </a:r>
            <a:r>
              <a:rPr lang="en-US" sz="1200" dirty="0"/>
              <a:t>  </a:t>
            </a:r>
            <a:endParaRPr lang="en-US" sz="1200" spc="5" dirty="0">
              <a:cs typeface="Arial"/>
            </a:endParaRPr>
          </a:p>
          <a:p>
            <a:pPr marL="0" lvl="0" indent="0" defTabSz="914400">
              <a:buClr>
                <a:srgbClr val="925496"/>
              </a:buClr>
              <a:buNone/>
              <a:defRPr/>
            </a:pPr>
            <a:r>
              <a:rPr lang="en-US" sz="1200" spc="5" dirty="0">
                <a:cs typeface="Arial"/>
              </a:rPr>
              <a:t>This is reflected in participants’ desire for a range of sources of information</a:t>
            </a:r>
            <a:r>
              <a:rPr lang="en-US" sz="1200" dirty="0"/>
              <a:t> that </a:t>
            </a:r>
            <a:r>
              <a:rPr lang="en-US" sz="1200" spc="5" dirty="0">
                <a:cs typeface="Arial"/>
              </a:rPr>
              <a:t>can be verified against one another. </a:t>
            </a:r>
          </a:p>
          <a:p>
            <a:pPr marL="0" lvl="0" indent="0" defTabSz="914400">
              <a:buClr>
                <a:srgbClr val="925496"/>
              </a:buClr>
              <a:buNone/>
              <a:defRPr/>
            </a:pPr>
            <a:endParaRPr lang="en-US" sz="1200" b="1" u="sng" dirty="0">
              <a:solidFill>
                <a:schemeClr val="tx1"/>
              </a:solidFill>
            </a:endParaRPr>
          </a:p>
          <a:p>
            <a:pPr marL="0" lvl="0" indent="0" defTabSz="914400">
              <a:buClr>
                <a:srgbClr val="925496"/>
              </a:buClr>
              <a:buNone/>
              <a:defRPr/>
            </a:pPr>
            <a:r>
              <a:rPr lang="en-US" sz="1200" b="1" dirty="0">
                <a:solidFill>
                  <a:schemeClr val="accent4"/>
                </a:solidFill>
              </a:rPr>
              <a:t>4</a:t>
            </a:r>
            <a:r>
              <a:rPr lang="en-US" sz="1200" b="1" dirty="0">
                <a:solidFill>
                  <a:schemeClr val="tx1"/>
                </a:solidFill>
              </a:rPr>
              <a:t>. </a:t>
            </a:r>
            <a:r>
              <a:rPr lang="en-US" sz="1200" b="1" dirty="0">
                <a:solidFill>
                  <a:schemeClr val="accent2"/>
                </a:solidFill>
              </a:rPr>
              <a:t>Experience: </a:t>
            </a:r>
            <a:r>
              <a:rPr lang="en-US" sz="1200" b="1" i="1" dirty="0">
                <a:solidFill>
                  <a:schemeClr val="tx1"/>
                </a:solidFill>
              </a:rPr>
              <a:t>The more real-world experience that an individual has with Covid-19/vaccines, the more reliable they are as a source of information.</a:t>
            </a:r>
          </a:p>
          <a:p>
            <a:pPr marL="0" indent="0">
              <a:buClr>
                <a:srgbClr val="925496"/>
              </a:buClr>
              <a:buNone/>
              <a:defRPr/>
            </a:pPr>
            <a:r>
              <a:rPr lang="en-US" sz="1200" dirty="0">
                <a:solidFill>
                  <a:schemeClr val="tx1"/>
                </a:solidFill>
              </a:rPr>
              <a:t>Participants cited everyday-people sharing experiences of having had Covid-19 and/or the vaccine as trustworthy.</a:t>
            </a:r>
          </a:p>
          <a:p>
            <a:pPr marL="0" indent="0">
              <a:buClr>
                <a:srgbClr val="925496"/>
              </a:buClr>
              <a:buNone/>
              <a:defRPr/>
            </a:pPr>
            <a:r>
              <a:rPr lang="en-US" sz="1200" dirty="0">
                <a:solidFill>
                  <a:schemeClr val="tx1"/>
                </a:solidFill>
              </a:rPr>
              <a:t>Participants also said they trust frontline healthcare workers to discuss the Covid-19 vaccine, whereas they have less trust in those very senior in </a:t>
            </a:r>
            <a:r>
              <a:rPr lang="en-GB" sz="1200" dirty="0">
                <a:solidFill>
                  <a:schemeClr val="tx1"/>
                </a:solidFill>
              </a:rPr>
              <a:t>organisations</a:t>
            </a:r>
            <a:r>
              <a:rPr lang="en-US" sz="1200" dirty="0">
                <a:solidFill>
                  <a:schemeClr val="tx1"/>
                </a:solidFill>
              </a:rPr>
              <a:t> like the NHS, since they have less tangible experience. </a:t>
            </a:r>
          </a:p>
          <a:p>
            <a:pPr marL="0" indent="0">
              <a:buClr>
                <a:srgbClr val="925496"/>
              </a:buClr>
              <a:buNone/>
              <a:defRPr/>
            </a:pPr>
            <a:r>
              <a:rPr lang="en-US" sz="1200" dirty="0">
                <a:solidFill>
                  <a:schemeClr val="tx1"/>
                </a:solidFill>
              </a:rPr>
              <a:t>They don’t necessarily trust faith leaders or celebrities on the issue of vaccines for the same reasons, and feel those who are local to the individual, such as their own GP, are more credible.</a:t>
            </a:r>
          </a:p>
          <a:p>
            <a:pPr marL="0" indent="0">
              <a:lnSpc>
                <a:spcPct val="100000"/>
              </a:lnSpc>
              <a:buNone/>
            </a:pPr>
            <a:endParaRPr lang="en-GB" sz="120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16</a:t>
            </a:fld>
            <a:endParaRPr lang="en-GB" dirty="0"/>
          </a:p>
        </p:txBody>
      </p:sp>
    </p:spTree>
    <p:extLst>
      <p:ext uri="{BB962C8B-B14F-4D97-AF65-F5344CB8AC3E}">
        <p14:creationId xmlns:p14="http://schemas.microsoft.com/office/powerpoint/2010/main" val="43583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solidFill>
                  <a:schemeClr val="tx1"/>
                </a:solidFill>
              </a:rPr>
              <a:t>When creating Covid-19 vaccine communications for Black and Asian people who are hesitant </a:t>
            </a:r>
            <a:r>
              <a:rPr lang="en-GB" sz="1200" dirty="0">
                <a:latin typeface="Century Gothic" panose="020B0502020202020204" pitchFamily="34" charset="0"/>
              </a:rPr>
              <a:t>or lack confidence</a:t>
            </a:r>
            <a:r>
              <a:rPr lang="en-US" sz="1200" dirty="0">
                <a:solidFill>
                  <a:schemeClr val="tx1"/>
                </a:solidFill>
              </a:rPr>
              <a:t>, the following findings can act as a checklist in relation to tone and format. </a:t>
            </a:r>
          </a:p>
          <a:p>
            <a:pPr>
              <a:lnSpc>
                <a:spcPct val="100000"/>
              </a:lnSpc>
              <a:buFont typeface="+mj-lt"/>
              <a:buAutoNum type="arabicPeriod"/>
            </a:pPr>
            <a:r>
              <a:rPr lang="en-US" sz="1200" dirty="0">
                <a:solidFill>
                  <a:schemeClr val="tx1"/>
                </a:solidFill>
              </a:rPr>
              <a:t>It is fundamental for any communications directed at Black and Asian people to </a:t>
            </a:r>
            <a:r>
              <a:rPr lang="en-GB" sz="1200" dirty="0">
                <a:solidFill>
                  <a:schemeClr val="tx1"/>
                </a:solidFill>
              </a:rPr>
              <a:t>recognise</a:t>
            </a:r>
            <a:r>
              <a:rPr lang="en-US" sz="1200" dirty="0">
                <a:solidFill>
                  <a:schemeClr val="tx1"/>
                </a:solidFill>
              </a:rPr>
              <a:t> that they are not one homogenous group.</a:t>
            </a:r>
          </a:p>
          <a:p>
            <a:pPr>
              <a:lnSpc>
                <a:spcPct val="100000"/>
              </a:lnSpc>
              <a:buFont typeface="+mj-lt"/>
              <a:buAutoNum type="arabicPeriod"/>
            </a:pPr>
            <a:r>
              <a:rPr lang="en-US" sz="1200" dirty="0">
                <a:solidFill>
                  <a:schemeClr val="tx1"/>
                </a:solidFill>
              </a:rPr>
              <a:t>Acknowledge that some ambiguity exists relating to the potential long-term impacts of the Covid-19 vaccine. </a:t>
            </a:r>
          </a:p>
          <a:p>
            <a:pPr>
              <a:lnSpc>
                <a:spcPct val="100000"/>
              </a:lnSpc>
              <a:buFont typeface="+mj-lt"/>
              <a:buAutoNum type="arabicPeriod"/>
            </a:pPr>
            <a:r>
              <a:rPr lang="en-GB" sz="1200" dirty="0">
                <a:solidFill>
                  <a:schemeClr val="tx1"/>
                </a:solidFill>
              </a:rPr>
              <a:t>Recognise</a:t>
            </a:r>
            <a:r>
              <a:rPr lang="en-US" sz="1200" dirty="0">
                <a:solidFill>
                  <a:schemeClr val="tx1"/>
                </a:solidFill>
              </a:rPr>
              <a:t> the legitimacy in some level of </a:t>
            </a:r>
            <a:r>
              <a:rPr lang="en-GB" sz="1200" dirty="0">
                <a:solidFill>
                  <a:schemeClr val="tx1"/>
                </a:solidFill>
              </a:rPr>
              <a:t>scepticism</a:t>
            </a:r>
            <a:r>
              <a:rPr lang="en-US" sz="1200" dirty="0">
                <a:solidFill>
                  <a:schemeClr val="tx1"/>
                </a:solidFill>
              </a:rPr>
              <a:t> based on deep-rooted mistrust in institutions experienced by Black and Asian people.</a:t>
            </a:r>
          </a:p>
          <a:p>
            <a:pPr>
              <a:lnSpc>
                <a:spcPct val="100000"/>
              </a:lnSpc>
              <a:buFont typeface="+mj-lt"/>
              <a:buAutoNum type="arabicPeriod"/>
            </a:pPr>
            <a:r>
              <a:rPr lang="en-US" sz="1200" dirty="0">
                <a:solidFill>
                  <a:schemeClr val="tx1"/>
                </a:solidFill>
              </a:rPr>
              <a:t>Create content that has a conversational format providing as much information as possible. Avoid overly-simplistic approaches to communication.</a:t>
            </a:r>
          </a:p>
          <a:p>
            <a:pPr>
              <a:lnSpc>
                <a:spcPct val="100000"/>
              </a:lnSpc>
              <a:buFont typeface="+mj-lt"/>
              <a:buAutoNum type="arabicPeriod"/>
            </a:pPr>
            <a:r>
              <a:rPr lang="en-US" sz="1200" dirty="0">
                <a:solidFill>
                  <a:schemeClr val="tx1"/>
                </a:solidFill>
              </a:rPr>
              <a:t>Ensure messages are practical and accessible (e.g. available in multiple languages).</a:t>
            </a:r>
          </a:p>
          <a:p>
            <a:pPr>
              <a:lnSpc>
                <a:spcPct val="100000"/>
              </a:lnSpc>
              <a:buAutoNum type="arabicPeriod"/>
            </a:pPr>
            <a:r>
              <a:rPr lang="en-GB" sz="1200" dirty="0">
                <a:solidFill>
                  <a:schemeClr val="tx1"/>
                </a:solidFill>
              </a:rPr>
              <a:t>Ensure the tone speaks </a:t>
            </a:r>
            <a:r>
              <a:rPr lang="en-GB" sz="1200" i="1" dirty="0">
                <a:solidFill>
                  <a:schemeClr val="tx1"/>
                </a:solidFill>
              </a:rPr>
              <a:t>to</a:t>
            </a:r>
            <a:r>
              <a:rPr lang="en-GB" sz="1200" dirty="0">
                <a:solidFill>
                  <a:schemeClr val="tx1"/>
                </a:solidFill>
              </a:rPr>
              <a:t> the audience as opposed to </a:t>
            </a:r>
            <a:r>
              <a:rPr lang="en-GB" sz="1200" i="1" dirty="0">
                <a:solidFill>
                  <a:schemeClr val="tx1"/>
                </a:solidFill>
              </a:rPr>
              <a:t>at</a:t>
            </a:r>
            <a:r>
              <a:rPr lang="en-GB" sz="1200" dirty="0">
                <a:solidFill>
                  <a:schemeClr val="tx1"/>
                </a:solidFill>
              </a:rPr>
              <a:t> them.  Don't share strong directional messages </a:t>
            </a:r>
            <a:r>
              <a:rPr lang="en-GB" sz="1200" dirty="0">
                <a:solidFill>
                  <a:schemeClr val="tx1"/>
                </a:solidFill>
                <a:ea typeface="+mn-lt"/>
                <a:cs typeface="+mn-lt"/>
              </a:rPr>
              <a:t>without providing more context.</a:t>
            </a:r>
          </a:p>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17</a:t>
            </a:fld>
            <a:endParaRPr lang="en-GB" dirty="0"/>
          </a:p>
        </p:txBody>
      </p:sp>
    </p:spTree>
    <p:extLst>
      <p:ext uri="{BB962C8B-B14F-4D97-AF65-F5344CB8AC3E}">
        <p14:creationId xmlns:p14="http://schemas.microsoft.com/office/powerpoint/2010/main" val="120205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Century Gothic" panose="020B0502020202020204" pitchFamily="34" charset="0"/>
              </a:rPr>
              <a:t>Since January, the Healthwatch network has gathered views and experiences from 15,000 people across England about the Covid-19 vaccine and the roll out.</a:t>
            </a:r>
          </a:p>
          <a:p>
            <a:pPr marL="171450" indent="-171450">
              <a:buFont typeface="Arial" panose="020B0604020202020204" pitchFamily="34" charset="0"/>
              <a:buChar char="•"/>
            </a:pPr>
            <a:r>
              <a:rPr lang="en-GB" sz="1200" dirty="0">
                <a:latin typeface="Century Gothic" panose="020B0502020202020204" pitchFamily="34" charset="0"/>
              </a:rPr>
              <a:t>Overall, feedback has been positive but uptake is still significantly lower among specific communities, and there remain issues of vaccine confidence among groups now being targeted for the vaccine.</a:t>
            </a:r>
          </a:p>
          <a:p>
            <a:pPr marL="171450" indent="-171450">
              <a:buFont typeface="Arial" panose="020B0604020202020204" pitchFamily="34" charset="0"/>
              <a:buChar char="•"/>
            </a:pPr>
            <a:r>
              <a:rPr lang="en-GB" sz="1200" dirty="0">
                <a:latin typeface="Century Gothic" panose="020B0502020202020204" pitchFamily="34" charset="0"/>
              </a:rPr>
              <a:t>Healthwatch England commissioned Traverse to undertake in-depth conversations and online exercises with 95 participants from African, Bangladeshi, Caribbean, and Pakistani ethnicity over a period of five weeks during March and April.</a:t>
            </a:r>
          </a:p>
          <a:p>
            <a:pPr marL="171450" indent="-171450">
              <a:buFont typeface="Arial" panose="020B0604020202020204" pitchFamily="34" charset="0"/>
              <a:buChar char="•"/>
            </a:pPr>
            <a:r>
              <a:rPr lang="en-GB" sz="1200" dirty="0">
                <a:latin typeface="Century Gothic" panose="020B0502020202020204" pitchFamily="34" charset="0"/>
              </a:rPr>
              <a:t>The engagement and research was with people who have primarily hesitant attitudes or lack confidence in the vaccines, testing out a number of hypotheses as to why people are hesitant and what could be done to give additional assurance.</a:t>
            </a:r>
          </a:p>
          <a:p>
            <a:pPr marL="171450" indent="-171450">
              <a:buFont typeface="Arial" panose="020B0604020202020204" pitchFamily="34" charset="0"/>
              <a:buChar char="•"/>
            </a:pPr>
            <a:r>
              <a:rPr lang="en-GB" sz="1200" dirty="0"/>
              <a:t>It is clear from this work that attitudes to the vaccine are incredibly personal and it is important not to make broad conclusions about the views of whole communities as a result of these findings. We have therefore taken great care, and with some caution, pulled out some themes from this complex piece of research to help the Department for Health and Social Care, NHS England and Improvement and others to take action.</a:t>
            </a:r>
          </a:p>
          <a:p>
            <a:pPr marL="171450" indent="-171450">
              <a:buFont typeface="Arial" panose="020B0604020202020204" pitchFamily="34" charset="0"/>
              <a:buChar char="•"/>
            </a:pPr>
            <a:r>
              <a:rPr lang="en-GB" sz="1200" dirty="0"/>
              <a:t>It is also worth noting that both the findings from this work and the way in which it was undertaken provide important lessons beyond the Covid-19 vaccines programme and can help as we all work together to tackle health inequalities. </a:t>
            </a:r>
          </a:p>
          <a:p>
            <a:pPr marL="0" indent="0">
              <a:buNone/>
            </a:pPr>
            <a:endParaRPr lang="en-GB" sz="1200" dirty="0"/>
          </a:p>
          <a:p>
            <a:pPr marL="0" indent="0">
              <a:buNone/>
            </a:pPr>
            <a:endParaRPr lang="en-GB" sz="1200" dirty="0">
              <a:latin typeface="Century Gothic" panose="020B0502020202020204" pitchFamily="34" charset="0"/>
            </a:endParaRPr>
          </a:p>
          <a:p>
            <a:endParaRPr lang="en-GB" sz="1200" dirty="0"/>
          </a:p>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4</a:t>
            </a:fld>
            <a:endParaRPr lang="en-GB" dirty="0"/>
          </a:p>
        </p:txBody>
      </p:sp>
    </p:spTree>
    <p:extLst>
      <p:ext uri="{BB962C8B-B14F-4D97-AF65-F5344CB8AC3E}">
        <p14:creationId xmlns:p14="http://schemas.microsoft.com/office/powerpoint/2010/main" val="102864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rPr>
              <a:t>Despite concerns early on about uptake rates among Black and Asian people there have been positive improvements:</a:t>
            </a:r>
          </a:p>
          <a:p>
            <a:r>
              <a:rPr lang="en-US" sz="1200" dirty="0">
                <a:solidFill>
                  <a:schemeClr val="tx1"/>
                </a:solidFill>
              </a:rPr>
              <a:t>By mid-April, the numbers of over 60s from Black communities who had been given one dose of the vaccine was at 69% - 26 points lower than the White population but up from 30 points in mid-February. </a:t>
            </a:r>
          </a:p>
          <a:p>
            <a:r>
              <a:rPr lang="en-US" sz="1200" dirty="0">
                <a:solidFill>
                  <a:schemeClr val="tx1"/>
                </a:solidFill>
              </a:rPr>
              <a:t>Among Asian communities the uptake rate in the over 60s was at 85%.</a:t>
            </a:r>
          </a:p>
          <a:p>
            <a:r>
              <a:rPr lang="en-US" sz="1200" dirty="0">
                <a:solidFill>
                  <a:schemeClr val="tx1"/>
                </a:solidFill>
              </a:rPr>
              <a:t>Indeed, the rate of growth among Bangladeshi and Pakistani groups has been particularly impressive – rising four/five-fold.</a:t>
            </a:r>
          </a:p>
          <a:p>
            <a:pPr marL="0" indent="0">
              <a:buNone/>
            </a:pPr>
            <a:r>
              <a:rPr lang="en-US" sz="1200" dirty="0">
                <a:solidFill>
                  <a:schemeClr val="tx1"/>
                </a:solidFill>
              </a:rPr>
              <a:t>This is likely a result of two things:</a:t>
            </a:r>
          </a:p>
          <a:p>
            <a:r>
              <a:rPr lang="en-US" sz="1200" dirty="0">
                <a:solidFill>
                  <a:schemeClr val="tx1"/>
                </a:solidFill>
              </a:rPr>
              <a:t>Firstly, many of those with reservations expressed wanting to wait and see before having the vaccine, so time and the numbers of successful vaccines completed have had a positive impact.</a:t>
            </a:r>
          </a:p>
          <a:p>
            <a:r>
              <a:rPr lang="en-US" sz="1200" dirty="0">
                <a:solidFill>
                  <a:schemeClr val="tx1"/>
                </a:solidFill>
              </a:rPr>
              <a:t>The huge communications efforts the Government and the NHS have gone to.</a:t>
            </a:r>
          </a:p>
          <a:p>
            <a:pPr marL="0" indent="0">
              <a:buNone/>
            </a:pPr>
            <a:r>
              <a:rPr lang="en-US" sz="1200" dirty="0">
                <a:solidFill>
                  <a:schemeClr val="tx1"/>
                </a:solidFill>
              </a:rPr>
              <a:t>However, while the current strategy appears to be working well for many, it isn’t working as well for hesitant or less confident individuals. The vaccine roll-out is also now entering a new phase as it reaches into younger populations who may perceive less need to get vaccinated.  With this is mind, the project aimed to deepen understanding about what participants felt was lacking in the current roll-out strategy and to use this information to help address existing concerns about having the vaccine.</a:t>
            </a:r>
          </a:p>
          <a:p>
            <a:pPr marL="0" indent="0">
              <a:lnSpc>
                <a:spcPct val="100000"/>
              </a:lnSpc>
              <a:buNone/>
            </a:pP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09B7D5D2-C187-4E9F-ADA4-5608F342CA49}" type="slidenum">
              <a:rPr lang="en-GB" smtClean="0"/>
              <a:t>5</a:t>
            </a:fld>
            <a:endParaRPr lang="en-GB" dirty="0"/>
          </a:p>
        </p:txBody>
      </p:sp>
    </p:spTree>
    <p:extLst>
      <p:ext uri="{BB962C8B-B14F-4D97-AF65-F5344CB8AC3E}">
        <p14:creationId xmlns:p14="http://schemas.microsoft.com/office/powerpoint/2010/main" val="18931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While lots of data exists about disparities in vaccine uptake among Black and Asian people, there’s not so much about </a:t>
            </a:r>
            <a:r>
              <a:rPr lang="en-US" sz="1200" i="1" dirty="0"/>
              <a:t>why </a:t>
            </a:r>
            <a:r>
              <a:rPr lang="en-US" sz="1200" dirty="0"/>
              <a:t>they exist; this report hopes to begin filling this gap. In early 2021 Healthwatch England </a:t>
            </a:r>
            <a:r>
              <a:rPr lang="en-US" sz="1200" dirty="0">
                <a:solidFill>
                  <a:schemeClr val="accent4"/>
                </a:solidFill>
              </a:rPr>
              <a:t>(1) </a:t>
            </a:r>
            <a:r>
              <a:rPr lang="en-US" sz="1200" dirty="0"/>
              <a:t>conducted a short insight project to better understand potential barriers to vaccine uptake amongst groups which are hesitant or lack confidence, and through this work they developed a number of hypotheses (below). Through this research we aimed to test these hypotheses and to explore them in more depth. </a:t>
            </a:r>
          </a:p>
        </p:txBody>
      </p:sp>
      <p:sp>
        <p:nvSpPr>
          <p:cNvPr id="4" name="Slide Number Placeholder 3"/>
          <p:cNvSpPr>
            <a:spLocks noGrp="1"/>
          </p:cNvSpPr>
          <p:nvPr>
            <p:ph type="sldNum" sz="quarter" idx="5"/>
          </p:nvPr>
        </p:nvSpPr>
        <p:spPr/>
        <p:txBody>
          <a:bodyPr/>
          <a:lstStyle/>
          <a:p>
            <a:fld id="{09B7D5D2-C187-4E9F-ADA4-5608F342CA49}" type="slidenum">
              <a:rPr lang="en-GB" smtClean="0"/>
              <a:t>7</a:t>
            </a:fld>
            <a:endParaRPr lang="en-GB" dirty="0"/>
          </a:p>
        </p:txBody>
      </p:sp>
    </p:spTree>
    <p:extLst>
      <p:ext uri="{BB962C8B-B14F-4D97-AF65-F5344CB8AC3E}">
        <p14:creationId xmlns:p14="http://schemas.microsoft.com/office/powerpoint/2010/main" val="177751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800"/>
              </a:spcAft>
              <a:buFont typeface="Arial" panose="020B0604020202020204" pitchFamily="34" charset="0"/>
              <a:buChar char="•"/>
            </a:pPr>
            <a:r>
              <a:rPr lang="en-US" sz="1200" dirty="0">
                <a:solidFill>
                  <a:schemeClr val="tx1"/>
                </a:solidFill>
              </a:rPr>
              <a:t>W</a:t>
            </a:r>
            <a:r>
              <a:rPr lang="en-US" sz="1200" b="0" i="0" u="none" strike="noStrike" dirty="0">
                <a:solidFill>
                  <a:schemeClr val="tx1"/>
                </a:solidFill>
                <a:effectLst/>
              </a:rPr>
              <a:t>hile conducting </a:t>
            </a:r>
            <a:r>
              <a:rPr lang="en-US" sz="1200" dirty="0">
                <a:solidFill>
                  <a:schemeClr val="tx1"/>
                </a:solidFill>
              </a:rPr>
              <a:t>a </a:t>
            </a:r>
            <a:r>
              <a:rPr lang="en-US" sz="1200" b="0" i="0" u="none" strike="noStrike" dirty="0">
                <a:solidFill>
                  <a:schemeClr val="tx1"/>
                </a:solidFill>
                <a:effectLst/>
              </a:rPr>
              <a:t>social media </a:t>
            </a:r>
            <a:r>
              <a:rPr lang="en-US" sz="1200" dirty="0">
                <a:solidFill>
                  <a:schemeClr val="tx1"/>
                </a:solidFill>
              </a:rPr>
              <a:t>scan as a part of the</a:t>
            </a:r>
            <a:r>
              <a:rPr lang="en-US" sz="1200" b="0" i="0" u="none" strike="noStrike" dirty="0">
                <a:solidFill>
                  <a:schemeClr val="tx1"/>
                </a:solidFill>
                <a:effectLst/>
              </a:rPr>
              <a:t> set-up stage of this project (an exercise in reading through social media posts related to the vaccine and ethnic minorities) it became clear that when reservations about the vaccine were expressed </a:t>
            </a:r>
            <a:r>
              <a:rPr lang="en-US" sz="1200" dirty="0">
                <a:solidFill>
                  <a:schemeClr val="tx1"/>
                </a:solidFill>
              </a:rPr>
              <a:t>online</a:t>
            </a:r>
            <a:r>
              <a:rPr lang="en-US" sz="1200" b="0" i="0" u="none" strike="noStrike" dirty="0">
                <a:solidFill>
                  <a:schemeClr val="tx1"/>
                </a:solidFill>
                <a:effectLst/>
              </a:rPr>
              <a:t>, they were often met with </a:t>
            </a:r>
            <a:r>
              <a:rPr lang="en-US" sz="1200" dirty="0">
                <a:solidFill>
                  <a:schemeClr val="tx1"/>
                </a:solidFill>
              </a:rPr>
              <a:t>strong</a:t>
            </a:r>
            <a:r>
              <a:rPr lang="en-US" sz="1200" b="0" i="0" u="none" strike="noStrike" dirty="0">
                <a:solidFill>
                  <a:schemeClr val="tx1"/>
                </a:solidFill>
                <a:effectLst/>
              </a:rPr>
              <a:t> reactions. Discussions on social media and comments sections under content about the vaccine</a:t>
            </a:r>
            <a:r>
              <a:rPr lang="en-US" sz="1200" dirty="0">
                <a:solidFill>
                  <a:schemeClr val="tx1"/>
                </a:solidFill>
              </a:rPr>
              <a:t> had a tendency to </a:t>
            </a:r>
            <a:r>
              <a:rPr lang="en-US" sz="1200" b="0" i="0" u="none" strike="noStrike" dirty="0">
                <a:solidFill>
                  <a:schemeClr val="tx1"/>
                </a:solidFill>
                <a:effectLst/>
              </a:rPr>
              <a:t>quickly become negative. </a:t>
            </a:r>
            <a:r>
              <a:rPr lang="en-US" sz="1200" dirty="0">
                <a:solidFill>
                  <a:schemeClr val="tx1"/>
                </a:solidFill>
              </a:rPr>
              <a:t>Example social media content can be accessed in the bibliography at </a:t>
            </a:r>
            <a:r>
              <a:rPr lang="en-US" sz="1200" dirty="0">
                <a:solidFill>
                  <a:schemeClr val="accent4"/>
                </a:solidFill>
              </a:rPr>
              <a:t>(2) (3) and (4).</a:t>
            </a:r>
          </a:p>
          <a:p>
            <a:pPr marL="171450" indent="-171450">
              <a:lnSpc>
                <a:spcPct val="100000"/>
              </a:lnSpc>
              <a:spcBef>
                <a:spcPts val="0"/>
              </a:spcBef>
              <a:spcAft>
                <a:spcPts val="800"/>
              </a:spcAft>
              <a:buFont typeface="Arial" panose="020B0604020202020204" pitchFamily="34" charset="0"/>
              <a:buChar char="•"/>
            </a:pPr>
            <a:r>
              <a:rPr lang="en-US" sz="1200" b="0" i="0" u="none" strike="noStrike" dirty="0">
                <a:solidFill>
                  <a:schemeClr val="tx1"/>
                </a:solidFill>
                <a:effectLst/>
              </a:rPr>
              <a:t>Beyond the online environment, there has been</a:t>
            </a:r>
            <a:r>
              <a:rPr lang="en-US" sz="1200" dirty="0">
                <a:solidFill>
                  <a:schemeClr val="tx1"/>
                </a:solidFill>
              </a:rPr>
              <a:t> public </a:t>
            </a:r>
            <a:r>
              <a:rPr lang="en-US" sz="1200" b="0" i="0" u="none" strike="noStrike" dirty="0">
                <a:solidFill>
                  <a:schemeClr val="tx1"/>
                </a:solidFill>
                <a:effectLst/>
              </a:rPr>
              <a:t>disapproval in the media of anyone questioning the decision to have the vaccine, with the sentiment that those who do must be uneducated, selfish or </a:t>
            </a:r>
            <a:r>
              <a:rPr lang="en-US" sz="1200" dirty="0">
                <a:solidFill>
                  <a:schemeClr val="tx1"/>
                </a:solidFill>
              </a:rPr>
              <a:t>lacking in intelligence</a:t>
            </a:r>
            <a:r>
              <a:rPr lang="en-US" sz="1200" b="0" i="0" u="none" strike="noStrike" dirty="0">
                <a:solidFill>
                  <a:schemeClr val="tx1"/>
                </a:solidFill>
                <a:effectLst/>
              </a:rPr>
              <a:t>.  </a:t>
            </a:r>
            <a:endParaRPr lang="en-US" sz="1200" dirty="0">
              <a:solidFill>
                <a:schemeClr val="tx1"/>
              </a:solidFill>
            </a:endParaRPr>
          </a:p>
          <a:p>
            <a:pPr marL="171450" indent="-171450" rtl="0">
              <a:lnSpc>
                <a:spcPct val="100000"/>
              </a:lnSpc>
              <a:spcBef>
                <a:spcPts val="0"/>
              </a:spcBef>
              <a:spcAft>
                <a:spcPts val="800"/>
              </a:spcAft>
              <a:buFont typeface="Arial" panose="020B0604020202020204" pitchFamily="34" charset="0"/>
              <a:buChar char="•"/>
            </a:pPr>
            <a:r>
              <a:rPr lang="en-US" sz="1200" b="0" i="0" u="none" strike="noStrike" dirty="0">
                <a:solidFill>
                  <a:schemeClr val="tx1"/>
                </a:solidFill>
                <a:effectLst/>
              </a:rPr>
              <a:t>Meanwhile, those on social media squarely in the camp of not wanting the vaccine are targeting those who speak positively about it as pushing the mainstream agenda, being ‘sheep’, and blindly following instruction from </a:t>
            </a:r>
            <a:r>
              <a:rPr lang="en-US" sz="1200" dirty="0">
                <a:solidFill>
                  <a:schemeClr val="tx1"/>
                </a:solidFill>
              </a:rPr>
              <a:t>the establishment</a:t>
            </a:r>
            <a:r>
              <a:rPr lang="en-US" sz="1200" b="0" i="0" u="none" strike="noStrike" dirty="0">
                <a:solidFill>
                  <a:schemeClr val="tx1"/>
                </a:solidFill>
                <a:effectLst/>
              </a:rPr>
              <a:t>. </a:t>
            </a:r>
            <a:endParaRPr lang="en-US" sz="1200" dirty="0">
              <a:solidFill>
                <a:schemeClr val="tx1"/>
              </a:solidFill>
            </a:endParaRPr>
          </a:p>
          <a:p>
            <a:pPr marL="171450" indent="-171450">
              <a:lnSpc>
                <a:spcPct val="100000"/>
              </a:lnSpc>
              <a:spcBef>
                <a:spcPts val="0"/>
              </a:spcBef>
              <a:spcAft>
                <a:spcPts val="800"/>
              </a:spcAft>
              <a:buFont typeface="Arial" panose="020B0604020202020204" pitchFamily="34" charset="0"/>
              <a:buChar char="•"/>
            </a:pPr>
            <a:r>
              <a:rPr lang="en-US" sz="1200" b="0" i="0" u="none" strike="noStrike" dirty="0">
                <a:solidFill>
                  <a:schemeClr val="tx1"/>
                </a:solidFill>
                <a:effectLst/>
              </a:rPr>
              <a:t>This is problematic as neither ‘side’ appear </a:t>
            </a:r>
            <a:r>
              <a:rPr lang="en-US" sz="1200" b="0" i="0" dirty="0">
                <a:solidFill>
                  <a:schemeClr val="tx1"/>
                </a:solidFill>
                <a:effectLst/>
              </a:rPr>
              <a:t>to see value in the views of the other. If entering into online debate, there appears to be little room to express any level of uncertainty, </a:t>
            </a:r>
            <a:r>
              <a:rPr lang="en-US" sz="1200" dirty="0">
                <a:solidFill>
                  <a:schemeClr val="tx1"/>
                </a:solidFill>
              </a:rPr>
              <a:t>negativity or</a:t>
            </a:r>
            <a:r>
              <a:rPr lang="en-US" sz="1200" b="0" i="0" dirty="0">
                <a:solidFill>
                  <a:schemeClr val="tx1"/>
                </a:solidFill>
                <a:effectLst/>
              </a:rPr>
              <a:t> positivity, before being labelled as firmly pro or anti the vaccine. With little room for nuance or balance, there is a lack of productive discussion.</a:t>
            </a:r>
            <a:r>
              <a:rPr lang="en-US" sz="1200" dirty="0">
                <a:solidFill>
                  <a:schemeClr val="tx1"/>
                </a:solidFill>
              </a:rPr>
              <a:t> </a:t>
            </a:r>
            <a:endParaRPr lang="en-US" sz="1200" b="0" i="0" dirty="0">
              <a:solidFill>
                <a:schemeClr val="tx1"/>
              </a:solidFill>
              <a:effectLst/>
            </a:endParaRPr>
          </a:p>
          <a:p>
            <a:pPr marL="171450" indent="-171450">
              <a:lnSpc>
                <a:spcPct val="100000"/>
              </a:lnSpc>
              <a:spcBef>
                <a:spcPts val="0"/>
              </a:spcBef>
              <a:spcAft>
                <a:spcPts val="800"/>
              </a:spcAft>
              <a:buFont typeface="Arial" panose="020B0604020202020204" pitchFamily="34" charset="0"/>
              <a:buChar char="•"/>
            </a:pPr>
            <a:r>
              <a:rPr lang="en-US" sz="1200" b="0" i="0" dirty="0">
                <a:solidFill>
                  <a:schemeClr val="tx1"/>
                </a:solidFill>
                <a:effectLst/>
              </a:rPr>
              <a:t>One of the intentions of this research </a:t>
            </a:r>
            <a:r>
              <a:rPr lang="en-US" sz="1200" dirty="0">
                <a:solidFill>
                  <a:schemeClr val="tx1"/>
                </a:solidFill>
              </a:rPr>
              <a:t>was to provide a safe space for these conversations to take place, including those who may be less vocal on social media.  </a:t>
            </a:r>
          </a:p>
          <a:p>
            <a:endParaRPr lang="en-GB" dirty="0">
              <a:solidFill>
                <a:schemeClr val="bg1"/>
              </a:solidFill>
            </a:endParaRPr>
          </a:p>
        </p:txBody>
      </p:sp>
      <p:sp>
        <p:nvSpPr>
          <p:cNvPr id="4" name="Slide Number Placeholder 3"/>
          <p:cNvSpPr>
            <a:spLocks noGrp="1"/>
          </p:cNvSpPr>
          <p:nvPr>
            <p:ph type="sldNum" sz="quarter" idx="5"/>
          </p:nvPr>
        </p:nvSpPr>
        <p:spPr/>
        <p:txBody>
          <a:bodyPr/>
          <a:lstStyle/>
          <a:p>
            <a:fld id="{09B7D5D2-C187-4E9F-ADA4-5608F342CA49}" type="slidenum">
              <a:rPr lang="en-GB" smtClean="0"/>
              <a:t>8</a:t>
            </a:fld>
            <a:endParaRPr lang="en-GB" dirty="0"/>
          </a:p>
        </p:txBody>
      </p:sp>
    </p:spTree>
    <p:extLst>
      <p:ext uri="{BB962C8B-B14F-4D97-AF65-F5344CB8AC3E}">
        <p14:creationId xmlns:p14="http://schemas.microsoft.com/office/powerpoint/2010/main" val="53600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The four activities on the engagement platform were designed to allow participants to share their current attitudes towards the Covid-19 vaccine roll-out, as well as the various factors that shaped their beliefs and concerns. Some activities encouraged participants to share multimedia answers, allowing them to upload videos or images to add context to their response. </a:t>
            </a:r>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10</a:t>
            </a:fld>
            <a:endParaRPr lang="en-GB" dirty="0"/>
          </a:p>
        </p:txBody>
      </p:sp>
    </p:spTree>
    <p:extLst>
      <p:ext uri="{BB962C8B-B14F-4D97-AF65-F5344CB8AC3E}">
        <p14:creationId xmlns:p14="http://schemas.microsoft.com/office/powerpoint/2010/main" val="27566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Participants held a variety of views about the vaccine, some very negative and others very positive; though most were somewhere in the middle. Extreme negative views held by a few participants tended to be in the minority. The below participant quote was typical of many responses we received to the question, ‘Where do you stand when it comes to the Covid-19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solidFill>
                <a:effectLst/>
              </a:rPr>
              <a:t>Participants shared a variety of individual opinions and diverse experiences regarding the Covid-19 vaccine. This should be </a:t>
            </a:r>
            <a:r>
              <a:rPr lang="en-GB" sz="1200" i="0" dirty="0">
                <a:solidFill>
                  <a:schemeClr val="tx1"/>
                </a:solidFill>
                <a:effectLst/>
              </a:rPr>
              <a:t>recognised within </a:t>
            </a:r>
            <a:r>
              <a:rPr lang="en-GB" sz="1200" dirty="0">
                <a:solidFill>
                  <a:schemeClr val="tx1"/>
                </a:solidFill>
              </a:rPr>
              <a:t>communications </a:t>
            </a:r>
            <a:r>
              <a:rPr lang="en-GB" sz="1200" i="0" dirty="0">
                <a:solidFill>
                  <a:schemeClr val="tx1"/>
                </a:solidFill>
                <a:effectLst/>
              </a:rPr>
              <a:t>about the vaccine, ensuring that Black and Asian people are not treated as </a:t>
            </a:r>
            <a:r>
              <a:rPr lang="en-GB" sz="1200" dirty="0">
                <a:solidFill>
                  <a:schemeClr val="tx1"/>
                </a:solidFill>
              </a:rPr>
              <a:t>a single,</a:t>
            </a:r>
            <a:r>
              <a:rPr lang="en-GB" sz="1200" i="0" dirty="0">
                <a:solidFill>
                  <a:schemeClr val="tx1"/>
                </a:solidFill>
                <a:effectLst/>
              </a:rPr>
              <a:t> homogenised group.</a:t>
            </a:r>
            <a:r>
              <a:rPr lang="en-GB" sz="1200" dirty="0">
                <a:solidFill>
                  <a:schemeClr val="tx1"/>
                </a:solidFill>
              </a:rPr>
              <a:t> </a:t>
            </a:r>
          </a:p>
          <a:p>
            <a:pPr marL="171450" indent="-171450">
              <a:buFont typeface="Arial" panose="020B0604020202020204" pitchFamily="34" charset="0"/>
              <a:buChar char="•"/>
            </a:pPr>
            <a:r>
              <a:rPr lang="en-GB" sz="1200" dirty="0">
                <a:solidFill>
                  <a:schemeClr val="tx1"/>
                </a:solidFill>
              </a:rPr>
              <a:t>Extremely negative views: </a:t>
            </a:r>
            <a:r>
              <a:rPr lang="en-US" sz="1200" dirty="0"/>
              <a:t>Bill Gates putting microchips into people’s bodies. Vaccine being used as a guise to control birth rates and the population of Black communities.</a:t>
            </a:r>
          </a:p>
          <a:p>
            <a:pPr marL="171450" indent="-171450">
              <a:buFont typeface="Arial" panose="020B0604020202020204" pitchFamily="34" charset="0"/>
              <a:buChar char="•"/>
            </a:pPr>
            <a:r>
              <a:rPr lang="en-US" sz="1200" dirty="0"/>
              <a:t>Positivity about the vaccine: Happy to have the vaccine, see it as the only way out of the pandemic. Concerned that Black and Asian people are more affected by Covid-19.</a:t>
            </a:r>
            <a:endParaRPr lang="en-GB" sz="1200" dirty="0"/>
          </a:p>
          <a:p>
            <a:pPr marL="171450" indent="-171450">
              <a:buFont typeface="Arial" panose="020B0604020202020204" pitchFamily="34" charset="0"/>
              <a:buChar cha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12</a:t>
            </a:fld>
            <a:endParaRPr lang="en-GB" dirty="0"/>
          </a:p>
        </p:txBody>
      </p:sp>
    </p:spTree>
    <p:extLst>
      <p:ext uri="{BB962C8B-B14F-4D97-AF65-F5344CB8AC3E}">
        <p14:creationId xmlns:p14="http://schemas.microsoft.com/office/powerpoint/2010/main" val="96993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solidFill>
                  <a:schemeClr val="tx1"/>
                </a:solidFill>
              </a:rPr>
              <a:t>Participants felt that high profile, t</a:t>
            </a:r>
            <a:r>
              <a:rPr lang="en-US" sz="1200" b="0" i="0" dirty="0">
                <a:solidFill>
                  <a:schemeClr val="tx1"/>
                </a:solidFill>
                <a:effectLst/>
              </a:rPr>
              <a:t>argeted messaging aimed at Black and Asian people had created a sense of blame. </a:t>
            </a:r>
            <a:r>
              <a:rPr lang="en-US" sz="1200" dirty="0">
                <a:solidFill>
                  <a:schemeClr val="tx1"/>
                </a:solidFill>
              </a:rPr>
              <a:t>They described feeling as though </a:t>
            </a:r>
            <a:r>
              <a:rPr lang="en-US" sz="1200" b="0" i="0" dirty="0">
                <a:solidFill>
                  <a:schemeClr val="tx1"/>
                </a:solidFill>
                <a:effectLst/>
              </a:rPr>
              <a:t>they were being seen as ‘problem groups’ for having lower uptake, despite not being consulted before or during the roll-out on how to best reach them.</a:t>
            </a:r>
            <a:endParaRPr lang="en-US" sz="1200" dirty="0">
              <a:solidFill>
                <a:schemeClr val="tx1"/>
              </a:solidFill>
            </a:endParaRPr>
          </a:p>
          <a:p>
            <a:pPr marL="0" indent="0">
              <a:lnSpc>
                <a:spcPct val="100000"/>
              </a:lnSpc>
              <a:buNone/>
            </a:pPr>
            <a:r>
              <a:rPr lang="en-US" sz="1200" b="0" i="0" dirty="0">
                <a:solidFill>
                  <a:schemeClr val="tx1"/>
                </a:solidFill>
                <a:effectLst/>
              </a:rPr>
              <a:t>There were questions around why Black and Asian people were front-and-</a:t>
            </a:r>
            <a:r>
              <a:rPr lang="en-GB" sz="1200" dirty="0">
                <a:solidFill>
                  <a:schemeClr val="tx1"/>
                </a:solidFill>
              </a:rPr>
              <a:t>c</a:t>
            </a:r>
            <a:r>
              <a:rPr lang="en-GB" sz="1200" b="0" i="0" dirty="0">
                <a:solidFill>
                  <a:schemeClr val="tx1"/>
                </a:solidFill>
                <a:effectLst/>
              </a:rPr>
              <a:t>entre</a:t>
            </a:r>
            <a:r>
              <a:rPr lang="en-US" sz="1200" b="0" i="0" dirty="0">
                <a:solidFill>
                  <a:schemeClr val="tx1"/>
                </a:solidFill>
                <a:effectLst/>
              </a:rPr>
              <a:t> of the media pressure to get the vaccine. Participants felt as </a:t>
            </a:r>
            <a:r>
              <a:rPr lang="en-US" sz="1200" dirty="0">
                <a:solidFill>
                  <a:schemeClr val="tx1"/>
                </a:solidFill>
              </a:rPr>
              <a:t>though</a:t>
            </a:r>
            <a:r>
              <a:rPr lang="en-US" sz="1200" b="0" i="0" dirty="0">
                <a:solidFill>
                  <a:schemeClr val="tx1"/>
                </a:solidFill>
                <a:effectLst/>
              </a:rPr>
              <a:t> they were being judged by the media, friends and family for displaying any hesitancy about taking </a:t>
            </a:r>
            <a:r>
              <a:rPr lang="en-US" sz="1200" dirty="0">
                <a:solidFill>
                  <a:schemeClr val="tx1"/>
                </a:solidFill>
              </a:rPr>
              <a:t>it.</a:t>
            </a:r>
          </a:p>
          <a:p>
            <a:pPr marL="0" indent="0">
              <a:lnSpc>
                <a:spcPct val="100000"/>
              </a:lnSpc>
              <a:buNone/>
            </a:pPr>
            <a:r>
              <a:rPr lang="en-US" sz="1200" dirty="0">
                <a:solidFill>
                  <a:schemeClr val="tx1"/>
                </a:solidFill>
              </a:rPr>
              <a:t>The extra resource going into the vaccine push for these groups saw some participants become more suspicious of the motives behind it. Some c</a:t>
            </a:r>
            <a:r>
              <a:rPr lang="en-US" sz="1200" b="0" i="0" dirty="0">
                <a:solidFill>
                  <a:schemeClr val="tx1"/>
                </a:solidFill>
                <a:effectLst/>
              </a:rPr>
              <a:t>ommented that there had been a bombardment of messages, texts and emails regarding the vaccine, adding to </a:t>
            </a:r>
            <a:r>
              <a:rPr lang="en-US" sz="1200" dirty="0">
                <a:solidFill>
                  <a:schemeClr val="tx1"/>
                </a:solidFill>
              </a:rPr>
              <a:t>an</a:t>
            </a:r>
            <a:r>
              <a:rPr lang="en-US" sz="1200" b="0" i="0" dirty="0">
                <a:solidFill>
                  <a:schemeClr val="tx1"/>
                </a:solidFill>
                <a:effectLst/>
              </a:rPr>
              <a:t> overarching feeling of pressure. News about </a:t>
            </a:r>
            <a:r>
              <a:rPr lang="en-US" sz="1200" dirty="0">
                <a:solidFill>
                  <a:schemeClr val="tx1"/>
                </a:solidFill>
              </a:rPr>
              <a:t>v</a:t>
            </a:r>
            <a:r>
              <a:rPr lang="en-US" sz="1200" b="0" i="0" dirty="0">
                <a:solidFill>
                  <a:schemeClr val="tx1"/>
                </a:solidFill>
                <a:effectLst/>
              </a:rPr>
              <a:t>accine passports were felt to be increasing the pressure to get the vaccine, which felt very oppressive for some. </a:t>
            </a:r>
          </a:p>
          <a:p>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13</a:t>
            </a:fld>
            <a:endParaRPr lang="en-GB" dirty="0"/>
          </a:p>
        </p:txBody>
      </p:sp>
    </p:spTree>
    <p:extLst>
      <p:ext uri="{BB962C8B-B14F-4D97-AF65-F5344CB8AC3E}">
        <p14:creationId xmlns:p14="http://schemas.microsoft.com/office/powerpoint/2010/main" val="22827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dirty="0"/>
              <a:t>Localise the approach. </a:t>
            </a:r>
            <a:r>
              <a:rPr lang="en-GB" sz="1200" b="0" dirty="0"/>
              <a:t>Give individuals the opportunity to share their opinions directly and respond to that rather than relying on quant data and blanket statements.</a:t>
            </a:r>
            <a:endParaRPr lang="en-US" sz="1200" b="0" dirty="0"/>
          </a:p>
          <a:p>
            <a:pPr marL="171450" lvl="0" indent="-171450">
              <a:buFont typeface="Arial" panose="020B0604020202020204" pitchFamily="34" charset="0"/>
              <a:buChar char="•"/>
            </a:pPr>
            <a:r>
              <a:rPr lang="en-GB" sz="1200" b="1" dirty="0"/>
              <a:t>Deliver messages via people who have a clear connection or lived experience of the vaccine </a:t>
            </a:r>
            <a:r>
              <a:rPr lang="en-GB" sz="1200" dirty="0"/>
              <a:t>and where possible a tangible relationship to the individual. E.g. a local healthcare worker. </a:t>
            </a:r>
            <a:endParaRPr lang="en-US" sz="1200" dirty="0"/>
          </a:p>
          <a:p>
            <a:pPr marL="171450" lvl="0" indent="-171450">
              <a:buFont typeface="Arial" panose="020B0604020202020204" pitchFamily="34" charset="0"/>
              <a:buChar char="•"/>
            </a:pPr>
            <a:r>
              <a:rPr lang="en-GB" sz="1200" b="1" dirty="0"/>
              <a:t>Clearly communicate  </a:t>
            </a:r>
            <a:r>
              <a:rPr lang="en-GB" sz="1200" b="1" u="sng" dirty="0"/>
              <a:t>why</a:t>
            </a:r>
            <a:r>
              <a:rPr lang="en-GB" sz="1200" b="1" dirty="0"/>
              <a:t> people should have the vaccine. </a:t>
            </a:r>
            <a:r>
              <a:rPr lang="en-GB" sz="1200" b="0" dirty="0"/>
              <a:t>For example, is </a:t>
            </a:r>
            <a:r>
              <a:rPr lang="en-GB" sz="1200" dirty="0"/>
              <a:t>it to keep people out of hospital, stop others or themselves from becoming ill, reduce the spread of infection or mutations.</a:t>
            </a:r>
            <a:endParaRPr lang="en-US" sz="1200" dirty="0"/>
          </a:p>
          <a:p>
            <a:pPr marL="171450" lvl="0" indent="-171450">
              <a:buFont typeface="Arial" panose="020B0604020202020204" pitchFamily="34" charset="0"/>
              <a:buChar char="•"/>
            </a:pPr>
            <a:r>
              <a:rPr lang="en-GB" sz="1200" b="1" dirty="0"/>
              <a:t>Provide information for unanswered questions. </a:t>
            </a:r>
            <a:r>
              <a:rPr lang="en-GB" sz="1200" dirty="0"/>
              <a:t>Unanswered questions from participants can be found in the findings section of the main report.</a:t>
            </a:r>
            <a:endParaRPr lang="en-US" sz="1200" dirty="0"/>
          </a:p>
          <a:p>
            <a:pPr marL="171450" lvl="0" indent="-171450">
              <a:buFont typeface="Arial" panose="020B0604020202020204" pitchFamily="34" charset="0"/>
              <a:buChar char="•"/>
            </a:pPr>
            <a:r>
              <a:rPr lang="en-US" sz="1200" b="1" dirty="0"/>
              <a:t>Provide </a:t>
            </a:r>
            <a:r>
              <a:rPr lang="en-GB" sz="1200" b="1" dirty="0"/>
              <a:t>clear references to source information in any communication</a:t>
            </a:r>
            <a:r>
              <a:rPr lang="en-US" sz="1200" dirty="0"/>
              <a:t> and where to go to find out more so people can fact-check for themselves.</a:t>
            </a:r>
          </a:p>
          <a:p>
            <a:pPr marL="171450" lvl="0" indent="-171450">
              <a:buFont typeface="Arial" panose="020B0604020202020204" pitchFamily="34" charset="0"/>
              <a:buChar char="•"/>
            </a:pPr>
            <a:r>
              <a:rPr lang="en-US" sz="1200" b="1" dirty="0"/>
              <a:t>Give people the information they need to make decisions they feel comfortable with.</a:t>
            </a:r>
            <a:r>
              <a:rPr lang="en-US" sz="1200" dirty="0"/>
              <a:t> Face ambiguity head on.  </a:t>
            </a:r>
          </a:p>
          <a:p>
            <a:pPr marL="171450" lvl="0" indent="-171450">
              <a:buFont typeface="Arial" panose="020B0604020202020204" pitchFamily="34" charset="0"/>
              <a:buChar char="•"/>
            </a:pPr>
            <a:r>
              <a:rPr lang="en-GB" sz="1200" b="1" dirty="0"/>
              <a:t>Carefully consider targeted messaging. </a:t>
            </a:r>
            <a:r>
              <a:rPr lang="en-GB" sz="1200" dirty="0"/>
              <a:t>Don’t lump people from different ethnic backgrounds  into one group. </a:t>
            </a:r>
            <a:endParaRPr lang="en-US" sz="120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9B7D5D2-C187-4E9F-ADA4-5608F342CA49}" type="slidenum">
              <a:rPr lang="en-GB" smtClean="0"/>
              <a:t>15</a:t>
            </a:fld>
            <a:endParaRPr lang="en-GB" dirty="0"/>
          </a:p>
        </p:txBody>
      </p:sp>
    </p:spTree>
    <p:extLst>
      <p:ext uri="{BB962C8B-B14F-4D97-AF65-F5344CB8AC3E}">
        <p14:creationId xmlns:p14="http://schemas.microsoft.com/office/powerpoint/2010/main" val="48304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hyperlink" Target="http://www.traverse.ltd/" TargetMode="External"/><Relationship Id="rId4" Type="http://schemas.openxmlformats.org/officeDocument/2006/relationships/hyperlink" Target="mailto:info@traverse.ltd" TargetMode="External"/><Relationship Id="rId9" Type="http://schemas.openxmlformats.org/officeDocument/2006/relationships/hyperlink" Target="https://twitter.com/traversepeople"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hyperlink" Target="http://www.traverse.ltd/" TargetMode="External"/><Relationship Id="rId10" Type="http://schemas.openxmlformats.org/officeDocument/2006/relationships/hyperlink" Target="https://twitter.com/traversepeople" TargetMode="External"/><Relationship Id="rId4" Type="http://schemas.openxmlformats.org/officeDocument/2006/relationships/hyperlink" Target="mailto:info@traverse.ltd" TargetMode="External"/><Relationship Id="rId9" Type="http://schemas.openxmlformats.org/officeDocument/2006/relationships/image" Target="../media/image1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emf"/><Relationship Id="rId5" Type="http://schemas.openxmlformats.org/officeDocument/2006/relationships/hyperlink" Target="http://www.traverse.ltd/" TargetMode="External"/><Relationship Id="rId10" Type="http://schemas.openxmlformats.org/officeDocument/2006/relationships/hyperlink" Target="https://twitter.com/traversepeople" TargetMode="External"/><Relationship Id="rId4" Type="http://schemas.openxmlformats.org/officeDocument/2006/relationships/hyperlink" Target="mailto:info@traverse.ltd" TargetMode="External"/><Relationship Id="rId9" Type="http://schemas.openxmlformats.org/officeDocument/2006/relationships/image" Target="../media/image1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8593-A904-4517-A1AF-057E0DA590DA}"/>
              </a:ext>
            </a:extLst>
          </p:cNvPr>
          <p:cNvSpPr>
            <a:spLocks noGrp="1"/>
          </p:cNvSpPr>
          <p:nvPr>
            <p:ph type="title"/>
          </p:nvPr>
        </p:nvSpPr>
        <p:spPr>
          <a:xfrm>
            <a:off x="623888" y="4916365"/>
            <a:ext cx="7886700" cy="628617"/>
          </a:xfrm>
        </p:spPr>
        <p:txBody>
          <a:bodyPr anchor="b">
            <a:normAutofit/>
          </a:bodyPr>
          <a:lstStyle>
            <a:lvl1pPr>
              <a:defRPr lang="en-GB" sz="2000" b="1" i="1" kern="1200" dirty="0">
                <a:solidFill>
                  <a:srgbClr val="65696D"/>
                </a:solidFill>
                <a:latin typeface="+mn-lt"/>
                <a:ea typeface="+mn-ea"/>
                <a:cs typeface="Aria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FC720D-F47B-4317-A7A0-942C1ACA8A95}"/>
              </a:ext>
            </a:extLst>
          </p:cNvPr>
          <p:cNvSpPr>
            <a:spLocks noGrp="1"/>
          </p:cNvSpPr>
          <p:nvPr>
            <p:ph type="body" idx="1"/>
          </p:nvPr>
        </p:nvSpPr>
        <p:spPr>
          <a:xfrm>
            <a:off x="623888" y="5694218"/>
            <a:ext cx="4959494" cy="395432"/>
          </a:xfrm>
        </p:spPr>
        <p:txBody>
          <a:bodyPr>
            <a:normAutofit/>
          </a:bodyPr>
          <a:lstStyle>
            <a:lvl1pPr marL="0" indent="0">
              <a:buNone/>
              <a:defRPr lang="en-US" sz="1800" b="1" kern="1200" dirty="0" smtClean="0">
                <a:solidFill>
                  <a:srgbClr val="65696D"/>
                </a:solidFill>
                <a:latin typeface="+mn-lt"/>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M_R Gradient area for widescreen powerpoint .jpg">
            <a:extLst>
              <a:ext uri="{FF2B5EF4-FFF2-40B4-BE49-F238E27FC236}">
                <a16:creationId xmlns:a16="http://schemas.microsoft.com/office/drawing/2014/main" id="{811A00A2-3A1E-4AF6-B0D5-2C83DE8540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pic>
        <p:nvPicPr>
          <p:cNvPr id="8" name="Picture 7" descr="Traverse White .eps">
            <a:extLst>
              <a:ext uri="{FF2B5EF4-FFF2-40B4-BE49-F238E27FC236}">
                <a16:creationId xmlns:a16="http://schemas.microsoft.com/office/drawing/2014/main" id="{78D9B8D9-D45E-4E7D-AA20-27D34713FA0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80069" y="1924576"/>
            <a:ext cx="1853931" cy="1275824"/>
          </a:xfrm>
          <a:prstGeom prst="rect">
            <a:avLst/>
          </a:prstGeom>
        </p:spPr>
      </p:pic>
      <p:sp>
        <p:nvSpPr>
          <p:cNvPr id="9" name="object 5">
            <a:hlinkClick r:id="" action="ppaction://hlinkshowjump?jump=nextslide"/>
            <a:extLst>
              <a:ext uri="{FF2B5EF4-FFF2-40B4-BE49-F238E27FC236}">
                <a16:creationId xmlns:a16="http://schemas.microsoft.com/office/drawing/2014/main" id="{6AE1A03F-BCF7-4426-AF7C-C2CD7185B208}"/>
              </a:ext>
            </a:extLst>
          </p:cNvPr>
          <p:cNvSpPr/>
          <p:nvPr userDrawn="1"/>
        </p:nvSpPr>
        <p:spPr>
          <a:xfrm>
            <a:off x="8510588" y="6422440"/>
            <a:ext cx="163499" cy="194754"/>
          </a:xfrm>
          <a:prstGeom prst="rect">
            <a:avLst/>
          </a:prstGeom>
          <a:blipFill>
            <a:blip r:embed="rId4" cstate="print"/>
            <a:stretch>
              <a:fillRect/>
            </a:stretch>
          </a:blipFill>
        </p:spPr>
        <p:txBody>
          <a:bodyPr wrap="square" lIns="0" tIns="0" rIns="0" bIns="0" rtlCol="0"/>
          <a:lstStyle/>
          <a:p>
            <a:endParaRPr dirty="0">
              <a:latin typeface="+mn-lt"/>
            </a:endParaRPr>
          </a:p>
        </p:txBody>
      </p:sp>
      <p:sp>
        <p:nvSpPr>
          <p:cNvPr id="11" name="Content Placeholder 10">
            <a:extLst>
              <a:ext uri="{FF2B5EF4-FFF2-40B4-BE49-F238E27FC236}">
                <a16:creationId xmlns:a16="http://schemas.microsoft.com/office/drawing/2014/main" id="{1441C700-70FA-4A87-A4D3-97EA887C680E}"/>
              </a:ext>
            </a:extLst>
          </p:cNvPr>
          <p:cNvSpPr>
            <a:spLocks noGrp="1"/>
          </p:cNvSpPr>
          <p:nvPr>
            <p:ph sz="quarter" idx="11"/>
          </p:nvPr>
        </p:nvSpPr>
        <p:spPr>
          <a:xfrm>
            <a:off x="6483350" y="5694218"/>
            <a:ext cx="2027238" cy="395287"/>
          </a:xfrm>
        </p:spPr>
        <p:txBody>
          <a:bodyPr>
            <a:noAutofit/>
          </a:bodyPr>
          <a:lstStyle>
            <a:lvl1pPr marL="0" indent="0">
              <a:buNone/>
              <a:defRPr lang="en-US" sz="1300" b="1" kern="1200" dirty="0" smtClean="0">
                <a:solidFill>
                  <a:srgbClr val="65696D"/>
                </a:solidFill>
                <a:latin typeface="+mn-lt"/>
                <a:ea typeface="+mn-ea"/>
                <a:cs typeface="Arial"/>
              </a:defRPr>
            </a:lvl1pPr>
            <a:lvl2pPr>
              <a:defRPr lang="en-US" sz="1300" b="1" kern="1200" dirty="0" smtClean="0">
                <a:solidFill>
                  <a:srgbClr val="65696D"/>
                </a:solidFill>
                <a:latin typeface="Arial"/>
                <a:ea typeface="+mn-ea"/>
                <a:cs typeface="Arial"/>
              </a:defRPr>
            </a:lvl2pPr>
            <a:lvl3pPr>
              <a:defRPr lang="en-US" sz="1300" b="1" kern="1200" dirty="0" smtClean="0">
                <a:solidFill>
                  <a:srgbClr val="65696D"/>
                </a:solidFill>
                <a:latin typeface="Arial"/>
                <a:ea typeface="+mn-ea"/>
                <a:cs typeface="Arial"/>
              </a:defRPr>
            </a:lvl3pPr>
            <a:lvl4pPr>
              <a:defRPr lang="en-US" sz="1300" b="1" kern="1200" dirty="0" smtClean="0">
                <a:solidFill>
                  <a:srgbClr val="65696D"/>
                </a:solidFill>
                <a:latin typeface="Arial"/>
                <a:ea typeface="+mn-ea"/>
                <a:cs typeface="Arial"/>
              </a:defRPr>
            </a:lvl4pPr>
            <a:lvl5pPr>
              <a:defRPr lang="en-GB" sz="1300" b="1" kern="1200" dirty="0" smtClean="0">
                <a:solidFill>
                  <a:srgbClr val="65696D"/>
                </a:solidFill>
                <a:latin typeface="Arial"/>
                <a:ea typeface="+mn-ea"/>
                <a:cs typeface="Arial"/>
              </a:defRPr>
            </a:lvl5pPr>
          </a:lstStyle>
          <a:p>
            <a:pPr lvl="0"/>
            <a:r>
              <a:rPr lang="en-US"/>
              <a:t>Click to edit Master text styles</a:t>
            </a:r>
          </a:p>
        </p:txBody>
      </p:sp>
      <p:sp>
        <p:nvSpPr>
          <p:cNvPr id="10" name="Slide Number Placeholder 4">
            <a:extLst>
              <a:ext uri="{FF2B5EF4-FFF2-40B4-BE49-F238E27FC236}">
                <a16:creationId xmlns:a16="http://schemas.microsoft.com/office/drawing/2014/main" id="{B6542056-71BC-4B62-984B-81F855C01235}"/>
              </a:ext>
            </a:extLst>
          </p:cNvPr>
          <p:cNvSpPr>
            <a:spLocks noGrp="1"/>
          </p:cNvSpPr>
          <p:nvPr>
            <p:ph type="sldNum" sz="quarter" idx="12"/>
          </p:nvPr>
        </p:nvSpPr>
        <p:spPr>
          <a:xfrm>
            <a:off x="181841" y="6456507"/>
            <a:ext cx="2057400" cy="365125"/>
          </a:xfrm>
        </p:spPr>
        <p:txBody>
          <a:bodyPr/>
          <a:lstStyle>
            <a:lvl1pPr>
              <a:defRPr>
                <a:latin typeface="+mn-lt"/>
              </a:defRPr>
            </a:lvl1pPr>
          </a:lstStyle>
          <a:p>
            <a:fld id="{1210CC98-6666-409F-8A29-66B3CCD8429D}" type="slidenum">
              <a:rPr lang="en-GB" smtClean="0"/>
              <a:pPr/>
              <a:t>‹#›</a:t>
            </a:fld>
            <a:endParaRPr lang="en-GB" dirty="0"/>
          </a:p>
        </p:txBody>
      </p:sp>
    </p:spTree>
    <p:extLst>
      <p:ext uri="{BB962C8B-B14F-4D97-AF65-F5344CB8AC3E}">
        <p14:creationId xmlns:p14="http://schemas.microsoft.com/office/powerpoint/2010/main" val="404080468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 Banner">
    <p:spTree>
      <p:nvGrpSpPr>
        <p:cNvPr id="1" name=""/>
        <p:cNvGrpSpPr/>
        <p:nvPr/>
      </p:nvGrpSpPr>
      <p:grpSpPr>
        <a:xfrm>
          <a:off x="0" y="0"/>
          <a:ext cx="0" cy="0"/>
          <a:chOff x="0" y="0"/>
          <a:chExt cx="0" cy="0"/>
        </a:xfrm>
      </p:grpSpPr>
      <p:sp>
        <p:nvSpPr>
          <p:cNvPr id="11" name="object 2">
            <a:hlinkClick r:id="" action="ppaction://hlinkshowjump?jump=previousslide"/>
            <a:extLst>
              <a:ext uri="{FF2B5EF4-FFF2-40B4-BE49-F238E27FC236}">
                <a16:creationId xmlns:a16="http://schemas.microsoft.com/office/drawing/2014/main" id="{056F5691-DBD0-462A-A0C2-9C1C99DC53D3}"/>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12" name="Picture 11" descr="Powerpoint skinny bottom area.jpg">
            <a:extLst>
              <a:ext uri="{FF2B5EF4-FFF2-40B4-BE49-F238E27FC236}">
                <a16:creationId xmlns:a16="http://schemas.microsoft.com/office/drawing/2014/main" id="{13CD0D98-1899-427B-B1D3-F2736DE9C9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3" name="object 2">
            <a:hlinkClick r:id="" action="ppaction://hlinkshowjump?jump=nextslide"/>
            <a:extLst>
              <a:ext uri="{FF2B5EF4-FFF2-40B4-BE49-F238E27FC236}">
                <a16:creationId xmlns:a16="http://schemas.microsoft.com/office/drawing/2014/main" id="{E778ABAA-0751-4516-A81E-913BA202BD2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2">
            <a:extLst>
              <a:ext uri="{FF2B5EF4-FFF2-40B4-BE49-F238E27FC236}">
                <a16:creationId xmlns:a16="http://schemas.microsoft.com/office/drawing/2014/main" id="{BAA7678F-FFA8-474E-A336-2E3103A54EE7}"/>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5" name="Slide Number Placeholder 4">
            <a:extLst>
              <a:ext uri="{FF2B5EF4-FFF2-40B4-BE49-F238E27FC236}">
                <a16:creationId xmlns:a16="http://schemas.microsoft.com/office/drawing/2014/main" id="{2E10649B-490A-45E9-936A-651CE7B2410C}"/>
              </a:ext>
            </a:extLst>
          </p:cNvPr>
          <p:cNvSpPr>
            <a:spLocks noGrp="1"/>
          </p:cNvSpPr>
          <p:nvPr>
            <p:ph type="sldNum" sz="quarter" idx="12"/>
          </p:nvPr>
        </p:nvSpPr>
        <p:spPr/>
        <p:txBody>
          <a:bodyPr/>
          <a:lstStyle>
            <a:lvl1pPr>
              <a:defRPr>
                <a:solidFill>
                  <a:schemeClr val="tx1"/>
                </a:solidFill>
              </a:defRPr>
            </a:lvl1pPr>
          </a:lstStyle>
          <a:p>
            <a:fld id="{E2C72C7D-0CC7-4ABC-9EE9-0B67B72A972F}" type="slidenum">
              <a:rPr lang="en-GB" smtClean="0"/>
              <a:pPr/>
              <a:t>‹#›</a:t>
            </a:fld>
            <a:endParaRPr lang="en-GB" dirty="0"/>
          </a:p>
        </p:txBody>
      </p:sp>
      <p:sp>
        <p:nvSpPr>
          <p:cNvPr id="9" name="object 3">
            <a:extLst>
              <a:ext uri="{FF2B5EF4-FFF2-40B4-BE49-F238E27FC236}">
                <a16:creationId xmlns:a16="http://schemas.microsoft.com/office/drawing/2014/main" id="{C72A2826-7F77-449F-9559-9519129141EA}"/>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graphicFrame>
        <p:nvGraphicFramePr>
          <p:cNvPr id="19" name="Table 18">
            <a:extLst>
              <a:ext uri="{FF2B5EF4-FFF2-40B4-BE49-F238E27FC236}">
                <a16:creationId xmlns:a16="http://schemas.microsoft.com/office/drawing/2014/main" id="{FBC05635-1B13-473C-9483-A8D6CB5AE935}"/>
              </a:ext>
            </a:extLst>
          </p:cNvPr>
          <p:cNvGraphicFramePr>
            <a:graphicFrameLocks noGrp="1" noChangeAspect="1"/>
          </p:cNvGraphicFramePr>
          <p:nvPr userDrawn="1">
            <p:extLst>
              <p:ext uri="{D42A27DB-BD31-4B8C-83A1-F6EECF244321}">
                <p14:modId xmlns:p14="http://schemas.microsoft.com/office/powerpoint/2010/main" val="3878972598"/>
              </p:ext>
            </p:extLst>
          </p:nvPr>
        </p:nvGraphicFramePr>
        <p:xfrm>
          <a:off x="362847" y="357833"/>
          <a:ext cx="7727250" cy="41148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mn-lt"/>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r>
                        <a:rPr lang="en-GB" sz="1050" dirty="0">
                          <a:latin typeface="+mn-lt"/>
                          <a:cs typeface="Arial" panose="020B0604020202020204" pitchFamily="34" charset="0"/>
                        </a:rPr>
                        <a:t>Experience and expertise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73373220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0" name="object 2">
            <a:hlinkClick r:id="" action="ppaction://hlinkshowjump?jump=previousslide"/>
            <a:extLst>
              <a:ext uri="{FF2B5EF4-FFF2-40B4-BE49-F238E27FC236}">
                <a16:creationId xmlns:a16="http://schemas.microsoft.com/office/drawing/2014/main" id="{341AB9AE-7CA6-4349-AB5B-F332588B09DF}"/>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21" name="Picture 20" descr="Powerpoint skinny bottom area.jpg">
            <a:extLst>
              <a:ext uri="{FF2B5EF4-FFF2-40B4-BE49-F238E27FC236}">
                <a16:creationId xmlns:a16="http://schemas.microsoft.com/office/drawing/2014/main" id="{B3225174-E163-4DC5-A5D1-BE8F73414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22" name="object 2">
            <a:hlinkClick r:id="" action="ppaction://hlinkshowjump?jump=nextslide"/>
            <a:extLst>
              <a:ext uri="{FF2B5EF4-FFF2-40B4-BE49-F238E27FC236}">
                <a16:creationId xmlns:a16="http://schemas.microsoft.com/office/drawing/2014/main" id="{1B25A338-1943-4972-B0D3-8CE244ECFB19}"/>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3" name="Slide Number Placeholder 2">
            <a:extLst>
              <a:ext uri="{FF2B5EF4-FFF2-40B4-BE49-F238E27FC236}">
                <a16:creationId xmlns:a16="http://schemas.microsoft.com/office/drawing/2014/main" id="{31251F06-87FB-4E07-A455-6E30CE94A652}"/>
              </a:ext>
            </a:extLst>
          </p:cNvPr>
          <p:cNvSpPr>
            <a:spLocks noGrp="1"/>
          </p:cNvSpPr>
          <p:nvPr>
            <p:ph type="sldNum" sz="quarter" idx="10"/>
          </p:nvPr>
        </p:nvSpPr>
        <p:spPr/>
        <p:txBody>
          <a:bodyPr/>
          <a:lstStyle>
            <a:lvl1pPr>
              <a:defRPr>
                <a:latin typeface="+mn-lt"/>
              </a:defRPr>
            </a:lvl1pPr>
          </a:lstStyle>
          <a:p>
            <a:fld id="{C2AE3204-DB0E-4682-A133-B8DF24F8787B}" type="slidenum">
              <a:rPr lang="en-GB" smtClean="0"/>
              <a:pPr/>
              <a:t>‹#›</a:t>
            </a:fld>
            <a:endParaRPr lang="en-GB" dirty="0"/>
          </a:p>
        </p:txBody>
      </p:sp>
      <p:sp>
        <p:nvSpPr>
          <p:cNvPr id="5" name="object 2">
            <a:extLst>
              <a:ext uri="{FF2B5EF4-FFF2-40B4-BE49-F238E27FC236}">
                <a16:creationId xmlns:a16="http://schemas.microsoft.com/office/drawing/2014/main" id="{2BC948D2-2753-4E40-8ECF-4D563798DEEB}"/>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9" name="Slide Number Placeholder 4">
            <a:extLst>
              <a:ext uri="{FF2B5EF4-FFF2-40B4-BE49-F238E27FC236}">
                <a16:creationId xmlns:a16="http://schemas.microsoft.com/office/drawing/2014/main" id="{51B0A1AB-0273-482C-AE03-7DFD745601A3}"/>
              </a:ext>
            </a:extLst>
          </p:cNvPr>
          <p:cNvSpPr txBox="1">
            <a:spLocks/>
          </p:cNvSpPr>
          <p:nvPr userDrawn="1"/>
        </p:nvSpPr>
        <p:spPr>
          <a:xfrm>
            <a:off x="181841" y="645650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AE3204-DB0E-4682-A133-B8DF24F8787B}" type="slidenum">
              <a:rPr lang="en-GB" smtClean="0">
                <a:solidFill>
                  <a:schemeClr val="tx1"/>
                </a:solidFill>
                <a:latin typeface="+mn-lt"/>
              </a:rPr>
              <a:pPr/>
              <a:t>‹#›</a:t>
            </a:fld>
            <a:endParaRPr lang="en-GB" dirty="0">
              <a:solidFill>
                <a:schemeClr val="tx1"/>
              </a:solidFill>
              <a:latin typeface="+mn-lt"/>
            </a:endParaRPr>
          </a:p>
        </p:txBody>
      </p:sp>
      <p:sp>
        <p:nvSpPr>
          <p:cNvPr id="10" name="object 3">
            <a:extLst>
              <a:ext uri="{FF2B5EF4-FFF2-40B4-BE49-F238E27FC236}">
                <a16:creationId xmlns:a16="http://schemas.microsoft.com/office/drawing/2014/main" id="{78EC3CDF-B12D-43AB-91B9-02713DAAC9E1}"/>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1" name="Chart Placeholder 10">
            <a:extLst>
              <a:ext uri="{FF2B5EF4-FFF2-40B4-BE49-F238E27FC236}">
                <a16:creationId xmlns:a16="http://schemas.microsoft.com/office/drawing/2014/main" id="{FCA10B42-8D27-4A53-9AE1-D45041006836}"/>
              </a:ext>
            </a:extLst>
          </p:cNvPr>
          <p:cNvSpPr>
            <a:spLocks noGrp="1"/>
          </p:cNvSpPr>
          <p:nvPr>
            <p:ph type="chart" sz="quarter" idx="13"/>
          </p:nvPr>
        </p:nvSpPr>
        <p:spPr>
          <a:xfrm>
            <a:off x="3227388" y="1814513"/>
            <a:ext cx="3048000" cy="2784475"/>
          </a:xfrm>
        </p:spPr>
        <p:txBody>
          <a:bodyPr/>
          <a:lstStyle>
            <a:lvl1pPr>
              <a:defRPr>
                <a:latin typeface="+mn-lt"/>
              </a:defRPr>
            </a:lvl1pPr>
          </a:lstStyle>
          <a:p>
            <a:r>
              <a:rPr lang="en-US" dirty="0"/>
              <a:t>Click icon to add chart</a:t>
            </a:r>
            <a:endParaRPr lang="en-GB" dirty="0"/>
          </a:p>
        </p:txBody>
      </p:sp>
      <p:sp>
        <p:nvSpPr>
          <p:cNvPr id="12" name="Text Placeholder 13">
            <a:extLst>
              <a:ext uri="{FF2B5EF4-FFF2-40B4-BE49-F238E27FC236}">
                <a16:creationId xmlns:a16="http://schemas.microsoft.com/office/drawing/2014/main" id="{E666B77B-7E36-4E90-AD4B-788ACAEACCCB}"/>
              </a:ext>
            </a:extLst>
          </p:cNvPr>
          <p:cNvSpPr>
            <a:spLocks noGrp="1"/>
          </p:cNvSpPr>
          <p:nvPr>
            <p:ph type="body" sz="quarter" idx="14"/>
          </p:nvPr>
        </p:nvSpPr>
        <p:spPr>
          <a:xfrm>
            <a:off x="6719888" y="3713163"/>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1739BFBD-EA01-4DA3-870C-C2F75895BBCF}"/>
              </a:ext>
            </a:extLst>
          </p:cNvPr>
          <p:cNvSpPr>
            <a:spLocks noGrp="1"/>
          </p:cNvSpPr>
          <p:nvPr>
            <p:ph type="body" sz="quarter" idx="15"/>
          </p:nvPr>
        </p:nvSpPr>
        <p:spPr>
          <a:xfrm>
            <a:off x="513051" y="3591496"/>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4" name="Text Placeholder 16">
            <a:extLst>
              <a:ext uri="{FF2B5EF4-FFF2-40B4-BE49-F238E27FC236}">
                <a16:creationId xmlns:a16="http://schemas.microsoft.com/office/drawing/2014/main" id="{DAF26E95-7E8D-40B4-B8E3-F9410400488F}"/>
              </a:ext>
            </a:extLst>
          </p:cNvPr>
          <p:cNvSpPr>
            <a:spLocks noGrp="1"/>
          </p:cNvSpPr>
          <p:nvPr>
            <p:ph type="body" sz="quarter" idx="16"/>
          </p:nvPr>
        </p:nvSpPr>
        <p:spPr>
          <a:xfrm>
            <a:off x="360363" y="1268413"/>
            <a:ext cx="2867025" cy="990600"/>
          </a:xfrm>
        </p:spPr>
        <p:txBody>
          <a:bodyPr>
            <a:normAutofit/>
          </a:bodyPr>
          <a:lstStyle>
            <a:lvl1pPr marL="0" indent="0">
              <a:buNone/>
              <a:defRPr lang="en-US" sz="1600" b="1" i="1" kern="1200" spc="5" dirty="0" smtClean="0">
                <a:solidFill>
                  <a:srgbClr val="65696D"/>
                </a:solidFill>
                <a:latin typeface="+mn-lt"/>
                <a:ea typeface="+mn-ea"/>
                <a:cs typeface="Arial"/>
              </a:defRPr>
            </a:lvl1pPr>
          </a:lstStyle>
          <a:p>
            <a:pPr lvl="0"/>
            <a:r>
              <a:rPr lang="en-US"/>
              <a:t>Click to edit Master text styles</a:t>
            </a:r>
          </a:p>
        </p:txBody>
      </p:sp>
      <p:sp>
        <p:nvSpPr>
          <p:cNvPr id="15" name="object 9">
            <a:extLst>
              <a:ext uri="{FF2B5EF4-FFF2-40B4-BE49-F238E27FC236}">
                <a16:creationId xmlns:a16="http://schemas.microsoft.com/office/drawing/2014/main" id="{54A19702-F047-4D9F-91D8-91671799E8F4}"/>
              </a:ext>
            </a:extLst>
          </p:cNvPr>
          <p:cNvSpPr/>
          <p:nvPr userDrawn="1"/>
        </p:nvSpPr>
        <p:spPr>
          <a:xfrm>
            <a:off x="519163" y="2889097"/>
            <a:ext cx="312788" cy="16649"/>
          </a:xfrm>
          <a:prstGeom prst="rect">
            <a:avLst/>
          </a:prstGeom>
          <a:blipFill>
            <a:blip r:embed="rId7" cstate="print"/>
            <a:stretch>
              <a:fillRect/>
            </a:stretch>
          </a:blipFill>
        </p:spPr>
        <p:txBody>
          <a:bodyPr wrap="square" lIns="0" tIns="0" rIns="0" bIns="0" rtlCol="0"/>
          <a:lstStyle/>
          <a:p>
            <a:endParaRPr dirty="0">
              <a:latin typeface="+mn-lt"/>
            </a:endParaRPr>
          </a:p>
        </p:txBody>
      </p:sp>
      <p:sp>
        <p:nvSpPr>
          <p:cNvPr id="19" name="Title Placeholder 1">
            <a:extLst>
              <a:ext uri="{FF2B5EF4-FFF2-40B4-BE49-F238E27FC236}">
                <a16:creationId xmlns:a16="http://schemas.microsoft.com/office/drawing/2014/main" id="{AAA39145-620E-4B2A-B350-738FCDC2A31E}"/>
              </a:ext>
            </a:extLst>
          </p:cNvPr>
          <p:cNvSpPr>
            <a:spLocks noGrp="1"/>
          </p:cNvSpPr>
          <p:nvPr>
            <p:ph type="title"/>
          </p:nvPr>
        </p:nvSpPr>
        <p:spPr>
          <a:xfrm>
            <a:off x="359309" y="346210"/>
            <a:ext cx="7886700" cy="373782"/>
          </a:xfrm>
          <a:prstGeom prst="rect">
            <a:avLst/>
          </a:prstGeom>
        </p:spPr>
        <p:txBody>
          <a:bodyPr vert="horz" lIns="91440" tIns="45720" rIns="91440" bIns="45720" rtlCol="0" anchor="ct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2417080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w/ Banner">
    <p:spTree>
      <p:nvGrpSpPr>
        <p:cNvPr id="1" name=""/>
        <p:cNvGrpSpPr/>
        <p:nvPr/>
      </p:nvGrpSpPr>
      <p:grpSpPr>
        <a:xfrm>
          <a:off x="0" y="0"/>
          <a:ext cx="0" cy="0"/>
          <a:chOff x="0" y="0"/>
          <a:chExt cx="0" cy="0"/>
        </a:xfrm>
      </p:grpSpPr>
      <p:sp>
        <p:nvSpPr>
          <p:cNvPr id="20" name="object 2">
            <a:hlinkClick r:id="" action="ppaction://hlinkshowjump?jump=previousslide"/>
            <a:extLst>
              <a:ext uri="{FF2B5EF4-FFF2-40B4-BE49-F238E27FC236}">
                <a16:creationId xmlns:a16="http://schemas.microsoft.com/office/drawing/2014/main" id="{341AB9AE-7CA6-4349-AB5B-F332588B09DF}"/>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21" name="Picture 20" descr="Powerpoint skinny bottom area.jpg">
            <a:extLst>
              <a:ext uri="{FF2B5EF4-FFF2-40B4-BE49-F238E27FC236}">
                <a16:creationId xmlns:a16="http://schemas.microsoft.com/office/drawing/2014/main" id="{B3225174-E163-4DC5-A5D1-BE8F73414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22" name="object 2">
            <a:hlinkClick r:id="" action="ppaction://hlinkshowjump?jump=nextslide"/>
            <a:extLst>
              <a:ext uri="{FF2B5EF4-FFF2-40B4-BE49-F238E27FC236}">
                <a16:creationId xmlns:a16="http://schemas.microsoft.com/office/drawing/2014/main" id="{1B25A338-1943-4972-B0D3-8CE244ECFB19}"/>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3" name="Slide Number Placeholder 2">
            <a:extLst>
              <a:ext uri="{FF2B5EF4-FFF2-40B4-BE49-F238E27FC236}">
                <a16:creationId xmlns:a16="http://schemas.microsoft.com/office/drawing/2014/main" id="{31251F06-87FB-4E07-A455-6E30CE94A652}"/>
              </a:ext>
            </a:extLst>
          </p:cNvPr>
          <p:cNvSpPr>
            <a:spLocks noGrp="1"/>
          </p:cNvSpPr>
          <p:nvPr>
            <p:ph type="sldNum" sz="quarter" idx="10"/>
          </p:nvPr>
        </p:nvSpPr>
        <p:spPr/>
        <p:txBody>
          <a:bodyPr/>
          <a:lstStyle>
            <a:lvl1pPr>
              <a:defRPr>
                <a:latin typeface="+mn-lt"/>
              </a:defRPr>
            </a:lvl1pPr>
          </a:lstStyle>
          <a:p>
            <a:fld id="{C2AE3204-DB0E-4682-A133-B8DF24F8787B}" type="slidenum">
              <a:rPr lang="en-GB" smtClean="0"/>
              <a:pPr/>
              <a:t>‹#›</a:t>
            </a:fld>
            <a:endParaRPr lang="en-GB" dirty="0"/>
          </a:p>
        </p:txBody>
      </p:sp>
      <p:sp>
        <p:nvSpPr>
          <p:cNvPr id="5" name="object 2">
            <a:extLst>
              <a:ext uri="{FF2B5EF4-FFF2-40B4-BE49-F238E27FC236}">
                <a16:creationId xmlns:a16="http://schemas.microsoft.com/office/drawing/2014/main" id="{2BC948D2-2753-4E40-8ECF-4D563798DEEB}"/>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9" name="Slide Number Placeholder 4">
            <a:extLst>
              <a:ext uri="{FF2B5EF4-FFF2-40B4-BE49-F238E27FC236}">
                <a16:creationId xmlns:a16="http://schemas.microsoft.com/office/drawing/2014/main" id="{51B0A1AB-0273-482C-AE03-7DFD745601A3}"/>
              </a:ext>
            </a:extLst>
          </p:cNvPr>
          <p:cNvSpPr txBox="1">
            <a:spLocks/>
          </p:cNvSpPr>
          <p:nvPr userDrawn="1"/>
        </p:nvSpPr>
        <p:spPr>
          <a:xfrm>
            <a:off x="181841" y="645650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AE3204-DB0E-4682-A133-B8DF24F8787B}" type="slidenum">
              <a:rPr lang="en-GB" smtClean="0">
                <a:solidFill>
                  <a:schemeClr val="tx1"/>
                </a:solidFill>
                <a:latin typeface="+mn-lt"/>
              </a:rPr>
              <a:pPr/>
              <a:t>‹#›</a:t>
            </a:fld>
            <a:endParaRPr lang="en-GB" dirty="0">
              <a:solidFill>
                <a:schemeClr val="tx1"/>
              </a:solidFill>
              <a:latin typeface="+mn-lt"/>
            </a:endParaRPr>
          </a:p>
        </p:txBody>
      </p:sp>
      <p:sp>
        <p:nvSpPr>
          <p:cNvPr id="11" name="Chart Placeholder 10">
            <a:extLst>
              <a:ext uri="{FF2B5EF4-FFF2-40B4-BE49-F238E27FC236}">
                <a16:creationId xmlns:a16="http://schemas.microsoft.com/office/drawing/2014/main" id="{FCA10B42-8D27-4A53-9AE1-D45041006836}"/>
              </a:ext>
            </a:extLst>
          </p:cNvPr>
          <p:cNvSpPr>
            <a:spLocks noGrp="1"/>
          </p:cNvSpPr>
          <p:nvPr>
            <p:ph type="chart" sz="quarter" idx="13"/>
          </p:nvPr>
        </p:nvSpPr>
        <p:spPr>
          <a:xfrm>
            <a:off x="3227388" y="1814513"/>
            <a:ext cx="3048000" cy="2784475"/>
          </a:xfrm>
        </p:spPr>
        <p:txBody>
          <a:bodyPr/>
          <a:lstStyle>
            <a:lvl1pPr>
              <a:defRPr>
                <a:latin typeface="+mn-lt"/>
              </a:defRPr>
            </a:lvl1pPr>
          </a:lstStyle>
          <a:p>
            <a:r>
              <a:rPr lang="en-US" dirty="0"/>
              <a:t>Click icon to add chart</a:t>
            </a:r>
            <a:endParaRPr lang="en-GB" dirty="0"/>
          </a:p>
        </p:txBody>
      </p:sp>
      <p:sp>
        <p:nvSpPr>
          <p:cNvPr id="12" name="Text Placeholder 13">
            <a:extLst>
              <a:ext uri="{FF2B5EF4-FFF2-40B4-BE49-F238E27FC236}">
                <a16:creationId xmlns:a16="http://schemas.microsoft.com/office/drawing/2014/main" id="{E666B77B-7E36-4E90-AD4B-788ACAEACCCB}"/>
              </a:ext>
            </a:extLst>
          </p:cNvPr>
          <p:cNvSpPr>
            <a:spLocks noGrp="1"/>
          </p:cNvSpPr>
          <p:nvPr>
            <p:ph type="body" sz="quarter" idx="14"/>
          </p:nvPr>
        </p:nvSpPr>
        <p:spPr>
          <a:xfrm>
            <a:off x="6719888" y="3713163"/>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1739BFBD-EA01-4DA3-870C-C2F75895BBCF}"/>
              </a:ext>
            </a:extLst>
          </p:cNvPr>
          <p:cNvSpPr>
            <a:spLocks noGrp="1"/>
          </p:cNvSpPr>
          <p:nvPr>
            <p:ph type="body" sz="quarter" idx="15"/>
          </p:nvPr>
        </p:nvSpPr>
        <p:spPr>
          <a:xfrm>
            <a:off x="513051" y="3591496"/>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4" name="Text Placeholder 16">
            <a:extLst>
              <a:ext uri="{FF2B5EF4-FFF2-40B4-BE49-F238E27FC236}">
                <a16:creationId xmlns:a16="http://schemas.microsoft.com/office/drawing/2014/main" id="{DAF26E95-7E8D-40B4-B8E3-F9410400488F}"/>
              </a:ext>
            </a:extLst>
          </p:cNvPr>
          <p:cNvSpPr>
            <a:spLocks noGrp="1"/>
          </p:cNvSpPr>
          <p:nvPr>
            <p:ph type="body" sz="quarter" idx="16"/>
          </p:nvPr>
        </p:nvSpPr>
        <p:spPr>
          <a:xfrm>
            <a:off x="360363" y="1268413"/>
            <a:ext cx="2867025" cy="990600"/>
          </a:xfrm>
        </p:spPr>
        <p:txBody>
          <a:bodyPr>
            <a:normAutofit/>
          </a:bodyPr>
          <a:lstStyle>
            <a:lvl1pPr marL="0" indent="0">
              <a:buNone/>
              <a:defRPr lang="en-US" sz="1600" b="1" i="1" kern="1200" spc="5" dirty="0" smtClean="0">
                <a:solidFill>
                  <a:srgbClr val="65696D"/>
                </a:solidFill>
                <a:latin typeface="+mn-lt"/>
                <a:ea typeface="+mn-ea"/>
                <a:cs typeface="Arial"/>
              </a:defRPr>
            </a:lvl1pPr>
          </a:lstStyle>
          <a:p>
            <a:pPr lvl="0"/>
            <a:r>
              <a:rPr lang="en-US"/>
              <a:t>Click to edit Master text styles</a:t>
            </a:r>
          </a:p>
        </p:txBody>
      </p:sp>
      <p:sp>
        <p:nvSpPr>
          <p:cNvPr id="15" name="object 9">
            <a:extLst>
              <a:ext uri="{FF2B5EF4-FFF2-40B4-BE49-F238E27FC236}">
                <a16:creationId xmlns:a16="http://schemas.microsoft.com/office/drawing/2014/main" id="{54A19702-F047-4D9F-91D8-91671799E8F4}"/>
              </a:ext>
            </a:extLst>
          </p:cNvPr>
          <p:cNvSpPr/>
          <p:nvPr userDrawn="1"/>
        </p:nvSpPr>
        <p:spPr>
          <a:xfrm>
            <a:off x="519163" y="2889097"/>
            <a:ext cx="312788" cy="16649"/>
          </a:xfrm>
          <a:prstGeom prst="rect">
            <a:avLst/>
          </a:prstGeom>
          <a:blipFill>
            <a:blip r:embed="rId6" cstate="print"/>
            <a:stretch>
              <a:fillRect/>
            </a:stretch>
          </a:blipFill>
        </p:spPr>
        <p:txBody>
          <a:bodyPr wrap="square" lIns="0" tIns="0" rIns="0" bIns="0" rtlCol="0"/>
          <a:lstStyle/>
          <a:p>
            <a:endParaRPr dirty="0">
              <a:latin typeface="+mn-lt"/>
            </a:endParaRPr>
          </a:p>
        </p:txBody>
      </p:sp>
      <p:sp>
        <p:nvSpPr>
          <p:cNvPr id="16" name="object 3">
            <a:extLst>
              <a:ext uri="{FF2B5EF4-FFF2-40B4-BE49-F238E27FC236}">
                <a16:creationId xmlns:a16="http://schemas.microsoft.com/office/drawing/2014/main" id="{D98CF556-47B7-4400-8FC4-F4ABDD57EADC}"/>
              </a:ext>
            </a:extLst>
          </p:cNvPr>
          <p:cNvSpPr/>
          <p:nvPr userDrawn="1"/>
        </p:nvSpPr>
        <p:spPr>
          <a:xfrm>
            <a:off x="362847" y="719716"/>
            <a:ext cx="7727252" cy="1248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graphicFrame>
        <p:nvGraphicFramePr>
          <p:cNvPr id="19" name="Table 18">
            <a:extLst>
              <a:ext uri="{FF2B5EF4-FFF2-40B4-BE49-F238E27FC236}">
                <a16:creationId xmlns:a16="http://schemas.microsoft.com/office/drawing/2014/main" id="{7BD8EE45-E664-4B20-9D1D-9F9B37557DF9}"/>
              </a:ext>
            </a:extLst>
          </p:cNvPr>
          <p:cNvGraphicFramePr>
            <a:graphicFrameLocks noGrp="1"/>
          </p:cNvGraphicFramePr>
          <p:nvPr userDrawn="1">
            <p:extLst>
              <p:ext uri="{D42A27DB-BD31-4B8C-83A1-F6EECF244321}">
                <p14:modId xmlns:p14="http://schemas.microsoft.com/office/powerpoint/2010/main" val="1856903235"/>
              </p:ext>
            </p:extLst>
          </p:nvPr>
        </p:nvGraphicFramePr>
        <p:xfrm>
          <a:off x="362847" y="357833"/>
          <a:ext cx="7727250" cy="37437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Arial" panose="020B0604020202020204" pitchFamily="34" charset="0"/>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r>
                        <a:rPr lang="en-GB" sz="1050" dirty="0">
                          <a:latin typeface="Arial" panose="020B0604020202020204" pitchFamily="34" charset="0"/>
                          <a:cs typeface="Arial" panose="020B0604020202020204" pitchFamily="34" charset="0"/>
                        </a:rPr>
                        <a:t>Project Management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92050963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4" name="Picture 3" descr="M_R Gradient area for widescreen powerpoint .jpg">
            <a:extLst>
              <a:ext uri="{FF2B5EF4-FFF2-40B4-BE49-F238E27FC236}">
                <a16:creationId xmlns:a16="http://schemas.microsoft.com/office/drawing/2014/main" id="{881D09E6-16C2-46E5-8F0E-3002858502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sp>
        <p:nvSpPr>
          <p:cNvPr id="5" name="object 4">
            <a:extLst>
              <a:ext uri="{FF2B5EF4-FFF2-40B4-BE49-F238E27FC236}">
                <a16:creationId xmlns:a16="http://schemas.microsoft.com/office/drawing/2014/main" id="{8873984D-C9F6-4514-9DC3-C93FAF969E83}"/>
              </a:ext>
            </a:extLst>
          </p:cNvPr>
          <p:cNvSpPr txBox="1"/>
          <p:nvPr userDrawn="1"/>
        </p:nvSpPr>
        <p:spPr>
          <a:xfrm>
            <a:off x="3452336" y="2590800"/>
            <a:ext cx="2239328" cy="507831"/>
          </a:xfrm>
          <a:prstGeom prst="rect">
            <a:avLst/>
          </a:prstGeom>
        </p:spPr>
        <p:txBody>
          <a:bodyPr vert="horz" wrap="square" lIns="0" tIns="0" rIns="0" bIns="0" rtlCol="0">
            <a:spAutoFit/>
          </a:bodyPr>
          <a:lstStyle/>
          <a:p>
            <a:pPr marL="9525"/>
            <a:r>
              <a:rPr sz="3300" b="1" i="1" dirty="0">
                <a:solidFill>
                  <a:srgbClr val="FFFFFF"/>
                </a:solidFill>
                <a:latin typeface="+mn-lt"/>
                <a:cs typeface="Arial"/>
              </a:rPr>
              <a:t>Thank</a:t>
            </a:r>
            <a:r>
              <a:rPr sz="3300" b="1" i="1" spc="-4" dirty="0">
                <a:solidFill>
                  <a:srgbClr val="FFFFFF"/>
                </a:solidFill>
                <a:latin typeface="+mn-lt"/>
                <a:cs typeface="Arial"/>
              </a:rPr>
              <a:t> you.</a:t>
            </a:r>
            <a:endParaRPr sz="3300" dirty="0">
              <a:latin typeface="+mn-lt"/>
              <a:cs typeface="Arial"/>
            </a:endParaRPr>
          </a:p>
        </p:txBody>
      </p:sp>
      <p:sp>
        <p:nvSpPr>
          <p:cNvPr id="6" name="object 2">
            <a:hlinkClick r:id="" action="ppaction://hlinkshowjump?jump=previousslide"/>
            <a:extLst>
              <a:ext uri="{FF2B5EF4-FFF2-40B4-BE49-F238E27FC236}">
                <a16:creationId xmlns:a16="http://schemas.microsoft.com/office/drawing/2014/main" id="{2B36623A-6982-42C6-8B51-50A70387D04A}"/>
              </a:ext>
            </a:extLst>
          </p:cNvPr>
          <p:cNvSpPr/>
          <p:nvPr userDrawn="1"/>
        </p:nvSpPr>
        <p:spPr>
          <a:xfrm>
            <a:off x="8448104" y="6286292"/>
            <a:ext cx="122624" cy="1460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7" name="object 23">
            <a:extLst>
              <a:ext uri="{FF2B5EF4-FFF2-40B4-BE49-F238E27FC236}">
                <a16:creationId xmlns:a16="http://schemas.microsoft.com/office/drawing/2014/main" id="{E0099A5A-DD36-45E5-B63C-D37E27C948DD}"/>
              </a:ext>
            </a:extLst>
          </p:cNvPr>
          <p:cNvSpPr txBox="1"/>
          <p:nvPr userDrawn="1"/>
        </p:nvSpPr>
        <p:spPr>
          <a:xfrm>
            <a:off x="4309254" y="5746818"/>
            <a:ext cx="1203008" cy="324576"/>
          </a:xfrm>
          <a:prstGeom prst="rect">
            <a:avLst/>
          </a:prstGeom>
        </p:spPr>
        <p:txBody>
          <a:bodyPr vert="horz" wrap="square" lIns="0" tIns="0" rIns="0" bIns="0" rtlCol="0">
            <a:spAutoFit/>
          </a:bodyPr>
          <a:lstStyle/>
          <a:p>
            <a:pPr marL="16669"/>
            <a:r>
              <a:rPr sz="1013" spc="15" dirty="0">
                <a:solidFill>
                  <a:srgbClr val="515457"/>
                </a:solidFill>
                <a:latin typeface="+mn-lt"/>
                <a:cs typeface="Arial"/>
              </a:rPr>
              <a:t>0207 239</a:t>
            </a:r>
            <a:r>
              <a:rPr sz="1013" spc="-86" dirty="0">
                <a:solidFill>
                  <a:srgbClr val="515457"/>
                </a:solidFill>
                <a:latin typeface="+mn-lt"/>
                <a:cs typeface="Arial"/>
              </a:rPr>
              <a:t> </a:t>
            </a:r>
            <a:r>
              <a:rPr sz="1013" spc="15" dirty="0">
                <a:solidFill>
                  <a:srgbClr val="515457"/>
                </a:solidFill>
                <a:latin typeface="+mn-lt"/>
                <a:cs typeface="Arial"/>
              </a:rPr>
              <a:t>7800</a:t>
            </a:r>
            <a:endParaRPr sz="1013" dirty="0">
              <a:latin typeface="+mn-lt"/>
              <a:cs typeface="Arial"/>
            </a:endParaRPr>
          </a:p>
          <a:p>
            <a:pPr marL="9525">
              <a:spcBef>
                <a:spcPts val="143"/>
              </a:spcBef>
            </a:pPr>
            <a:r>
              <a:rPr sz="1013" spc="11" dirty="0">
                <a:solidFill>
                  <a:srgbClr val="515457"/>
                </a:solidFill>
                <a:latin typeface="+mn-lt"/>
                <a:cs typeface="Arial"/>
                <a:hlinkClick r:id="rId4"/>
              </a:rPr>
              <a:t>info@traverse</a:t>
            </a:r>
            <a:r>
              <a:rPr lang="en-GB" sz="1013" spc="11" dirty="0">
                <a:solidFill>
                  <a:srgbClr val="515457"/>
                </a:solidFill>
                <a:latin typeface="+mn-lt"/>
                <a:cs typeface="Arial"/>
                <a:hlinkClick r:id="rId4"/>
              </a:rPr>
              <a:t>.ltd</a:t>
            </a:r>
            <a:r>
              <a:rPr lang="en-GB" sz="1013" spc="11" dirty="0">
                <a:solidFill>
                  <a:srgbClr val="515457"/>
                </a:solidFill>
                <a:latin typeface="+mn-lt"/>
                <a:cs typeface="Arial"/>
              </a:rPr>
              <a:t> </a:t>
            </a:r>
            <a:endParaRPr sz="1013" dirty="0">
              <a:latin typeface="+mn-lt"/>
              <a:cs typeface="Arial"/>
            </a:endParaRPr>
          </a:p>
        </p:txBody>
      </p:sp>
      <p:sp>
        <p:nvSpPr>
          <p:cNvPr id="28" name="object 24">
            <a:extLst>
              <a:ext uri="{FF2B5EF4-FFF2-40B4-BE49-F238E27FC236}">
                <a16:creationId xmlns:a16="http://schemas.microsoft.com/office/drawing/2014/main" id="{E5F51E1D-5A5E-450D-802B-5C00F4F9F3A6}"/>
              </a:ext>
            </a:extLst>
          </p:cNvPr>
          <p:cNvSpPr txBox="1"/>
          <p:nvPr userDrawn="1"/>
        </p:nvSpPr>
        <p:spPr>
          <a:xfrm>
            <a:off x="5849832" y="5734937"/>
            <a:ext cx="1309211" cy="323358"/>
          </a:xfrm>
          <a:prstGeom prst="rect">
            <a:avLst/>
          </a:prstGeom>
        </p:spPr>
        <p:txBody>
          <a:bodyPr vert="horz" wrap="square" lIns="0" tIns="0" rIns="0" bIns="0" rtlCol="0">
            <a:spAutoFit/>
          </a:bodyPr>
          <a:lstStyle/>
          <a:p>
            <a:pPr marL="9525" marR="3810">
              <a:lnSpc>
                <a:spcPct val="107700"/>
              </a:lnSpc>
            </a:pPr>
            <a:r>
              <a:rPr lang="en-GB" sz="1013" spc="15" dirty="0">
                <a:solidFill>
                  <a:srgbClr val="515457"/>
                </a:solidFill>
                <a:latin typeface="+mn-lt"/>
                <a:cs typeface="Arial"/>
              </a:rPr>
              <a:t>2 Angel Square, London, EC1V 1NY</a:t>
            </a:r>
            <a:endParaRPr sz="1013" dirty="0">
              <a:latin typeface="+mn-lt"/>
              <a:cs typeface="Arial"/>
            </a:endParaRPr>
          </a:p>
        </p:txBody>
      </p:sp>
      <p:sp>
        <p:nvSpPr>
          <p:cNvPr id="29" name="object 25">
            <a:extLst>
              <a:ext uri="{FF2B5EF4-FFF2-40B4-BE49-F238E27FC236}">
                <a16:creationId xmlns:a16="http://schemas.microsoft.com/office/drawing/2014/main" id="{3D7CED6D-1367-4082-96CE-33483C9C3819}"/>
              </a:ext>
            </a:extLst>
          </p:cNvPr>
          <p:cNvSpPr txBox="1"/>
          <p:nvPr userDrawn="1"/>
        </p:nvSpPr>
        <p:spPr>
          <a:xfrm>
            <a:off x="4301520" y="6253616"/>
            <a:ext cx="1178719" cy="155877"/>
          </a:xfrm>
          <a:prstGeom prst="rect">
            <a:avLst/>
          </a:prstGeom>
        </p:spPr>
        <p:txBody>
          <a:bodyPr vert="horz" wrap="square" lIns="0" tIns="0" rIns="0" bIns="0" rtlCol="0">
            <a:spAutoFit/>
          </a:bodyPr>
          <a:lstStyle/>
          <a:p>
            <a:pPr marL="9525"/>
            <a:r>
              <a:rPr sz="1013" spc="19" dirty="0">
                <a:solidFill>
                  <a:srgbClr val="515457"/>
                </a:solidFill>
                <a:latin typeface="+mn-lt"/>
                <a:cs typeface="Arial"/>
                <a:hlinkClick r:id="rId5"/>
              </a:rPr>
              <a:t>www</a:t>
            </a:r>
            <a:r>
              <a:rPr sz="1013" spc="8" dirty="0">
                <a:solidFill>
                  <a:srgbClr val="515457"/>
                </a:solidFill>
                <a:latin typeface="+mn-lt"/>
                <a:cs typeface="Arial"/>
                <a:hlinkClick r:id="rId5"/>
              </a:rPr>
              <a:t>.tr</a:t>
            </a:r>
            <a:r>
              <a:rPr sz="1013" spc="15" dirty="0">
                <a:solidFill>
                  <a:srgbClr val="515457"/>
                </a:solidFill>
                <a:latin typeface="+mn-lt"/>
                <a:cs typeface="Arial"/>
                <a:hlinkClick r:id="rId5"/>
              </a:rPr>
              <a:t>ave</a:t>
            </a:r>
            <a:r>
              <a:rPr sz="1013" spc="11" dirty="0">
                <a:solidFill>
                  <a:srgbClr val="515457"/>
                </a:solidFill>
                <a:latin typeface="+mn-lt"/>
                <a:cs typeface="Arial"/>
                <a:hlinkClick r:id="rId5"/>
              </a:rPr>
              <a:t>rs</a:t>
            </a:r>
            <a:r>
              <a:rPr sz="1013" spc="15" dirty="0">
                <a:solidFill>
                  <a:srgbClr val="515457"/>
                </a:solidFill>
                <a:latin typeface="+mn-lt"/>
                <a:cs typeface="Arial"/>
                <a:hlinkClick r:id="rId5"/>
              </a:rPr>
              <a:t>e</a:t>
            </a:r>
            <a:r>
              <a:rPr lang="en-GB" sz="1013" spc="15" dirty="0">
                <a:solidFill>
                  <a:srgbClr val="515457"/>
                </a:solidFill>
                <a:latin typeface="+mn-lt"/>
                <a:cs typeface="Arial"/>
                <a:hlinkClick r:id="rId5"/>
              </a:rPr>
              <a:t>.ltd</a:t>
            </a:r>
            <a:r>
              <a:rPr lang="en-GB" sz="1013" spc="15" dirty="0">
                <a:solidFill>
                  <a:srgbClr val="515457"/>
                </a:solidFill>
                <a:latin typeface="+mn-lt"/>
                <a:cs typeface="Arial"/>
              </a:rPr>
              <a:t> </a:t>
            </a:r>
            <a:endParaRPr sz="1013" dirty="0">
              <a:latin typeface="+mn-lt"/>
              <a:cs typeface="Arial"/>
            </a:endParaRPr>
          </a:p>
        </p:txBody>
      </p:sp>
      <p:grpSp>
        <p:nvGrpSpPr>
          <p:cNvPr id="30" name="Group 29">
            <a:extLst>
              <a:ext uri="{FF2B5EF4-FFF2-40B4-BE49-F238E27FC236}">
                <a16:creationId xmlns:a16="http://schemas.microsoft.com/office/drawing/2014/main" id="{D3966BFA-66E0-4BA0-AB0C-A76B3E363EAF}"/>
              </a:ext>
            </a:extLst>
          </p:cNvPr>
          <p:cNvGrpSpPr>
            <a:grpSpLocks noChangeAspect="1"/>
          </p:cNvGrpSpPr>
          <p:nvPr userDrawn="1"/>
        </p:nvGrpSpPr>
        <p:grpSpPr>
          <a:xfrm>
            <a:off x="301728" y="5856595"/>
            <a:ext cx="3690288" cy="543004"/>
            <a:chOff x="0" y="0"/>
            <a:chExt cx="5034915" cy="742315"/>
          </a:xfrm>
        </p:grpSpPr>
        <p:pic>
          <p:nvPicPr>
            <p:cNvPr id="31" name="Picture 30">
              <a:extLst>
                <a:ext uri="{FF2B5EF4-FFF2-40B4-BE49-F238E27FC236}">
                  <a16:creationId xmlns:a16="http://schemas.microsoft.com/office/drawing/2014/main" id="{21309E1F-ACCC-4F5E-BB9F-693268393A3D}"/>
                </a:ext>
              </a:extLst>
            </p:cNvPr>
            <p:cNvPicPr>
              <a:picLocks/>
            </p:cNvPicPr>
            <p:nvPr userDrawn="1"/>
          </p:nvPicPr>
          <p:blipFill rotWithShape="1">
            <a:blip r:embed="rId6">
              <a:extLst>
                <a:ext uri="{28A0092B-C50C-407E-A947-70E740481C1C}">
                  <a14:useLocalDpi xmlns:a14="http://schemas.microsoft.com/office/drawing/2010/main"/>
                </a:ext>
              </a:extLst>
            </a:blip>
            <a:srcRect r="57030"/>
            <a:stretch/>
          </p:blipFill>
          <p:spPr bwMode="auto">
            <a:xfrm>
              <a:off x="0" y="0"/>
              <a:ext cx="1562100" cy="742315"/>
            </a:xfrm>
            <a:prstGeom prst="rect">
              <a:avLst/>
            </a:prstGeom>
            <a:noFill/>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C6A79144-5417-478E-BBE9-B3CBC59721DB}"/>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609725" y="0"/>
              <a:ext cx="878205" cy="742315"/>
            </a:xfrm>
            <a:prstGeom prst="rect">
              <a:avLst/>
            </a:prstGeom>
            <a:noFill/>
            <a:ln>
              <a:noFill/>
            </a:ln>
          </p:spPr>
        </p:pic>
        <p:pic>
          <p:nvPicPr>
            <p:cNvPr id="33" name="Picture 32">
              <a:extLst>
                <a:ext uri="{FF2B5EF4-FFF2-40B4-BE49-F238E27FC236}">
                  <a16:creationId xmlns:a16="http://schemas.microsoft.com/office/drawing/2014/main" id="{03735566-B1B1-4BB9-BD2E-B2153B418EEE}"/>
                </a:ext>
              </a:extLst>
            </p:cNvPr>
            <p:cNvPicPr>
              <a:picLocks/>
            </p:cNvPicPr>
            <p:nvPr userDrawn="1"/>
          </p:nvPicPr>
          <p:blipFill rotWithShape="1">
            <a:blip r:embed="rId6">
              <a:extLst>
                <a:ext uri="{28A0092B-C50C-407E-A947-70E740481C1C}">
                  <a14:useLocalDpi xmlns:a14="http://schemas.microsoft.com/office/drawing/2010/main"/>
                </a:ext>
              </a:extLst>
            </a:blip>
            <a:srcRect l="44542"/>
            <a:stretch/>
          </p:blipFill>
          <p:spPr bwMode="auto">
            <a:xfrm>
              <a:off x="3019425" y="0"/>
              <a:ext cx="2015490" cy="742315"/>
            </a:xfrm>
            <a:prstGeom prst="rect">
              <a:avLst/>
            </a:prstGeom>
            <a:noFill/>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6FA49517-3B64-4A8E-B008-2DA625EB446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44" t="2055" r="49545" b="1325"/>
            <a:stretch/>
          </p:blipFill>
          <p:spPr bwMode="auto">
            <a:xfrm>
              <a:off x="2505075" y="0"/>
              <a:ext cx="537210" cy="740410"/>
            </a:xfrm>
            <a:prstGeom prst="rect">
              <a:avLst/>
            </a:prstGeom>
            <a:noFill/>
            <a:ln>
              <a:noFill/>
            </a:ln>
            <a:extLst>
              <a:ext uri="{53640926-AAD7-44D8-BBD7-CCE9431645EC}">
                <a14:shadowObscured xmlns:a14="http://schemas.microsoft.com/office/drawing/2010/main"/>
              </a:ext>
            </a:extLst>
          </p:spPr>
        </p:pic>
      </p:grpSp>
      <p:sp>
        <p:nvSpPr>
          <p:cNvPr id="35" name="object 25">
            <a:extLst>
              <a:ext uri="{FF2B5EF4-FFF2-40B4-BE49-F238E27FC236}">
                <a16:creationId xmlns:a16="http://schemas.microsoft.com/office/drawing/2014/main" id="{CCFE1A25-EFB4-4C11-902C-2517685FCD1B}"/>
              </a:ext>
            </a:extLst>
          </p:cNvPr>
          <p:cNvSpPr txBox="1"/>
          <p:nvPr userDrawn="1"/>
        </p:nvSpPr>
        <p:spPr>
          <a:xfrm>
            <a:off x="5849832" y="6259647"/>
            <a:ext cx="1178719" cy="155877"/>
          </a:xfrm>
          <a:prstGeom prst="rect">
            <a:avLst/>
          </a:prstGeom>
        </p:spPr>
        <p:txBody>
          <a:bodyPr vert="horz" wrap="square" lIns="0" tIns="0" rIns="0" bIns="0" rtlCol="0">
            <a:spAutoFit/>
          </a:bodyPr>
          <a:lstStyle/>
          <a:p>
            <a:pPr marL="9525"/>
            <a:r>
              <a:rPr lang="en-GB" sz="1013" spc="19" dirty="0">
                <a:solidFill>
                  <a:srgbClr val="515457"/>
                </a:solidFill>
                <a:latin typeface="+mn-lt"/>
                <a:cs typeface="Arial"/>
                <a:hlinkClick r:id="rId9"/>
              </a:rPr>
              <a:t>@traversepeople</a:t>
            </a:r>
            <a:endParaRPr sz="1013" dirty="0">
              <a:latin typeface="+mn-lt"/>
              <a:cs typeface="Arial"/>
            </a:endParaRPr>
          </a:p>
        </p:txBody>
      </p:sp>
    </p:spTree>
    <p:extLst>
      <p:ext uri="{BB962C8B-B14F-4D97-AF65-F5344CB8AC3E}">
        <p14:creationId xmlns:p14="http://schemas.microsoft.com/office/powerpoint/2010/main" val="131751042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4" name="Picture 3" descr="M_R Gradient area for widescreen powerpoint .jpg">
            <a:extLst>
              <a:ext uri="{FF2B5EF4-FFF2-40B4-BE49-F238E27FC236}">
                <a16:creationId xmlns:a16="http://schemas.microsoft.com/office/drawing/2014/main" id="{85E8E341-24CB-429F-8909-FF3FCB1EAE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sp>
        <p:nvSpPr>
          <p:cNvPr id="5" name="object 2">
            <a:hlinkClick r:id="" action="ppaction://hlinkshowjump?jump=previousslide"/>
            <a:extLst>
              <a:ext uri="{FF2B5EF4-FFF2-40B4-BE49-F238E27FC236}">
                <a16:creationId xmlns:a16="http://schemas.microsoft.com/office/drawing/2014/main" id="{E6BDA263-F857-442C-83D9-7ABD4A0A6E10}"/>
              </a:ext>
            </a:extLst>
          </p:cNvPr>
          <p:cNvSpPr/>
          <p:nvPr userDrawn="1"/>
        </p:nvSpPr>
        <p:spPr>
          <a:xfrm>
            <a:off x="8448104" y="6286292"/>
            <a:ext cx="122624" cy="1460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6" name="object 23">
            <a:extLst>
              <a:ext uri="{FF2B5EF4-FFF2-40B4-BE49-F238E27FC236}">
                <a16:creationId xmlns:a16="http://schemas.microsoft.com/office/drawing/2014/main" id="{913A9369-84F9-441B-849D-83EFBA212430}"/>
              </a:ext>
            </a:extLst>
          </p:cNvPr>
          <p:cNvSpPr txBox="1"/>
          <p:nvPr userDrawn="1"/>
        </p:nvSpPr>
        <p:spPr>
          <a:xfrm>
            <a:off x="4309254" y="5746818"/>
            <a:ext cx="1203008" cy="324576"/>
          </a:xfrm>
          <a:prstGeom prst="rect">
            <a:avLst/>
          </a:prstGeom>
        </p:spPr>
        <p:txBody>
          <a:bodyPr vert="horz" wrap="square" lIns="0" tIns="0" rIns="0" bIns="0" rtlCol="0">
            <a:spAutoFit/>
          </a:bodyPr>
          <a:lstStyle/>
          <a:p>
            <a:pPr marL="16669"/>
            <a:r>
              <a:rPr sz="1013" spc="15" dirty="0">
                <a:solidFill>
                  <a:srgbClr val="515457"/>
                </a:solidFill>
                <a:latin typeface="+mn-lt"/>
                <a:cs typeface="Arial"/>
              </a:rPr>
              <a:t>0207 239</a:t>
            </a:r>
            <a:r>
              <a:rPr sz="1013" spc="-86" dirty="0">
                <a:solidFill>
                  <a:srgbClr val="515457"/>
                </a:solidFill>
                <a:latin typeface="+mn-lt"/>
                <a:cs typeface="Arial"/>
              </a:rPr>
              <a:t> </a:t>
            </a:r>
            <a:r>
              <a:rPr sz="1013" spc="15" dirty="0">
                <a:solidFill>
                  <a:srgbClr val="515457"/>
                </a:solidFill>
                <a:latin typeface="+mn-lt"/>
                <a:cs typeface="Arial"/>
              </a:rPr>
              <a:t>7800</a:t>
            </a:r>
            <a:endParaRPr sz="1013" dirty="0">
              <a:latin typeface="+mn-lt"/>
              <a:cs typeface="Arial"/>
            </a:endParaRPr>
          </a:p>
          <a:p>
            <a:pPr marL="9525">
              <a:spcBef>
                <a:spcPts val="143"/>
              </a:spcBef>
            </a:pPr>
            <a:r>
              <a:rPr sz="1013" spc="11" dirty="0">
                <a:solidFill>
                  <a:srgbClr val="515457"/>
                </a:solidFill>
                <a:latin typeface="+mn-lt"/>
                <a:cs typeface="Arial"/>
                <a:hlinkClick r:id="rId4"/>
              </a:rPr>
              <a:t>info@traverse</a:t>
            </a:r>
            <a:r>
              <a:rPr lang="en-GB" sz="1013" spc="11" dirty="0">
                <a:solidFill>
                  <a:srgbClr val="515457"/>
                </a:solidFill>
                <a:latin typeface="+mn-lt"/>
                <a:cs typeface="Arial"/>
                <a:hlinkClick r:id="rId4"/>
              </a:rPr>
              <a:t>.ltd</a:t>
            </a:r>
            <a:r>
              <a:rPr lang="en-GB" sz="1013" spc="11" dirty="0">
                <a:solidFill>
                  <a:srgbClr val="515457"/>
                </a:solidFill>
                <a:latin typeface="+mn-lt"/>
                <a:cs typeface="Arial"/>
              </a:rPr>
              <a:t> </a:t>
            </a:r>
            <a:endParaRPr sz="1013" dirty="0">
              <a:latin typeface="+mn-lt"/>
              <a:cs typeface="Arial"/>
            </a:endParaRPr>
          </a:p>
        </p:txBody>
      </p:sp>
      <p:sp>
        <p:nvSpPr>
          <p:cNvPr id="27" name="object 24">
            <a:extLst>
              <a:ext uri="{FF2B5EF4-FFF2-40B4-BE49-F238E27FC236}">
                <a16:creationId xmlns:a16="http://schemas.microsoft.com/office/drawing/2014/main" id="{BE519F27-E8F4-47BE-BBF4-F236D6ECEA86}"/>
              </a:ext>
            </a:extLst>
          </p:cNvPr>
          <p:cNvSpPr txBox="1"/>
          <p:nvPr userDrawn="1"/>
        </p:nvSpPr>
        <p:spPr>
          <a:xfrm>
            <a:off x="5849832" y="5734937"/>
            <a:ext cx="1309211" cy="323358"/>
          </a:xfrm>
          <a:prstGeom prst="rect">
            <a:avLst/>
          </a:prstGeom>
        </p:spPr>
        <p:txBody>
          <a:bodyPr vert="horz" wrap="square" lIns="0" tIns="0" rIns="0" bIns="0" rtlCol="0">
            <a:spAutoFit/>
          </a:bodyPr>
          <a:lstStyle/>
          <a:p>
            <a:pPr marL="9525" marR="3810">
              <a:lnSpc>
                <a:spcPct val="107700"/>
              </a:lnSpc>
            </a:pPr>
            <a:r>
              <a:rPr lang="en-GB" sz="1013" spc="15" dirty="0">
                <a:solidFill>
                  <a:srgbClr val="515457"/>
                </a:solidFill>
                <a:latin typeface="+mn-lt"/>
                <a:cs typeface="Arial"/>
              </a:rPr>
              <a:t>2 Angel Square, London, EC1V 1NY</a:t>
            </a:r>
            <a:endParaRPr sz="1013" dirty="0">
              <a:latin typeface="+mn-lt"/>
              <a:cs typeface="Arial"/>
            </a:endParaRPr>
          </a:p>
        </p:txBody>
      </p:sp>
      <p:sp>
        <p:nvSpPr>
          <p:cNvPr id="28" name="object 25">
            <a:extLst>
              <a:ext uri="{FF2B5EF4-FFF2-40B4-BE49-F238E27FC236}">
                <a16:creationId xmlns:a16="http://schemas.microsoft.com/office/drawing/2014/main" id="{DB3FA2A9-E296-4923-AB2A-A8E3D5602D41}"/>
              </a:ext>
            </a:extLst>
          </p:cNvPr>
          <p:cNvSpPr txBox="1"/>
          <p:nvPr userDrawn="1"/>
        </p:nvSpPr>
        <p:spPr>
          <a:xfrm>
            <a:off x="4301520" y="6253616"/>
            <a:ext cx="1178719" cy="155877"/>
          </a:xfrm>
          <a:prstGeom prst="rect">
            <a:avLst/>
          </a:prstGeom>
        </p:spPr>
        <p:txBody>
          <a:bodyPr vert="horz" wrap="square" lIns="0" tIns="0" rIns="0" bIns="0" rtlCol="0">
            <a:spAutoFit/>
          </a:bodyPr>
          <a:lstStyle/>
          <a:p>
            <a:pPr marL="9525"/>
            <a:r>
              <a:rPr sz="1013" spc="19" dirty="0">
                <a:solidFill>
                  <a:srgbClr val="515457"/>
                </a:solidFill>
                <a:latin typeface="+mn-lt"/>
                <a:cs typeface="Arial"/>
                <a:hlinkClick r:id="rId5"/>
              </a:rPr>
              <a:t>www</a:t>
            </a:r>
            <a:r>
              <a:rPr sz="1013" spc="8" dirty="0">
                <a:solidFill>
                  <a:srgbClr val="515457"/>
                </a:solidFill>
                <a:latin typeface="+mn-lt"/>
                <a:cs typeface="Arial"/>
                <a:hlinkClick r:id="rId5"/>
              </a:rPr>
              <a:t>.tr</a:t>
            </a:r>
            <a:r>
              <a:rPr sz="1013" spc="15" dirty="0">
                <a:solidFill>
                  <a:srgbClr val="515457"/>
                </a:solidFill>
                <a:latin typeface="+mn-lt"/>
                <a:cs typeface="Arial"/>
                <a:hlinkClick r:id="rId5"/>
              </a:rPr>
              <a:t>ave</a:t>
            </a:r>
            <a:r>
              <a:rPr sz="1013" spc="11" dirty="0">
                <a:solidFill>
                  <a:srgbClr val="515457"/>
                </a:solidFill>
                <a:latin typeface="+mn-lt"/>
                <a:cs typeface="Arial"/>
                <a:hlinkClick r:id="rId5"/>
              </a:rPr>
              <a:t>rs</a:t>
            </a:r>
            <a:r>
              <a:rPr sz="1013" spc="15" dirty="0">
                <a:solidFill>
                  <a:srgbClr val="515457"/>
                </a:solidFill>
                <a:latin typeface="+mn-lt"/>
                <a:cs typeface="Arial"/>
                <a:hlinkClick r:id="rId5"/>
              </a:rPr>
              <a:t>e</a:t>
            </a:r>
            <a:r>
              <a:rPr lang="en-GB" sz="1013" spc="15" dirty="0">
                <a:solidFill>
                  <a:srgbClr val="515457"/>
                </a:solidFill>
                <a:latin typeface="+mn-lt"/>
                <a:cs typeface="Arial"/>
                <a:hlinkClick r:id="rId5"/>
              </a:rPr>
              <a:t>.ltd</a:t>
            </a:r>
            <a:r>
              <a:rPr lang="en-GB" sz="1013" spc="15" dirty="0">
                <a:solidFill>
                  <a:srgbClr val="515457"/>
                </a:solidFill>
                <a:latin typeface="+mn-lt"/>
                <a:cs typeface="Arial"/>
              </a:rPr>
              <a:t> </a:t>
            </a:r>
            <a:endParaRPr sz="1013" dirty="0">
              <a:latin typeface="+mn-lt"/>
              <a:cs typeface="Arial"/>
            </a:endParaRPr>
          </a:p>
        </p:txBody>
      </p:sp>
      <p:sp>
        <p:nvSpPr>
          <p:cNvPr id="29" name="object 4">
            <a:extLst>
              <a:ext uri="{FF2B5EF4-FFF2-40B4-BE49-F238E27FC236}">
                <a16:creationId xmlns:a16="http://schemas.microsoft.com/office/drawing/2014/main" id="{62879726-5D87-4E9E-AA91-E58AE61222B1}"/>
              </a:ext>
            </a:extLst>
          </p:cNvPr>
          <p:cNvSpPr txBox="1"/>
          <p:nvPr userDrawn="1"/>
        </p:nvSpPr>
        <p:spPr>
          <a:xfrm>
            <a:off x="1978528" y="2667000"/>
            <a:ext cx="2599368" cy="507831"/>
          </a:xfrm>
          <a:prstGeom prst="rect">
            <a:avLst/>
          </a:prstGeom>
        </p:spPr>
        <p:txBody>
          <a:bodyPr vert="horz" wrap="square" lIns="0" tIns="0" rIns="0" bIns="0" rtlCol="0">
            <a:spAutoFit/>
          </a:bodyPr>
          <a:lstStyle/>
          <a:p>
            <a:pPr marL="9525"/>
            <a:r>
              <a:rPr sz="3300" b="1" i="1" spc="-19" dirty="0">
                <a:solidFill>
                  <a:srgbClr val="FFFFFF"/>
                </a:solidFill>
                <a:latin typeface="+mn-lt"/>
                <a:cs typeface="Arial"/>
              </a:rPr>
              <a:t>Thank</a:t>
            </a:r>
            <a:r>
              <a:rPr sz="3300" b="1" i="1" spc="-8" dirty="0">
                <a:solidFill>
                  <a:srgbClr val="FFFFFF"/>
                </a:solidFill>
                <a:latin typeface="+mn-lt"/>
                <a:cs typeface="Arial"/>
              </a:rPr>
              <a:t> </a:t>
            </a:r>
            <a:r>
              <a:rPr sz="3300" b="1" i="1" spc="-19" dirty="0">
                <a:solidFill>
                  <a:srgbClr val="FFFFFF"/>
                </a:solidFill>
                <a:latin typeface="+mn-lt"/>
                <a:cs typeface="Arial"/>
              </a:rPr>
              <a:t>you.</a:t>
            </a:r>
            <a:endParaRPr sz="3300" dirty="0">
              <a:latin typeface="+mn-lt"/>
              <a:cs typeface="Arial"/>
            </a:endParaRPr>
          </a:p>
        </p:txBody>
      </p:sp>
      <p:pic>
        <p:nvPicPr>
          <p:cNvPr id="30" name="Picture 29" descr="Traverse White .eps">
            <a:extLst>
              <a:ext uri="{FF2B5EF4-FFF2-40B4-BE49-F238E27FC236}">
                <a16:creationId xmlns:a16="http://schemas.microsoft.com/office/drawing/2014/main" id="{C28661DB-BDBC-465D-9A47-1F821973B43E}"/>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714549" y="2589783"/>
            <a:ext cx="1206066" cy="829981"/>
          </a:xfrm>
          <a:prstGeom prst="rect">
            <a:avLst/>
          </a:prstGeom>
        </p:spPr>
      </p:pic>
      <p:grpSp>
        <p:nvGrpSpPr>
          <p:cNvPr id="31" name="Group 30">
            <a:extLst>
              <a:ext uri="{FF2B5EF4-FFF2-40B4-BE49-F238E27FC236}">
                <a16:creationId xmlns:a16="http://schemas.microsoft.com/office/drawing/2014/main" id="{6CBD61B9-29AB-4F00-AB9A-879786D9B4ED}"/>
              </a:ext>
            </a:extLst>
          </p:cNvPr>
          <p:cNvGrpSpPr>
            <a:grpSpLocks noChangeAspect="1"/>
          </p:cNvGrpSpPr>
          <p:nvPr userDrawn="1"/>
        </p:nvGrpSpPr>
        <p:grpSpPr>
          <a:xfrm>
            <a:off x="301728" y="5856595"/>
            <a:ext cx="3690288" cy="543004"/>
            <a:chOff x="0" y="0"/>
            <a:chExt cx="5034915" cy="742315"/>
          </a:xfrm>
        </p:grpSpPr>
        <p:pic>
          <p:nvPicPr>
            <p:cNvPr id="32" name="Picture 31">
              <a:extLst>
                <a:ext uri="{FF2B5EF4-FFF2-40B4-BE49-F238E27FC236}">
                  <a16:creationId xmlns:a16="http://schemas.microsoft.com/office/drawing/2014/main" id="{6F570A63-F454-4DE2-9FDC-45359CD26AA0}"/>
                </a:ext>
              </a:extLst>
            </p:cNvPr>
            <p:cNvPicPr>
              <a:picLocks/>
            </p:cNvPicPr>
            <p:nvPr userDrawn="1"/>
          </p:nvPicPr>
          <p:blipFill rotWithShape="1">
            <a:blip r:embed="rId7">
              <a:extLst>
                <a:ext uri="{28A0092B-C50C-407E-A947-70E740481C1C}">
                  <a14:useLocalDpi xmlns:a14="http://schemas.microsoft.com/office/drawing/2010/main"/>
                </a:ext>
              </a:extLst>
            </a:blip>
            <a:srcRect r="57030"/>
            <a:stretch/>
          </p:blipFill>
          <p:spPr bwMode="auto">
            <a:xfrm>
              <a:off x="0" y="0"/>
              <a:ext cx="1562100" cy="742315"/>
            </a:xfrm>
            <a:prstGeom prst="rect">
              <a:avLst/>
            </a:prstGeom>
            <a:noFill/>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id="{420419AF-02F0-4A02-8A75-412B370192F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609725" y="0"/>
              <a:ext cx="878205" cy="742315"/>
            </a:xfrm>
            <a:prstGeom prst="rect">
              <a:avLst/>
            </a:prstGeom>
            <a:noFill/>
            <a:ln>
              <a:noFill/>
            </a:ln>
          </p:spPr>
        </p:pic>
        <p:pic>
          <p:nvPicPr>
            <p:cNvPr id="34" name="Picture 33">
              <a:extLst>
                <a:ext uri="{FF2B5EF4-FFF2-40B4-BE49-F238E27FC236}">
                  <a16:creationId xmlns:a16="http://schemas.microsoft.com/office/drawing/2014/main" id="{8235BC5D-D1BA-4E3D-876D-72E4BCF6BD51}"/>
                </a:ext>
              </a:extLst>
            </p:cNvPr>
            <p:cNvPicPr>
              <a:picLocks/>
            </p:cNvPicPr>
            <p:nvPr userDrawn="1"/>
          </p:nvPicPr>
          <p:blipFill rotWithShape="1">
            <a:blip r:embed="rId7">
              <a:extLst>
                <a:ext uri="{28A0092B-C50C-407E-A947-70E740481C1C}">
                  <a14:useLocalDpi xmlns:a14="http://schemas.microsoft.com/office/drawing/2010/main"/>
                </a:ext>
              </a:extLst>
            </a:blip>
            <a:srcRect l="44542"/>
            <a:stretch/>
          </p:blipFill>
          <p:spPr bwMode="auto">
            <a:xfrm>
              <a:off x="3019425" y="0"/>
              <a:ext cx="2015490" cy="742315"/>
            </a:xfrm>
            <a:prstGeom prst="rect">
              <a:avLst/>
            </a:prstGeom>
            <a:noFill/>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A3268B10-1065-46A4-BFA0-CEBE40F80F9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44" t="2055" r="49545" b="1325"/>
            <a:stretch/>
          </p:blipFill>
          <p:spPr bwMode="auto">
            <a:xfrm>
              <a:off x="2505075" y="0"/>
              <a:ext cx="537210" cy="740410"/>
            </a:xfrm>
            <a:prstGeom prst="rect">
              <a:avLst/>
            </a:prstGeom>
            <a:noFill/>
            <a:ln>
              <a:noFill/>
            </a:ln>
            <a:extLst>
              <a:ext uri="{53640926-AAD7-44D8-BBD7-CCE9431645EC}">
                <a14:shadowObscured xmlns:a14="http://schemas.microsoft.com/office/drawing/2010/main"/>
              </a:ext>
            </a:extLst>
          </p:spPr>
        </p:pic>
      </p:grpSp>
      <p:sp>
        <p:nvSpPr>
          <p:cNvPr id="36" name="object 25">
            <a:extLst>
              <a:ext uri="{FF2B5EF4-FFF2-40B4-BE49-F238E27FC236}">
                <a16:creationId xmlns:a16="http://schemas.microsoft.com/office/drawing/2014/main" id="{A96B1705-BF70-4DEB-927A-CD8A6129DBB3}"/>
              </a:ext>
            </a:extLst>
          </p:cNvPr>
          <p:cNvSpPr txBox="1"/>
          <p:nvPr userDrawn="1"/>
        </p:nvSpPr>
        <p:spPr>
          <a:xfrm>
            <a:off x="5849832" y="6259647"/>
            <a:ext cx="1178719" cy="155877"/>
          </a:xfrm>
          <a:prstGeom prst="rect">
            <a:avLst/>
          </a:prstGeom>
        </p:spPr>
        <p:txBody>
          <a:bodyPr vert="horz" wrap="square" lIns="0" tIns="0" rIns="0" bIns="0" rtlCol="0">
            <a:spAutoFit/>
          </a:bodyPr>
          <a:lstStyle/>
          <a:p>
            <a:pPr marL="9525"/>
            <a:r>
              <a:rPr lang="en-GB" sz="1013" spc="19" dirty="0">
                <a:solidFill>
                  <a:srgbClr val="515457"/>
                </a:solidFill>
                <a:latin typeface="+mn-lt"/>
                <a:cs typeface="Arial"/>
                <a:hlinkClick r:id="rId10"/>
              </a:rPr>
              <a:t>@traversepeople</a:t>
            </a:r>
            <a:endParaRPr sz="1013" dirty="0">
              <a:latin typeface="+mn-lt"/>
              <a:cs typeface="Arial"/>
            </a:endParaRPr>
          </a:p>
        </p:txBody>
      </p:sp>
    </p:spTree>
    <p:extLst>
      <p:ext uri="{BB962C8B-B14F-4D97-AF65-F5344CB8AC3E}">
        <p14:creationId xmlns:p14="http://schemas.microsoft.com/office/powerpoint/2010/main" val="12296439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8593-A904-4517-A1AF-057E0DA590DA}"/>
              </a:ext>
            </a:extLst>
          </p:cNvPr>
          <p:cNvSpPr>
            <a:spLocks noGrp="1"/>
          </p:cNvSpPr>
          <p:nvPr>
            <p:ph type="title"/>
          </p:nvPr>
        </p:nvSpPr>
        <p:spPr>
          <a:xfrm>
            <a:off x="623888" y="4916365"/>
            <a:ext cx="7886700" cy="628617"/>
          </a:xfrm>
        </p:spPr>
        <p:txBody>
          <a:bodyPr anchor="b">
            <a:normAutofit/>
          </a:bodyPr>
          <a:lstStyle>
            <a:lvl1pPr>
              <a:defRPr lang="en-GB" sz="2000" b="1" i="1" kern="1200" dirty="0">
                <a:solidFill>
                  <a:srgbClr val="65696D"/>
                </a:solidFill>
                <a:latin typeface="+mn-lt"/>
                <a:ea typeface="+mn-ea"/>
                <a:cs typeface="Aria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FC720D-F47B-4317-A7A0-942C1ACA8A95}"/>
              </a:ext>
            </a:extLst>
          </p:cNvPr>
          <p:cNvSpPr>
            <a:spLocks noGrp="1"/>
          </p:cNvSpPr>
          <p:nvPr>
            <p:ph type="body" idx="1"/>
          </p:nvPr>
        </p:nvSpPr>
        <p:spPr>
          <a:xfrm>
            <a:off x="623888" y="5694218"/>
            <a:ext cx="4959494" cy="395432"/>
          </a:xfrm>
        </p:spPr>
        <p:txBody>
          <a:bodyPr>
            <a:normAutofit/>
          </a:bodyPr>
          <a:lstStyle>
            <a:lvl1pPr marL="0" indent="0">
              <a:buNone/>
              <a:defRPr lang="en-US" sz="1800" b="1" kern="1200" dirty="0" smtClean="0">
                <a:solidFill>
                  <a:srgbClr val="65696D"/>
                </a:solidFill>
                <a:latin typeface="+mn-lt"/>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M_R Gradient area for widescreen powerpoint .jpg">
            <a:extLst>
              <a:ext uri="{FF2B5EF4-FFF2-40B4-BE49-F238E27FC236}">
                <a16:creationId xmlns:a16="http://schemas.microsoft.com/office/drawing/2014/main" id="{811A00A2-3A1E-4AF6-B0D5-2C83DE8540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pic>
        <p:nvPicPr>
          <p:cNvPr id="8" name="Picture 7" descr="Traverse White .eps">
            <a:extLst>
              <a:ext uri="{FF2B5EF4-FFF2-40B4-BE49-F238E27FC236}">
                <a16:creationId xmlns:a16="http://schemas.microsoft.com/office/drawing/2014/main" id="{78D9B8D9-D45E-4E7D-AA20-27D34713FA0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80069" y="1924576"/>
            <a:ext cx="1853931" cy="1275824"/>
          </a:xfrm>
          <a:prstGeom prst="rect">
            <a:avLst/>
          </a:prstGeom>
        </p:spPr>
      </p:pic>
      <p:sp>
        <p:nvSpPr>
          <p:cNvPr id="9" name="object 5">
            <a:hlinkClick r:id="" action="ppaction://hlinkshowjump?jump=nextslide"/>
            <a:extLst>
              <a:ext uri="{FF2B5EF4-FFF2-40B4-BE49-F238E27FC236}">
                <a16:creationId xmlns:a16="http://schemas.microsoft.com/office/drawing/2014/main" id="{6AE1A03F-BCF7-4426-AF7C-C2CD7185B208}"/>
              </a:ext>
            </a:extLst>
          </p:cNvPr>
          <p:cNvSpPr/>
          <p:nvPr userDrawn="1"/>
        </p:nvSpPr>
        <p:spPr>
          <a:xfrm>
            <a:off x="8510588" y="6422440"/>
            <a:ext cx="163499" cy="194754"/>
          </a:xfrm>
          <a:prstGeom prst="rect">
            <a:avLst/>
          </a:prstGeom>
          <a:blipFill>
            <a:blip r:embed="rId4" cstate="print"/>
            <a:stretch>
              <a:fillRect/>
            </a:stretch>
          </a:blipFill>
        </p:spPr>
        <p:txBody>
          <a:bodyPr wrap="square" lIns="0" tIns="0" rIns="0" bIns="0" rtlCol="0"/>
          <a:lstStyle/>
          <a:p>
            <a:endParaRPr dirty="0"/>
          </a:p>
        </p:txBody>
      </p:sp>
      <p:sp>
        <p:nvSpPr>
          <p:cNvPr id="11" name="Content Placeholder 10">
            <a:extLst>
              <a:ext uri="{FF2B5EF4-FFF2-40B4-BE49-F238E27FC236}">
                <a16:creationId xmlns:a16="http://schemas.microsoft.com/office/drawing/2014/main" id="{1441C700-70FA-4A87-A4D3-97EA887C680E}"/>
              </a:ext>
            </a:extLst>
          </p:cNvPr>
          <p:cNvSpPr>
            <a:spLocks noGrp="1"/>
          </p:cNvSpPr>
          <p:nvPr>
            <p:ph sz="quarter" idx="11"/>
          </p:nvPr>
        </p:nvSpPr>
        <p:spPr>
          <a:xfrm>
            <a:off x="6483350" y="5694218"/>
            <a:ext cx="2027238" cy="395287"/>
          </a:xfrm>
        </p:spPr>
        <p:txBody>
          <a:bodyPr>
            <a:noAutofit/>
          </a:bodyPr>
          <a:lstStyle>
            <a:lvl1pPr marL="0" indent="0">
              <a:buNone/>
              <a:defRPr lang="en-US" sz="1300" b="1" kern="1200" dirty="0" smtClean="0">
                <a:solidFill>
                  <a:srgbClr val="65696D"/>
                </a:solidFill>
                <a:latin typeface="+mn-lt"/>
                <a:ea typeface="+mn-ea"/>
                <a:cs typeface="Arial"/>
              </a:defRPr>
            </a:lvl1pPr>
            <a:lvl2pPr>
              <a:defRPr lang="en-US" sz="1300" b="1" kern="1200" dirty="0" smtClean="0">
                <a:solidFill>
                  <a:srgbClr val="65696D"/>
                </a:solidFill>
                <a:latin typeface="Arial"/>
                <a:ea typeface="+mn-ea"/>
                <a:cs typeface="Arial"/>
              </a:defRPr>
            </a:lvl2pPr>
            <a:lvl3pPr>
              <a:defRPr lang="en-US" sz="1300" b="1" kern="1200" dirty="0" smtClean="0">
                <a:solidFill>
                  <a:srgbClr val="65696D"/>
                </a:solidFill>
                <a:latin typeface="Arial"/>
                <a:ea typeface="+mn-ea"/>
                <a:cs typeface="Arial"/>
              </a:defRPr>
            </a:lvl3pPr>
            <a:lvl4pPr>
              <a:defRPr lang="en-US" sz="1300" b="1" kern="1200" dirty="0" smtClean="0">
                <a:solidFill>
                  <a:srgbClr val="65696D"/>
                </a:solidFill>
                <a:latin typeface="Arial"/>
                <a:ea typeface="+mn-ea"/>
                <a:cs typeface="Arial"/>
              </a:defRPr>
            </a:lvl4pPr>
            <a:lvl5pPr>
              <a:defRPr lang="en-GB" sz="1300" b="1" kern="1200" dirty="0" smtClean="0">
                <a:solidFill>
                  <a:srgbClr val="65696D"/>
                </a:solidFill>
                <a:latin typeface="Arial"/>
                <a:ea typeface="+mn-ea"/>
                <a:cs typeface="Arial"/>
              </a:defRPr>
            </a:lvl5pPr>
          </a:lstStyle>
          <a:p>
            <a:pPr lvl="0"/>
            <a:r>
              <a:rPr lang="en-US"/>
              <a:t>Click to edit Master text styles</a:t>
            </a:r>
          </a:p>
        </p:txBody>
      </p:sp>
      <p:sp>
        <p:nvSpPr>
          <p:cNvPr id="10" name="Slide Number Placeholder 4">
            <a:extLst>
              <a:ext uri="{FF2B5EF4-FFF2-40B4-BE49-F238E27FC236}">
                <a16:creationId xmlns:a16="http://schemas.microsoft.com/office/drawing/2014/main" id="{177E46E6-C122-43B8-9775-F3E7E5A29C81}"/>
              </a:ext>
            </a:extLst>
          </p:cNvPr>
          <p:cNvSpPr>
            <a:spLocks noGrp="1"/>
          </p:cNvSpPr>
          <p:nvPr>
            <p:ph type="sldNum" sz="quarter" idx="12"/>
          </p:nvPr>
        </p:nvSpPr>
        <p:spPr>
          <a:xfrm>
            <a:off x="181841" y="6456507"/>
            <a:ext cx="2057400" cy="365125"/>
          </a:xfrm>
        </p:spPr>
        <p:txBody>
          <a:bodyPr/>
          <a:lstStyle>
            <a:lvl1pPr>
              <a:defRPr>
                <a:latin typeface="+mn-lt"/>
              </a:defRPr>
            </a:lvl1pPr>
          </a:lstStyle>
          <a:p>
            <a:fld id="{1210CC98-6666-409F-8A29-66B3CCD8429D}" type="slidenum">
              <a:rPr lang="en-GB" smtClean="0"/>
              <a:pPr/>
              <a:t>‹#›</a:t>
            </a:fld>
            <a:endParaRPr lang="en-GB" dirty="0"/>
          </a:p>
        </p:txBody>
      </p:sp>
    </p:spTree>
    <p:extLst>
      <p:ext uri="{BB962C8B-B14F-4D97-AF65-F5344CB8AC3E}">
        <p14:creationId xmlns:p14="http://schemas.microsoft.com/office/powerpoint/2010/main" val="420406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Powerpoint Rectangle bar M_R.jpg">
            <a:extLst>
              <a:ext uri="{FF2B5EF4-FFF2-40B4-BE49-F238E27FC236}">
                <a16:creationId xmlns:a16="http://schemas.microsoft.com/office/drawing/2014/main" id="{A26505DB-DE32-4821-82B7-A10D8F776E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70344"/>
            <a:ext cx="9144000" cy="3008396"/>
          </a:xfrm>
          <a:prstGeom prst="rect">
            <a:avLst/>
          </a:prstGeom>
        </p:spPr>
      </p:pic>
      <p:sp>
        <p:nvSpPr>
          <p:cNvPr id="2" name="Title 1">
            <a:extLst>
              <a:ext uri="{FF2B5EF4-FFF2-40B4-BE49-F238E27FC236}">
                <a16:creationId xmlns:a16="http://schemas.microsoft.com/office/drawing/2014/main" id="{2C6E8593-A904-4517-A1AF-057E0DA590DA}"/>
              </a:ext>
            </a:extLst>
          </p:cNvPr>
          <p:cNvSpPr>
            <a:spLocks noGrp="1"/>
          </p:cNvSpPr>
          <p:nvPr>
            <p:ph type="title"/>
          </p:nvPr>
        </p:nvSpPr>
        <p:spPr>
          <a:xfrm>
            <a:off x="2248151" y="4730313"/>
            <a:ext cx="6607091" cy="443589"/>
          </a:xfrm>
        </p:spPr>
        <p:txBody>
          <a:bodyPr anchor="b">
            <a:normAutofit/>
          </a:bodyPr>
          <a:lstStyle>
            <a:lvl1pPr>
              <a:defRPr lang="en-GB" sz="2000" b="1" i="1" kern="1200" spc="10" dirty="0">
                <a:solidFill>
                  <a:srgbClr val="FFFFFF"/>
                </a:solidFill>
                <a:latin typeface="+mn-lt"/>
                <a:ea typeface="+mn-ea"/>
                <a:cs typeface="Aria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FC720D-F47B-4317-A7A0-942C1ACA8A95}"/>
              </a:ext>
            </a:extLst>
          </p:cNvPr>
          <p:cNvSpPr>
            <a:spLocks noGrp="1"/>
          </p:cNvSpPr>
          <p:nvPr>
            <p:ph type="body" idx="1"/>
          </p:nvPr>
        </p:nvSpPr>
        <p:spPr>
          <a:xfrm>
            <a:off x="2248151" y="5303411"/>
            <a:ext cx="4959494" cy="279040"/>
          </a:xfrm>
        </p:spPr>
        <p:txBody>
          <a:bodyPr>
            <a:noAutofit/>
          </a:bodyPr>
          <a:lstStyle>
            <a:lvl1pPr marL="0" indent="0">
              <a:buNone/>
              <a:defRPr lang="en-US" sz="1800" b="1" kern="1200" spc="-10" dirty="0">
                <a:solidFill>
                  <a:srgbClr val="FFFFFF"/>
                </a:solidFill>
                <a:latin typeface="+mn-lt"/>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Content Placeholder 10">
            <a:extLst>
              <a:ext uri="{FF2B5EF4-FFF2-40B4-BE49-F238E27FC236}">
                <a16:creationId xmlns:a16="http://schemas.microsoft.com/office/drawing/2014/main" id="{1441C700-70FA-4A87-A4D3-97EA887C680E}"/>
              </a:ext>
            </a:extLst>
          </p:cNvPr>
          <p:cNvSpPr>
            <a:spLocks noGrp="1"/>
          </p:cNvSpPr>
          <p:nvPr>
            <p:ph sz="quarter" idx="11"/>
          </p:nvPr>
        </p:nvSpPr>
        <p:spPr>
          <a:xfrm>
            <a:off x="5966501" y="6231812"/>
            <a:ext cx="2027238" cy="359191"/>
          </a:xfrm>
        </p:spPr>
        <p:txBody>
          <a:bodyPr>
            <a:noAutofit/>
          </a:bodyPr>
          <a:lstStyle>
            <a:lvl1pPr marL="0" indent="0">
              <a:buNone/>
              <a:defRPr lang="en-US" sz="1300" b="1" kern="1200" dirty="0">
                <a:solidFill>
                  <a:srgbClr val="FFFFFF"/>
                </a:solidFill>
                <a:latin typeface="+mn-lt"/>
                <a:ea typeface="+mn-ea"/>
                <a:cs typeface="Arial"/>
              </a:defRPr>
            </a:lvl1pPr>
            <a:lvl2pPr>
              <a:defRPr lang="en-US" sz="1300" b="1" kern="1200" dirty="0" smtClean="0">
                <a:solidFill>
                  <a:srgbClr val="65696D"/>
                </a:solidFill>
                <a:latin typeface="Arial"/>
                <a:ea typeface="+mn-ea"/>
                <a:cs typeface="Arial"/>
              </a:defRPr>
            </a:lvl2pPr>
            <a:lvl3pPr>
              <a:defRPr lang="en-US" sz="1300" b="1" kern="1200" dirty="0" smtClean="0">
                <a:solidFill>
                  <a:srgbClr val="65696D"/>
                </a:solidFill>
                <a:latin typeface="Arial"/>
                <a:ea typeface="+mn-ea"/>
                <a:cs typeface="Arial"/>
              </a:defRPr>
            </a:lvl3pPr>
            <a:lvl4pPr>
              <a:defRPr lang="en-US" sz="1300" b="1" kern="1200" dirty="0" smtClean="0">
                <a:solidFill>
                  <a:srgbClr val="65696D"/>
                </a:solidFill>
                <a:latin typeface="Arial"/>
                <a:ea typeface="+mn-ea"/>
                <a:cs typeface="Arial"/>
              </a:defRPr>
            </a:lvl4pPr>
            <a:lvl5pPr>
              <a:defRPr lang="en-GB" sz="1300" b="1" kern="1200" dirty="0" smtClean="0">
                <a:solidFill>
                  <a:srgbClr val="65696D"/>
                </a:solidFill>
                <a:latin typeface="Arial"/>
                <a:ea typeface="+mn-ea"/>
                <a:cs typeface="Arial"/>
              </a:defRPr>
            </a:lvl5pPr>
          </a:lstStyle>
          <a:p>
            <a:pPr lvl="0"/>
            <a:r>
              <a:rPr lang="en-US"/>
              <a:t>Click to edit Master text styles</a:t>
            </a:r>
          </a:p>
        </p:txBody>
      </p:sp>
      <p:sp>
        <p:nvSpPr>
          <p:cNvPr id="12" name="object 9">
            <a:extLst>
              <a:ext uri="{FF2B5EF4-FFF2-40B4-BE49-F238E27FC236}">
                <a16:creationId xmlns:a16="http://schemas.microsoft.com/office/drawing/2014/main" id="{B19C2C3D-8599-4C05-BF8E-B9CB46E90D0B}"/>
              </a:ext>
            </a:extLst>
          </p:cNvPr>
          <p:cNvSpPr/>
          <p:nvPr userDrawn="1"/>
        </p:nvSpPr>
        <p:spPr>
          <a:xfrm>
            <a:off x="7993739" y="6270040"/>
            <a:ext cx="163830" cy="194945"/>
          </a:xfrm>
          <a:custGeom>
            <a:avLst/>
            <a:gdLst/>
            <a:ahLst/>
            <a:cxnLst/>
            <a:rect l="l" t="t" r="r" b="b"/>
            <a:pathLst>
              <a:path w="163829" h="194945">
                <a:moveTo>
                  <a:pt x="0" y="0"/>
                </a:moveTo>
                <a:lnTo>
                  <a:pt x="0" y="194754"/>
                </a:lnTo>
                <a:lnTo>
                  <a:pt x="49051" y="165544"/>
                </a:lnTo>
                <a:lnTo>
                  <a:pt x="16611" y="165544"/>
                </a:lnTo>
                <a:lnTo>
                  <a:pt x="16611" y="29209"/>
                </a:lnTo>
                <a:lnTo>
                  <a:pt x="49045" y="29209"/>
                </a:lnTo>
                <a:lnTo>
                  <a:pt x="0" y="0"/>
                </a:lnTo>
                <a:close/>
              </a:path>
              <a:path w="163829" h="194945">
                <a:moveTo>
                  <a:pt x="49045" y="29209"/>
                </a:moveTo>
                <a:lnTo>
                  <a:pt x="16611" y="29209"/>
                </a:lnTo>
                <a:lnTo>
                  <a:pt x="131051" y="97383"/>
                </a:lnTo>
                <a:lnTo>
                  <a:pt x="16611" y="165544"/>
                </a:lnTo>
                <a:lnTo>
                  <a:pt x="49051" y="165544"/>
                </a:lnTo>
                <a:lnTo>
                  <a:pt x="163512" y="97383"/>
                </a:lnTo>
                <a:lnTo>
                  <a:pt x="49045" y="29209"/>
                </a:lnTo>
                <a:close/>
              </a:path>
            </a:pathLst>
          </a:custGeom>
          <a:solidFill>
            <a:srgbClr val="FFFFFF"/>
          </a:solidFill>
        </p:spPr>
        <p:txBody>
          <a:bodyPr wrap="square" lIns="0" tIns="0" rIns="0" bIns="0" rtlCol="0"/>
          <a:lstStyle/>
          <a:p>
            <a:endParaRPr dirty="0"/>
          </a:p>
        </p:txBody>
      </p:sp>
      <p:pic>
        <p:nvPicPr>
          <p:cNvPr id="13" name="Picture 12" descr="Traverse White .eps">
            <a:extLst>
              <a:ext uri="{FF2B5EF4-FFF2-40B4-BE49-F238E27FC236}">
                <a16:creationId xmlns:a16="http://schemas.microsoft.com/office/drawing/2014/main" id="{3C93FA1E-2D19-4737-9D0C-13940851F23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5800" y="4718750"/>
            <a:ext cx="1336948" cy="920050"/>
          </a:xfrm>
          <a:prstGeom prst="rect">
            <a:avLst/>
          </a:prstGeom>
        </p:spPr>
      </p:pic>
      <p:sp>
        <p:nvSpPr>
          <p:cNvPr id="5" name="Picture Placeholder 4">
            <a:extLst>
              <a:ext uri="{FF2B5EF4-FFF2-40B4-BE49-F238E27FC236}">
                <a16:creationId xmlns:a16="http://schemas.microsoft.com/office/drawing/2014/main" id="{06293732-3A67-45E0-B06E-8A037AAA1F24}"/>
              </a:ext>
            </a:extLst>
          </p:cNvPr>
          <p:cNvSpPr>
            <a:spLocks noGrp="1"/>
          </p:cNvSpPr>
          <p:nvPr>
            <p:ph type="pic" sz="quarter" idx="12"/>
          </p:nvPr>
        </p:nvSpPr>
        <p:spPr>
          <a:xfrm>
            <a:off x="0" y="0"/>
            <a:ext cx="9144000" cy="3870325"/>
          </a:xfrm>
        </p:spPr>
        <p:txBody>
          <a:bodyPr/>
          <a:lstStyle/>
          <a:p>
            <a:r>
              <a:rPr lang="en-US" dirty="0"/>
              <a:t>Click icon to add picture</a:t>
            </a:r>
            <a:endParaRPr lang="en-GB" dirty="0"/>
          </a:p>
        </p:txBody>
      </p:sp>
    </p:spTree>
    <p:extLst>
      <p:ext uri="{BB962C8B-B14F-4D97-AF65-F5344CB8AC3E}">
        <p14:creationId xmlns:p14="http://schemas.microsoft.com/office/powerpoint/2010/main" val="3588972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9D52-4360-407F-81C1-F11060489BE3}"/>
              </a:ext>
            </a:extLst>
          </p:cNvPr>
          <p:cNvSpPr>
            <a:spLocks noGrp="1"/>
          </p:cNvSpPr>
          <p:nvPr>
            <p:ph type="title" hasCustomPrompt="1"/>
          </p:nvPr>
        </p:nvSpPr>
        <p:spPr>
          <a:xfrm>
            <a:off x="360114" y="372541"/>
            <a:ext cx="7886700" cy="319550"/>
          </a:xfrm>
        </p:spPr>
        <p:txBody>
          <a:bodyPr>
            <a:noAutofit/>
          </a:bodyPr>
          <a:lstStyle>
            <a:lvl1pPr>
              <a:defRPr lang="en-GB" sz="1200" kern="1200" dirty="0">
                <a:solidFill>
                  <a:schemeClr val="tx1"/>
                </a:solidFill>
                <a:latin typeface="Arial" panose="020B0604020202020204" pitchFamily="34" charset="0"/>
                <a:ea typeface="+mj-ea"/>
                <a:cs typeface="Arial" panose="020B0604020202020204" pitchFamily="34" charset="0"/>
              </a:defRPr>
            </a:lvl1pPr>
          </a:lstStyle>
          <a:p>
            <a:r>
              <a:rPr lang="en-US"/>
              <a:t>Contents</a:t>
            </a:r>
            <a:endParaRPr lang="en-GB"/>
          </a:p>
        </p:txBody>
      </p:sp>
      <p:sp>
        <p:nvSpPr>
          <p:cNvPr id="5" name="object 2">
            <a:extLst>
              <a:ext uri="{FF2B5EF4-FFF2-40B4-BE49-F238E27FC236}">
                <a16:creationId xmlns:a16="http://schemas.microsoft.com/office/drawing/2014/main" id="{D5EAE438-C5E9-4A69-B841-13D3AD6FC677}"/>
              </a:ext>
            </a:extLst>
          </p:cNvPr>
          <p:cNvSpPr/>
          <p:nvPr userDrawn="1"/>
        </p:nvSpPr>
        <p:spPr>
          <a:xfrm>
            <a:off x="8246814" y="362621"/>
            <a:ext cx="687124" cy="3361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8" name="object 3">
            <a:extLst>
              <a:ext uri="{FF2B5EF4-FFF2-40B4-BE49-F238E27FC236}">
                <a16:creationId xmlns:a16="http://schemas.microsoft.com/office/drawing/2014/main" id="{0AFFA69A-BE94-48E7-B64A-FB89E3892231}"/>
              </a:ext>
            </a:extLst>
          </p:cNvPr>
          <p:cNvSpPr/>
          <p:nvPr userDrawn="1"/>
        </p:nvSpPr>
        <p:spPr>
          <a:xfrm>
            <a:off x="362847" y="679604"/>
            <a:ext cx="7727252" cy="1248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9" name="Rectangle 8">
            <a:extLst>
              <a:ext uri="{FF2B5EF4-FFF2-40B4-BE49-F238E27FC236}">
                <a16:creationId xmlns:a16="http://schemas.microsoft.com/office/drawing/2014/main" id="{03A3DC87-3BF5-4233-9132-B56EB135F86D}"/>
              </a:ext>
            </a:extLst>
          </p:cNvPr>
          <p:cNvSpPr/>
          <p:nvPr userDrawn="1"/>
        </p:nvSpPr>
        <p:spPr>
          <a:xfrm>
            <a:off x="1114885" y="1516700"/>
            <a:ext cx="3978110" cy="5704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Understanding the Requirement</a:t>
            </a:r>
          </a:p>
        </p:txBody>
      </p:sp>
      <p:sp>
        <p:nvSpPr>
          <p:cNvPr id="11" name="Rectangle 10">
            <a:extLst>
              <a:ext uri="{FF2B5EF4-FFF2-40B4-BE49-F238E27FC236}">
                <a16:creationId xmlns:a16="http://schemas.microsoft.com/office/drawing/2014/main" id="{A7160219-8D22-4244-B30E-E6EF7431B9EB}"/>
              </a:ext>
            </a:extLst>
          </p:cNvPr>
          <p:cNvSpPr/>
          <p:nvPr userDrawn="1"/>
        </p:nvSpPr>
        <p:spPr>
          <a:xfrm>
            <a:off x="1114885" y="2258999"/>
            <a:ext cx="3978110" cy="5704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Methodology </a:t>
            </a:r>
          </a:p>
        </p:txBody>
      </p:sp>
      <p:sp>
        <p:nvSpPr>
          <p:cNvPr id="13" name="Rectangle 12">
            <a:extLst>
              <a:ext uri="{FF2B5EF4-FFF2-40B4-BE49-F238E27FC236}">
                <a16:creationId xmlns:a16="http://schemas.microsoft.com/office/drawing/2014/main" id="{F735BA9E-DB17-4A32-BA98-A1EFF79D85A8}"/>
              </a:ext>
            </a:extLst>
          </p:cNvPr>
          <p:cNvSpPr/>
          <p:nvPr userDrawn="1"/>
        </p:nvSpPr>
        <p:spPr>
          <a:xfrm>
            <a:off x="1114883" y="3001298"/>
            <a:ext cx="3978111" cy="57045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Analysis and deliverables</a:t>
            </a:r>
          </a:p>
        </p:txBody>
      </p:sp>
      <p:sp>
        <p:nvSpPr>
          <p:cNvPr id="15" name="Rectangle 14">
            <a:extLst>
              <a:ext uri="{FF2B5EF4-FFF2-40B4-BE49-F238E27FC236}">
                <a16:creationId xmlns:a16="http://schemas.microsoft.com/office/drawing/2014/main" id="{C38D84CF-1435-4402-86EF-4807600EB98C}"/>
              </a:ext>
            </a:extLst>
          </p:cNvPr>
          <p:cNvSpPr/>
          <p:nvPr userDrawn="1"/>
        </p:nvSpPr>
        <p:spPr>
          <a:xfrm>
            <a:off x="1114884" y="3722667"/>
            <a:ext cx="3978110" cy="570451"/>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Experience, expertise and project management</a:t>
            </a:r>
          </a:p>
        </p:txBody>
      </p:sp>
      <p:sp>
        <p:nvSpPr>
          <p:cNvPr id="17" name="Rectangle 16">
            <a:extLst>
              <a:ext uri="{FF2B5EF4-FFF2-40B4-BE49-F238E27FC236}">
                <a16:creationId xmlns:a16="http://schemas.microsoft.com/office/drawing/2014/main" id="{EF7DD9FB-E487-47B5-BE35-E9EBA20C3FD5}"/>
              </a:ext>
            </a:extLst>
          </p:cNvPr>
          <p:cNvSpPr/>
          <p:nvPr userDrawn="1"/>
        </p:nvSpPr>
        <p:spPr>
          <a:xfrm>
            <a:off x="1114884" y="4434919"/>
            <a:ext cx="3978110" cy="57045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Commercial offer - Value for money</a:t>
            </a:r>
          </a:p>
        </p:txBody>
      </p:sp>
      <p:sp>
        <p:nvSpPr>
          <p:cNvPr id="25" name="Text Placeholder 24">
            <a:extLst>
              <a:ext uri="{FF2B5EF4-FFF2-40B4-BE49-F238E27FC236}">
                <a16:creationId xmlns:a16="http://schemas.microsoft.com/office/drawing/2014/main" id="{5A1173EA-8BD3-4689-9973-3CA438FD1DE7}"/>
              </a:ext>
            </a:extLst>
          </p:cNvPr>
          <p:cNvSpPr>
            <a:spLocks noGrp="1"/>
          </p:cNvSpPr>
          <p:nvPr>
            <p:ph type="body" sz="quarter" idx="11"/>
          </p:nvPr>
        </p:nvSpPr>
        <p:spPr>
          <a:xfrm>
            <a:off x="5313363" y="1638300"/>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5B7EB3E6-6FD0-4156-9426-CE37127FCCE4}"/>
              </a:ext>
            </a:extLst>
          </p:cNvPr>
          <p:cNvSpPr>
            <a:spLocks noGrp="1"/>
          </p:cNvSpPr>
          <p:nvPr>
            <p:ph type="body" sz="quarter" idx="12"/>
          </p:nvPr>
        </p:nvSpPr>
        <p:spPr>
          <a:xfrm>
            <a:off x="5313362" y="2362455"/>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7" name="Text Placeholder 24">
            <a:extLst>
              <a:ext uri="{FF2B5EF4-FFF2-40B4-BE49-F238E27FC236}">
                <a16:creationId xmlns:a16="http://schemas.microsoft.com/office/drawing/2014/main" id="{DB83A337-FC43-4CEB-9137-8E139637CABB}"/>
              </a:ext>
            </a:extLst>
          </p:cNvPr>
          <p:cNvSpPr>
            <a:spLocks noGrp="1"/>
          </p:cNvSpPr>
          <p:nvPr>
            <p:ph type="body" sz="quarter" idx="13"/>
          </p:nvPr>
        </p:nvSpPr>
        <p:spPr>
          <a:xfrm>
            <a:off x="5321541" y="3105108"/>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8" name="Text Placeholder 24">
            <a:extLst>
              <a:ext uri="{FF2B5EF4-FFF2-40B4-BE49-F238E27FC236}">
                <a16:creationId xmlns:a16="http://schemas.microsoft.com/office/drawing/2014/main" id="{87E7C840-F78A-4A63-8D4F-9473E0E01CA8}"/>
              </a:ext>
            </a:extLst>
          </p:cNvPr>
          <p:cNvSpPr>
            <a:spLocks noGrp="1"/>
          </p:cNvSpPr>
          <p:nvPr>
            <p:ph type="body" sz="quarter" idx="14"/>
          </p:nvPr>
        </p:nvSpPr>
        <p:spPr>
          <a:xfrm>
            <a:off x="5321541" y="3826123"/>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9" name="Text Placeholder 24">
            <a:extLst>
              <a:ext uri="{FF2B5EF4-FFF2-40B4-BE49-F238E27FC236}">
                <a16:creationId xmlns:a16="http://schemas.microsoft.com/office/drawing/2014/main" id="{5045805C-B91D-4F2B-8F0E-05439A8C6F3C}"/>
              </a:ext>
            </a:extLst>
          </p:cNvPr>
          <p:cNvSpPr>
            <a:spLocks noGrp="1"/>
          </p:cNvSpPr>
          <p:nvPr>
            <p:ph type="body" sz="quarter" idx="15"/>
          </p:nvPr>
        </p:nvSpPr>
        <p:spPr>
          <a:xfrm>
            <a:off x="5321541" y="4541078"/>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30" name="object 2">
            <a:hlinkClick r:id="" action="ppaction://hlinkshowjump?jump=previousslide"/>
            <a:extLst>
              <a:ext uri="{FF2B5EF4-FFF2-40B4-BE49-F238E27FC236}">
                <a16:creationId xmlns:a16="http://schemas.microsoft.com/office/drawing/2014/main" id="{DE6EDFBB-5032-4217-9691-5E568E12D135}"/>
              </a:ext>
            </a:extLst>
          </p:cNvPr>
          <p:cNvSpPr/>
          <p:nvPr userDrawn="1"/>
        </p:nvSpPr>
        <p:spPr>
          <a:xfrm>
            <a:off x="8565968" y="6224679"/>
            <a:ext cx="198469" cy="231827"/>
          </a:xfrm>
          <a:prstGeom prst="rect">
            <a:avLst/>
          </a:prstGeom>
          <a:blipFill>
            <a:blip r:embed="rId4"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31" name="Picture 30" descr="Powerpoint skinny bottom area.jpg">
            <a:extLst>
              <a:ext uri="{FF2B5EF4-FFF2-40B4-BE49-F238E27FC236}">
                <a16:creationId xmlns:a16="http://schemas.microsoft.com/office/drawing/2014/main" id="{9C6E239C-36C9-4500-91B9-25D25D6353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32" name="object 2">
            <a:hlinkClick r:id="" action="ppaction://hlinkshowjump?jump=nextslide"/>
            <a:extLst>
              <a:ext uri="{FF2B5EF4-FFF2-40B4-BE49-F238E27FC236}">
                <a16:creationId xmlns:a16="http://schemas.microsoft.com/office/drawing/2014/main" id="{53454E45-8A54-4C64-B5F2-7CDE32047FB4}"/>
              </a:ext>
            </a:extLst>
          </p:cNvPr>
          <p:cNvSpPr/>
          <p:nvPr userDrawn="1"/>
        </p:nvSpPr>
        <p:spPr>
          <a:xfrm>
            <a:off x="8764437" y="6254073"/>
            <a:ext cx="149219" cy="17515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Slide Number Placeholder 2">
            <a:extLst>
              <a:ext uri="{FF2B5EF4-FFF2-40B4-BE49-F238E27FC236}">
                <a16:creationId xmlns:a16="http://schemas.microsoft.com/office/drawing/2014/main" id="{322155E4-0A0A-40B3-ABB6-D21875026464}"/>
              </a:ext>
            </a:extLst>
          </p:cNvPr>
          <p:cNvSpPr>
            <a:spLocks noGrp="1"/>
          </p:cNvSpPr>
          <p:nvPr>
            <p:ph type="sldNum" sz="quarter" idx="10"/>
          </p:nvPr>
        </p:nvSpPr>
        <p:spPr/>
        <p:txBody>
          <a:bodyPr/>
          <a:lstStyle>
            <a:lvl1pPr>
              <a:defRPr/>
            </a:lvl1pPr>
          </a:lstStyle>
          <a:p>
            <a:fld id="{8EC51BE2-0AE3-466D-951E-056AFB3FC5A8}" type="slidenum">
              <a:rPr lang="en-GB" smtClean="0"/>
              <a:pPr/>
              <a:t>‹#›</a:t>
            </a:fld>
            <a:endParaRPr lang="en-GB" dirty="0"/>
          </a:p>
        </p:txBody>
      </p:sp>
    </p:spTree>
    <p:extLst>
      <p:ext uri="{BB962C8B-B14F-4D97-AF65-F5344CB8AC3E}">
        <p14:creationId xmlns:p14="http://schemas.microsoft.com/office/powerpoint/2010/main" val="1167876646"/>
      </p:ext>
    </p:extLst>
  </p:cSld>
  <p:clrMapOvr>
    <a:masterClrMapping/>
  </p:clrMapOvr>
  <p:extLst>
    <p:ext uri="{DCECCB84-F9BA-43D5-87BE-67443E8EF086}">
      <p15:sldGuideLst xmlns:p15="http://schemas.microsoft.com/office/powerpoint/2012/main">
        <p15:guide id="1" orient="horz" pos="23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object 2">
            <a:hlinkClick r:id="" action="ppaction://hlinkshowjump?jump=previousslide"/>
            <a:extLst>
              <a:ext uri="{FF2B5EF4-FFF2-40B4-BE49-F238E27FC236}">
                <a16:creationId xmlns:a16="http://schemas.microsoft.com/office/drawing/2014/main" id="{9AAA42C8-2198-4D65-B570-10EFC82527C2}"/>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9ABD3FA2-CF02-40EE-B087-14BC29AAF1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0B9C496C-C8FD-41F7-B9BD-BB3BF1845535}"/>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2" name="Title 1">
            <a:extLst>
              <a:ext uri="{FF2B5EF4-FFF2-40B4-BE49-F238E27FC236}">
                <a16:creationId xmlns:a16="http://schemas.microsoft.com/office/drawing/2014/main" id="{E206210C-AA35-4592-BE47-62A83ADE2A78}"/>
              </a:ext>
            </a:extLst>
          </p:cNvPr>
          <p:cNvSpPr>
            <a:spLocks noGrp="1"/>
          </p:cNvSpPr>
          <p:nvPr>
            <p:ph type="title"/>
          </p:nvPr>
        </p:nvSpPr>
        <p:spPr>
          <a:xfrm>
            <a:off x="362847" y="372056"/>
            <a:ext cx="7886700" cy="314479"/>
          </a:xfrm>
        </p:spPr>
        <p:txBody>
          <a:bodyPr>
            <a:normAutofit/>
          </a:bodyPr>
          <a:lstStyle>
            <a:lvl1pPr>
              <a:defRPr sz="1200">
                <a:latin typeface="+mn-lt"/>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F61F66-EF38-4E30-8484-9EA01ABE115E}"/>
              </a:ext>
            </a:extLst>
          </p:cNvPr>
          <p:cNvSpPr>
            <a:spLocks noGrp="1"/>
          </p:cNvSpPr>
          <p:nvPr>
            <p:ph idx="1"/>
          </p:nvPr>
        </p:nvSpPr>
        <p:spPr>
          <a:xfrm>
            <a:off x="362847" y="1491551"/>
            <a:ext cx="7961313" cy="4733128"/>
          </a:xfrm>
        </p:spPr>
        <p:txBody>
          <a:bodyPr>
            <a:normAutofit/>
          </a:bodyPr>
          <a:lstStyle>
            <a:lvl1pPr marL="285750" indent="-285750">
              <a:buClr>
                <a:schemeClr val="accent3"/>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defRPr lang="en-US" sz="1100" kern="1200" spc="5" dirty="0" smtClean="0">
                <a:solidFill>
                  <a:srgbClr val="505457"/>
                </a:solidFill>
                <a:latin typeface="+mn-lt"/>
                <a:ea typeface="+mn-ea"/>
                <a:cs typeface="Arial"/>
              </a:defRPr>
            </a:lvl3pPr>
            <a:lvl4pPr>
              <a:defRPr lang="en-US" sz="1100" kern="1200" spc="5" dirty="0" smtClean="0">
                <a:solidFill>
                  <a:srgbClr val="505457"/>
                </a:solidFill>
                <a:latin typeface="+mn-lt"/>
                <a:ea typeface="+mn-ea"/>
                <a:cs typeface="Arial"/>
              </a:defRPr>
            </a:lvl4pPr>
            <a:lvl5pPr>
              <a:defRPr lang="en-GB" sz="1100" kern="1200" spc="5" dirty="0">
                <a:solidFill>
                  <a:srgbClr val="505457"/>
                </a:solidFill>
                <a:latin typeface="+mn-lt"/>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object 2">
            <a:extLst>
              <a:ext uri="{FF2B5EF4-FFF2-40B4-BE49-F238E27FC236}">
                <a16:creationId xmlns:a16="http://schemas.microsoft.com/office/drawing/2014/main" id="{7A285AE9-6636-41E4-B059-370515EB33AD}"/>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0" name="object 3">
            <a:extLst>
              <a:ext uri="{FF2B5EF4-FFF2-40B4-BE49-F238E27FC236}">
                <a16:creationId xmlns:a16="http://schemas.microsoft.com/office/drawing/2014/main" id="{6388F613-BA8A-4C5C-A8E5-6FF270D2F38E}"/>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8" name="Text Placeholder 17">
            <a:extLst>
              <a:ext uri="{FF2B5EF4-FFF2-40B4-BE49-F238E27FC236}">
                <a16:creationId xmlns:a16="http://schemas.microsoft.com/office/drawing/2014/main" id="{DCB46FD4-4B6D-4191-AE88-51D75C74A079}"/>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BC4628A-3BCB-453F-837A-AC3D4C57F6C7}"/>
              </a:ext>
            </a:extLst>
          </p:cNvPr>
          <p:cNvSpPr>
            <a:spLocks noGrp="1"/>
          </p:cNvSpPr>
          <p:nvPr>
            <p:ph type="sldNum" sz="quarter" idx="12"/>
          </p:nvPr>
        </p:nvSpPr>
        <p:spPr/>
        <p:txBody>
          <a:bodyPr/>
          <a:lstStyle>
            <a:lvl1pPr>
              <a:defRPr>
                <a:solidFill>
                  <a:schemeClr val="tx1"/>
                </a:solidFill>
                <a:latin typeface="+mn-lt"/>
              </a:defRPr>
            </a:lvl1pPr>
          </a:lstStyle>
          <a:p>
            <a:fld id="{1210CC98-6666-409F-8A29-66B3CCD8429D}" type="slidenum">
              <a:rPr lang="en-GB" smtClean="0"/>
              <a:pPr/>
              <a:t>‹#›</a:t>
            </a:fld>
            <a:endParaRPr lang="en-GB" dirty="0"/>
          </a:p>
        </p:txBody>
      </p:sp>
    </p:spTree>
    <p:extLst>
      <p:ext uri="{BB962C8B-B14F-4D97-AF65-F5344CB8AC3E}">
        <p14:creationId xmlns:p14="http://schemas.microsoft.com/office/powerpoint/2010/main" val="8715328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 Banner">
    <p:spTree>
      <p:nvGrpSpPr>
        <p:cNvPr id="1" name=""/>
        <p:cNvGrpSpPr/>
        <p:nvPr/>
      </p:nvGrpSpPr>
      <p:grpSpPr>
        <a:xfrm>
          <a:off x="0" y="0"/>
          <a:ext cx="0" cy="0"/>
          <a:chOff x="0" y="0"/>
          <a:chExt cx="0" cy="0"/>
        </a:xfrm>
      </p:grpSpPr>
      <p:sp>
        <p:nvSpPr>
          <p:cNvPr id="14" name="object 2">
            <a:hlinkClick r:id="" action="ppaction://hlinkshowjump?jump=previousslide"/>
            <a:extLst>
              <a:ext uri="{FF2B5EF4-FFF2-40B4-BE49-F238E27FC236}">
                <a16:creationId xmlns:a16="http://schemas.microsoft.com/office/drawing/2014/main" id="{9AAA42C8-2198-4D65-B570-10EFC82527C2}"/>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15" name="Picture 14" descr="Powerpoint skinny bottom area.jpg">
            <a:extLst>
              <a:ext uri="{FF2B5EF4-FFF2-40B4-BE49-F238E27FC236}">
                <a16:creationId xmlns:a16="http://schemas.microsoft.com/office/drawing/2014/main" id="{9ABD3FA2-CF02-40EE-B087-14BC29AAF1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0B9C496C-C8FD-41F7-B9BD-BB3BF1845535}"/>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3EF61F66-EF38-4E30-8484-9EA01ABE115E}"/>
              </a:ext>
            </a:extLst>
          </p:cNvPr>
          <p:cNvSpPr>
            <a:spLocks noGrp="1"/>
          </p:cNvSpPr>
          <p:nvPr>
            <p:ph idx="1"/>
          </p:nvPr>
        </p:nvSpPr>
        <p:spPr>
          <a:xfrm>
            <a:off x="362847" y="1491551"/>
            <a:ext cx="7961313" cy="4733128"/>
          </a:xfrm>
        </p:spPr>
        <p:txBody>
          <a:bodyPr>
            <a:normAutofit/>
          </a:bodyPr>
          <a:lstStyle>
            <a:lvl1pPr marL="285750" indent="-285750">
              <a:buClr>
                <a:schemeClr val="accent3"/>
              </a:buClr>
              <a:buFont typeface="Arial" panose="020B0604020202020204" pitchFamily="34" charset="0"/>
              <a:buChar char="•"/>
              <a:defRPr lang="en-US" sz="1100" kern="1200" spc="5" dirty="0" smtClean="0">
                <a:solidFill>
                  <a:srgbClr val="505457"/>
                </a:solidFill>
                <a:latin typeface="Arial"/>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Arial"/>
                <a:ea typeface="+mn-ea"/>
                <a:cs typeface="Arial"/>
              </a:defRPr>
            </a:lvl2pPr>
            <a:lvl3pPr>
              <a:defRPr lang="en-US" sz="1100" kern="1200" spc="5" dirty="0" smtClean="0">
                <a:solidFill>
                  <a:srgbClr val="505457"/>
                </a:solidFill>
                <a:latin typeface="Arial"/>
                <a:ea typeface="+mn-ea"/>
                <a:cs typeface="Arial"/>
              </a:defRPr>
            </a:lvl3pPr>
            <a:lvl4pPr>
              <a:defRPr lang="en-US" sz="1100" kern="1200" spc="5" dirty="0" smtClean="0">
                <a:solidFill>
                  <a:srgbClr val="505457"/>
                </a:solidFill>
                <a:latin typeface="Arial"/>
                <a:ea typeface="+mn-ea"/>
                <a:cs typeface="Arial"/>
              </a:defRPr>
            </a:lvl4pPr>
            <a:lvl5pPr>
              <a:defRPr lang="en-GB" sz="1100" kern="1200" spc="5" dirty="0">
                <a:solidFill>
                  <a:srgbClr val="505457"/>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bject 2">
            <a:extLst>
              <a:ext uri="{FF2B5EF4-FFF2-40B4-BE49-F238E27FC236}">
                <a16:creationId xmlns:a16="http://schemas.microsoft.com/office/drawing/2014/main" id="{7A285AE9-6636-41E4-B059-370515EB33AD}"/>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10" name="object 3">
            <a:extLst>
              <a:ext uri="{FF2B5EF4-FFF2-40B4-BE49-F238E27FC236}">
                <a16:creationId xmlns:a16="http://schemas.microsoft.com/office/drawing/2014/main" id="{6388F613-BA8A-4C5C-A8E5-6FF270D2F38E}"/>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18" name="Text Placeholder 17">
            <a:extLst>
              <a:ext uri="{FF2B5EF4-FFF2-40B4-BE49-F238E27FC236}">
                <a16:creationId xmlns:a16="http://schemas.microsoft.com/office/drawing/2014/main" id="{DCB46FD4-4B6D-4191-AE88-51D75C74A079}"/>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Arial"/>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BC4628A-3BCB-453F-837A-AC3D4C57F6C7}"/>
              </a:ext>
            </a:extLst>
          </p:cNvPr>
          <p:cNvSpPr>
            <a:spLocks noGrp="1"/>
          </p:cNvSpPr>
          <p:nvPr>
            <p:ph type="sldNum" sz="quarter" idx="12"/>
          </p:nvPr>
        </p:nvSpPr>
        <p:spPr/>
        <p:txBody>
          <a:bodyPr/>
          <a:lstStyle>
            <a:lvl1pPr>
              <a:defRPr>
                <a:solidFill>
                  <a:schemeClr val="tx1"/>
                </a:solidFill>
              </a:defRPr>
            </a:lvl1pPr>
          </a:lstStyle>
          <a:p>
            <a:fld id="{1210CC98-6666-409F-8A29-66B3CCD8429D}" type="slidenum">
              <a:rPr lang="en-GB" smtClean="0"/>
              <a:pPr/>
              <a:t>‹#›</a:t>
            </a:fld>
            <a:endParaRPr lang="en-GB" dirty="0"/>
          </a:p>
        </p:txBody>
      </p:sp>
      <p:graphicFrame>
        <p:nvGraphicFramePr>
          <p:cNvPr id="20" name="Table 19">
            <a:extLst>
              <a:ext uri="{FF2B5EF4-FFF2-40B4-BE49-F238E27FC236}">
                <a16:creationId xmlns:a16="http://schemas.microsoft.com/office/drawing/2014/main" id="{60092279-5880-4E61-9000-58C7E386E321}"/>
              </a:ext>
            </a:extLst>
          </p:cNvPr>
          <p:cNvGraphicFramePr>
            <a:graphicFrameLocks noGrp="1" noChangeAspect="1"/>
          </p:cNvGraphicFramePr>
          <p:nvPr userDrawn="1">
            <p:extLst>
              <p:ext uri="{D42A27DB-BD31-4B8C-83A1-F6EECF244321}">
                <p14:modId xmlns:p14="http://schemas.microsoft.com/office/powerpoint/2010/main" val="238260161"/>
              </p:ext>
            </p:extLst>
          </p:nvPr>
        </p:nvGraphicFramePr>
        <p:xfrm>
          <a:off x="362847" y="357833"/>
          <a:ext cx="7727250" cy="41148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r>
                        <a:rPr lang="en-GB" sz="1050" dirty="0">
                          <a:latin typeface="Arial" panose="020B0604020202020204" pitchFamily="34" charset="0"/>
                          <a:cs typeface="Arial" panose="020B0604020202020204" pitchFamily="34" charset="0"/>
                        </a:rPr>
                        <a:t>Understanding the Requirement</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18470659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Powerpoint Rectangle bar M_R.jpg">
            <a:extLst>
              <a:ext uri="{FF2B5EF4-FFF2-40B4-BE49-F238E27FC236}">
                <a16:creationId xmlns:a16="http://schemas.microsoft.com/office/drawing/2014/main" id="{A26505DB-DE32-4821-82B7-A10D8F776E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70344"/>
            <a:ext cx="9144000" cy="3008396"/>
          </a:xfrm>
          <a:prstGeom prst="rect">
            <a:avLst/>
          </a:prstGeom>
        </p:spPr>
      </p:pic>
      <p:sp>
        <p:nvSpPr>
          <p:cNvPr id="2" name="Title 1">
            <a:extLst>
              <a:ext uri="{FF2B5EF4-FFF2-40B4-BE49-F238E27FC236}">
                <a16:creationId xmlns:a16="http://schemas.microsoft.com/office/drawing/2014/main" id="{2C6E8593-A904-4517-A1AF-057E0DA590DA}"/>
              </a:ext>
            </a:extLst>
          </p:cNvPr>
          <p:cNvSpPr>
            <a:spLocks noGrp="1"/>
          </p:cNvSpPr>
          <p:nvPr>
            <p:ph type="title"/>
          </p:nvPr>
        </p:nvSpPr>
        <p:spPr>
          <a:xfrm>
            <a:off x="2248151" y="4730313"/>
            <a:ext cx="6607091" cy="443589"/>
          </a:xfrm>
        </p:spPr>
        <p:txBody>
          <a:bodyPr anchor="b">
            <a:normAutofit/>
          </a:bodyPr>
          <a:lstStyle>
            <a:lvl1pPr>
              <a:defRPr lang="en-GB" sz="2000" b="1" i="1" kern="1200" spc="10" dirty="0">
                <a:solidFill>
                  <a:srgbClr val="FFFFFF"/>
                </a:solidFill>
                <a:latin typeface="+mn-lt"/>
                <a:ea typeface="+mn-ea"/>
                <a:cs typeface="Aria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FC720D-F47B-4317-A7A0-942C1ACA8A95}"/>
              </a:ext>
            </a:extLst>
          </p:cNvPr>
          <p:cNvSpPr>
            <a:spLocks noGrp="1"/>
          </p:cNvSpPr>
          <p:nvPr>
            <p:ph type="body" idx="1"/>
          </p:nvPr>
        </p:nvSpPr>
        <p:spPr>
          <a:xfrm>
            <a:off x="2248151" y="5303411"/>
            <a:ext cx="4959494" cy="279040"/>
          </a:xfrm>
        </p:spPr>
        <p:txBody>
          <a:bodyPr>
            <a:noAutofit/>
          </a:bodyPr>
          <a:lstStyle>
            <a:lvl1pPr marL="0" indent="0">
              <a:buNone/>
              <a:defRPr lang="en-US" sz="1800" b="1" kern="1200" spc="-10" dirty="0">
                <a:solidFill>
                  <a:srgbClr val="FFFFFF"/>
                </a:solidFill>
                <a:latin typeface="+mn-lt"/>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Content Placeholder 10">
            <a:extLst>
              <a:ext uri="{FF2B5EF4-FFF2-40B4-BE49-F238E27FC236}">
                <a16:creationId xmlns:a16="http://schemas.microsoft.com/office/drawing/2014/main" id="{1441C700-70FA-4A87-A4D3-97EA887C680E}"/>
              </a:ext>
            </a:extLst>
          </p:cNvPr>
          <p:cNvSpPr>
            <a:spLocks noGrp="1"/>
          </p:cNvSpPr>
          <p:nvPr>
            <p:ph sz="quarter" idx="11"/>
          </p:nvPr>
        </p:nvSpPr>
        <p:spPr>
          <a:xfrm>
            <a:off x="5966501" y="6231812"/>
            <a:ext cx="2027238" cy="359191"/>
          </a:xfrm>
        </p:spPr>
        <p:txBody>
          <a:bodyPr>
            <a:noAutofit/>
          </a:bodyPr>
          <a:lstStyle>
            <a:lvl1pPr marL="0" indent="0">
              <a:buNone/>
              <a:defRPr lang="en-US" sz="1300" b="1" kern="1200" dirty="0">
                <a:solidFill>
                  <a:srgbClr val="FFFFFF"/>
                </a:solidFill>
                <a:latin typeface="+mn-lt"/>
                <a:ea typeface="+mn-ea"/>
                <a:cs typeface="Arial"/>
              </a:defRPr>
            </a:lvl1pPr>
            <a:lvl2pPr>
              <a:defRPr lang="en-US" sz="1300" b="1" kern="1200" dirty="0" smtClean="0">
                <a:solidFill>
                  <a:srgbClr val="65696D"/>
                </a:solidFill>
                <a:latin typeface="Arial"/>
                <a:ea typeface="+mn-ea"/>
                <a:cs typeface="Arial"/>
              </a:defRPr>
            </a:lvl2pPr>
            <a:lvl3pPr>
              <a:defRPr lang="en-US" sz="1300" b="1" kern="1200" dirty="0" smtClean="0">
                <a:solidFill>
                  <a:srgbClr val="65696D"/>
                </a:solidFill>
                <a:latin typeface="Arial"/>
                <a:ea typeface="+mn-ea"/>
                <a:cs typeface="Arial"/>
              </a:defRPr>
            </a:lvl3pPr>
            <a:lvl4pPr>
              <a:defRPr lang="en-US" sz="1300" b="1" kern="1200" dirty="0" smtClean="0">
                <a:solidFill>
                  <a:srgbClr val="65696D"/>
                </a:solidFill>
                <a:latin typeface="Arial"/>
                <a:ea typeface="+mn-ea"/>
                <a:cs typeface="Arial"/>
              </a:defRPr>
            </a:lvl4pPr>
            <a:lvl5pPr>
              <a:defRPr lang="en-GB" sz="1300" b="1" kern="1200" dirty="0" smtClean="0">
                <a:solidFill>
                  <a:srgbClr val="65696D"/>
                </a:solidFill>
                <a:latin typeface="Arial"/>
                <a:ea typeface="+mn-ea"/>
                <a:cs typeface="Arial"/>
              </a:defRPr>
            </a:lvl5pPr>
          </a:lstStyle>
          <a:p>
            <a:pPr lvl="0"/>
            <a:r>
              <a:rPr lang="en-US"/>
              <a:t>Click to edit Master text styles</a:t>
            </a:r>
          </a:p>
        </p:txBody>
      </p:sp>
      <p:sp>
        <p:nvSpPr>
          <p:cNvPr id="12" name="object 9">
            <a:extLst>
              <a:ext uri="{FF2B5EF4-FFF2-40B4-BE49-F238E27FC236}">
                <a16:creationId xmlns:a16="http://schemas.microsoft.com/office/drawing/2014/main" id="{B19C2C3D-8599-4C05-BF8E-B9CB46E90D0B}"/>
              </a:ext>
            </a:extLst>
          </p:cNvPr>
          <p:cNvSpPr/>
          <p:nvPr userDrawn="1"/>
        </p:nvSpPr>
        <p:spPr>
          <a:xfrm>
            <a:off x="7993739" y="6270040"/>
            <a:ext cx="163830" cy="194945"/>
          </a:xfrm>
          <a:custGeom>
            <a:avLst/>
            <a:gdLst/>
            <a:ahLst/>
            <a:cxnLst/>
            <a:rect l="l" t="t" r="r" b="b"/>
            <a:pathLst>
              <a:path w="163829" h="194945">
                <a:moveTo>
                  <a:pt x="0" y="0"/>
                </a:moveTo>
                <a:lnTo>
                  <a:pt x="0" y="194754"/>
                </a:lnTo>
                <a:lnTo>
                  <a:pt x="49051" y="165544"/>
                </a:lnTo>
                <a:lnTo>
                  <a:pt x="16611" y="165544"/>
                </a:lnTo>
                <a:lnTo>
                  <a:pt x="16611" y="29209"/>
                </a:lnTo>
                <a:lnTo>
                  <a:pt x="49045" y="29209"/>
                </a:lnTo>
                <a:lnTo>
                  <a:pt x="0" y="0"/>
                </a:lnTo>
                <a:close/>
              </a:path>
              <a:path w="163829" h="194945">
                <a:moveTo>
                  <a:pt x="49045" y="29209"/>
                </a:moveTo>
                <a:lnTo>
                  <a:pt x="16611" y="29209"/>
                </a:lnTo>
                <a:lnTo>
                  <a:pt x="131051" y="97383"/>
                </a:lnTo>
                <a:lnTo>
                  <a:pt x="16611" y="165544"/>
                </a:lnTo>
                <a:lnTo>
                  <a:pt x="49051" y="165544"/>
                </a:lnTo>
                <a:lnTo>
                  <a:pt x="163512" y="97383"/>
                </a:lnTo>
                <a:lnTo>
                  <a:pt x="49045" y="29209"/>
                </a:lnTo>
                <a:close/>
              </a:path>
            </a:pathLst>
          </a:custGeom>
          <a:solidFill>
            <a:srgbClr val="FFFFFF"/>
          </a:solidFill>
        </p:spPr>
        <p:txBody>
          <a:bodyPr wrap="square" lIns="0" tIns="0" rIns="0" bIns="0" rtlCol="0"/>
          <a:lstStyle/>
          <a:p>
            <a:endParaRPr dirty="0">
              <a:latin typeface="+mn-lt"/>
            </a:endParaRPr>
          </a:p>
        </p:txBody>
      </p:sp>
      <p:pic>
        <p:nvPicPr>
          <p:cNvPr id="13" name="Picture 12" descr="Traverse White .eps">
            <a:extLst>
              <a:ext uri="{FF2B5EF4-FFF2-40B4-BE49-F238E27FC236}">
                <a16:creationId xmlns:a16="http://schemas.microsoft.com/office/drawing/2014/main" id="{3C93FA1E-2D19-4737-9D0C-13940851F23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5800" y="4718750"/>
            <a:ext cx="1336948" cy="920050"/>
          </a:xfrm>
          <a:prstGeom prst="rect">
            <a:avLst/>
          </a:prstGeom>
        </p:spPr>
      </p:pic>
      <p:sp>
        <p:nvSpPr>
          <p:cNvPr id="5" name="Picture Placeholder 4">
            <a:extLst>
              <a:ext uri="{FF2B5EF4-FFF2-40B4-BE49-F238E27FC236}">
                <a16:creationId xmlns:a16="http://schemas.microsoft.com/office/drawing/2014/main" id="{06293732-3A67-45E0-B06E-8A037AAA1F24}"/>
              </a:ext>
            </a:extLst>
          </p:cNvPr>
          <p:cNvSpPr>
            <a:spLocks noGrp="1"/>
          </p:cNvSpPr>
          <p:nvPr>
            <p:ph type="pic" sz="quarter" idx="12"/>
          </p:nvPr>
        </p:nvSpPr>
        <p:spPr>
          <a:xfrm>
            <a:off x="0" y="0"/>
            <a:ext cx="9144000" cy="3870325"/>
          </a:xfrm>
        </p:spPr>
        <p:txBody>
          <a:bodyPr/>
          <a:lstStyle>
            <a:lvl1pPr>
              <a:defRPr>
                <a:latin typeface="+mn-lt"/>
              </a:defRPr>
            </a:lvl1pPr>
          </a:lstStyle>
          <a:p>
            <a:r>
              <a:rPr lang="en-US" dirty="0"/>
              <a:t>Click icon to add picture</a:t>
            </a:r>
            <a:endParaRPr lang="en-GB" dirty="0"/>
          </a:p>
        </p:txBody>
      </p:sp>
    </p:spTree>
    <p:extLst>
      <p:ext uri="{BB962C8B-B14F-4D97-AF65-F5344CB8AC3E}">
        <p14:creationId xmlns:p14="http://schemas.microsoft.com/office/powerpoint/2010/main" val="256490244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4A2A-3C8F-4C45-A65C-929E28405135}"/>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C45BDD1-7E18-44DD-823F-AB8C37B21BC5}"/>
              </a:ext>
            </a:extLst>
          </p:cNvPr>
          <p:cNvSpPr>
            <a:spLocks noGrp="1"/>
          </p:cNvSpPr>
          <p:nvPr>
            <p:ph type="sldNum" sz="quarter" idx="10"/>
          </p:nvPr>
        </p:nvSpPr>
        <p:spPr/>
        <p:txBody>
          <a:bodyPr/>
          <a:lstStyle/>
          <a:p>
            <a:fld id="{C2AE3204-DB0E-4682-A133-B8DF24F8787B}" type="slidenum">
              <a:rPr lang="en-GB" smtClean="0"/>
              <a:pPr/>
              <a:t>‹#›</a:t>
            </a:fld>
            <a:endParaRPr lang="en-GB" dirty="0"/>
          </a:p>
        </p:txBody>
      </p:sp>
    </p:spTree>
    <p:extLst>
      <p:ext uri="{BB962C8B-B14F-4D97-AF65-F5344CB8AC3E}">
        <p14:creationId xmlns:p14="http://schemas.microsoft.com/office/powerpoint/2010/main" val="2568539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object 2">
            <a:hlinkClick r:id="" action="ppaction://hlinkshowjump?jump=previousslide"/>
            <a:extLst>
              <a:ext uri="{FF2B5EF4-FFF2-40B4-BE49-F238E27FC236}">
                <a16:creationId xmlns:a16="http://schemas.microsoft.com/office/drawing/2014/main" id="{641E513E-B5BC-42A7-85B7-BF388821BA8C}"/>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8EFDF204-C77E-484F-9256-E749364CA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B5460188-50CB-4321-AEE1-701FCC4D9D4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9" name="object 2">
            <a:extLst>
              <a:ext uri="{FF2B5EF4-FFF2-40B4-BE49-F238E27FC236}">
                <a16:creationId xmlns:a16="http://schemas.microsoft.com/office/drawing/2014/main" id="{157736AD-5119-4CF7-8501-7FEFD9F56546}"/>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 name="Title 1">
            <a:extLst>
              <a:ext uri="{FF2B5EF4-FFF2-40B4-BE49-F238E27FC236}">
                <a16:creationId xmlns:a16="http://schemas.microsoft.com/office/drawing/2014/main" id="{B0A42C22-E65B-4DF2-8D12-B429E980829C}"/>
              </a:ext>
            </a:extLst>
          </p:cNvPr>
          <p:cNvSpPr>
            <a:spLocks noGrp="1"/>
          </p:cNvSpPr>
          <p:nvPr>
            <p:ph type="title"/>
          </p:nvPr>
        </p:nvSpPr>
        <p:spPr>
          <a:xfrm>
            <a:off x="360114" y="374849"/>
            <a:ext cx="7886700" cy="314479"/>
          </a:xfrm>
        </p:spPr>
        <p:txBody>
          <a:bodyP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F80BF1-8950-4D7F-A746-D6432C88A999}"/>
              </a:ext>
            </a:extLst>
          </p:cNvPr>
          <p:cNvSpPr>
            <a:spLocks noGrp="1"/>
          </p:cNvSpPr>
          <p:nvPr>
            <p:ph sz="half" idx="1"/>
          </p:nvPr>
        </p:nvSpPr>
        <p:spPr>
          <a:xfrm>
            <a:off x="360114" y="1491551"/>
            <a:ext cx="3867150" cy="4733128"/>
          </a:xfrm>
        </p:spPr>
        <p:txBody>
          <a:bodyPr>
            <a:normAutofit/>
          </a:bodyPr>
          <a:lstStyle>
            <a:lvl1pPr>
              <a:buClr>
                <a:schemeClr val="accent4"/>
              </a:buCl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buClr>
                <a:schemeClr val="tx1"/>
              </a:buClr>
              <a:defRPr lang="en-US" sz="1100" kern="1200" spc="5" dirty="0" smtClean="0">
                <a:solidFill>
                  <a:srgbClr val="505457"/>
                </a:solidFill>
                <a:latin typeface="+mn-lt"/>
                <a:ea typeface="+mn-ea"/>
                <a:cs typeface="Arial"/>
              </a:defRPr>
            </a:lvl3pPr>
            <a:lvl4pPr>
              <a:buClr>
                <a:schemeClr val="tx1"/>
              </a:buClr>
              <a:defRPr lang="en-US" sz="1100" kern="1200" spc="5" dirty="0" smtClean="0">
                <a:solidFill>
                  <a:srgbClr val="505457"/>
                </a:solidFill>
                <a:latin typeface="+mn-lt"/>
                <a:ea typeface="+mn-ea"/>
                <a:cs typeface="Arial"/>
              </a:defRPr>
            </a:lvl4pPr>
            <a:lvl5pPr>
              <a:buClr>
                <a:schemeClr val="tx1"/>
              </a:buCl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09250-B632-493F-ADBE-B3B6F7A6DC5E}"/>
              </a:ext>
            </a:extLst>
          </p:cNvPr>
          <p:cNvSpPr>
            <a:spLocks noGrp="1"/>
          </p:cNvSpPr>
          <p:nvPr>
            <p:ph sz="half" idx="2"/>
          </p:nvPr>
        </p:nvSpPr>
        <p:spPr>
          <a:xfrm>
            <a:off x="4379664" y="1491551"/>
            <a:ext cx="3867150" cy="4733128"/>
          </a:xfrm>
        </p:spPr>
        <p:txBody>
          <a:bodyPr>
            <a:normAutofit/>
          </a:bodyPr>
          <a:lstStyle>
            <a:lvl1pPr marL="228600" indent="-228600" algn="l" defTabSz="914400" rtl="0" eaLnBrk="1" latinLnBrk="0" hangingPunct="1">
              <a:lnSpc>
                <a:spcPct val="90000"/>
              </a:lnSpc>
              <a:buClr>
                <a:schemeClr val="accent4"/>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marL="11430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3pPr>
            <a:lvl4pPr marL="16002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4pPr>
            <a:lvl5pPr marL="2057400" indent="-228600" algn="l" defTabSz="914400" rtl="0" eaLnBrk="1" latinLnBrk="0" hangingPunct="1">
              <a:lnSpc>
                <a:spcPct val="90000"/>
              </a:lnSpc>
              <a:buClr>
                <a:schemeClr val="tx1"/>
              </a:buClr>
              <a:buFont typeface="Arial" panose="020B0604020202020204" pitchFamily="34" charset="0"/>
              <a:buChar cha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object 3">
            <a:extLst>
              <a:ext uri="{FF2B5EF4-FFF2-40B4-BE49-F238E27FC236}">
                <a16:creationId xmlns:a16="http://schemas.microsoft.com/office/drawing/2014/main" id="{25927E5C-85CF-46BC-B107-5A499E719B76}"/>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7" name="Slide Number Placeholder 6">
            <a:extLst>
              <a:ext uri="{FF2B5EF4-FFF2-40B4-BE49-F238E27FC236}">
                <a16:creationId xmlns:a16="http://schemas.microsoft.com/office/drawing/2014/main" id="{2A5E33D2-1CC7-41CE-AFFB-EBD98473671E}"/>
              </a:ext>
            </a:extLst>
          </p:cNvPr>
          <p:cNvSpPr>
            <a:spLocks noGrp="1"/>
          </p:cNvSpPr>
          <p:nvPr>
            <p:ph type="sldNum" sz="quarter" idx="12"/>
          </p:nvPr>
        </p:nvSpPr>
        <p:spPr/>
        <p:txBody>
          <a:bodyPr/>
          <a:lstStyle>
            <a:lvl1pPr>
              <a:defRPr>
                <a:solidFill>
                  <a:schemeClr val="tx1"/>
                </a:solidFill>
                <a:latin typeface="+mn-lt"/>
                <a:cs typeface="Arial" panose="020B0604020202020204" pitchFamily="34" charset="0"/>
              </a:defRPr>
            </a:lvl1pPr>
          </a:lstStyle>
          <a:p>
            <a:fld id="{248AB01C-2766-4B02-9CA4-6B40EBDF0878}" type="slidenum">
              <a:rPr lang="en-GB" smtClean="0"/>
              <a:pPr/>
              <a:t>‹#›</a:t>
            </a:fld>
            <a:endParaRPr lang="en-GB" dirty="0"/>
          </a:p>
        </p:txBody>
      </p:sp>
      <p:sp>
        <p:nvSpPr>
          <p:cNvPr id="17" name="Text Placeholder 17">
            <a:extLst>
              <a:ext uri="{FF2B5EF4-FFF2-40B4-BE49-F238E27FC236}">
                <a16:creationId xmlns:a16="http://schemas.microsoft.com/office/drawing/2014/main" id="{9F4FF359-8D49-4683-87AA-57FF175F2CBF}"/>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12876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w/ Banner">
    <p:spTree>
      <p:nvGrpSpPr>
        <p:cNvPr id="1" name=""/>
        <p:cNvGrpSpPr/>
        <p:nvPr/>
      </p:nvGrpSpPr>
      <p:grpSpPr>
        <a:xfrm>
          <a:off x="0" y="0"/>
          <a:ext cx="0" cy="0"/>
          <a:chOff x="0" y="0"/>
          <a:chExt cx="0" cy="0"/>
        </a:xfrm>
      </p:grpSpPr>
      <p:sp>
        <p:nvSpPr>
          <p:cNvPr id="13" name="object 2">
            <a:hlinkClick r:id="" action="ppaction://hlinkshowjump?jump=previousslide"/>
            <a:extLst>
              <a:ext uri="{FF2B5EF4-FFF2-40B4-BE49-F238E27FC236}">
                <a16:creationId xmlns:a16="http://schemas.microsoft.com/office/drawing/2014/main" id="{641E513E-B5BC-42A7-85B7-BF388821BA8C}"/>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8EFDF204-C77E-484F-9256-E749364CA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B5460188-50CB-4321-AEE1-701FCC4D9D4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9" name="object 2">
            <a:extLst>
              <a:ext uri="{FF2B5EF4-FFF2-40B4-BE49-F238E27FC236}">
                <a16:creationId xmlns:a16="http://schemas.microsoft.com/office/drawing/2014/main" id="{157736AD-5119-4CF7-8501-7FEFD9F56546}"/>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3" name="Content Placeholder 2">
            <a:extLst>
              <a:ext uri="{FF2B5EF4-FFF2-40B4-BE49-F238E27FC236}">
                <a16:creationId xmlns:a16="http://schemas.microsoft.com/office/drawing/2014/main" id="{9EF80BF1-8950-4D7F-A746-D6432C88A999}"/>
              </a:ext>
            </a:extLst>
          </p:cNvPr>
          <p:cNvSpPr>
            <a:spLocks noGrp="1"/>
          </p:cNvSpPr>
          <p:nvPr>
            <p:ph sz="half" idx="1"/>
          </p:nvPr>
        </p:nvSpPr>
        <p:spPr>
          <a:xfrm>
            <a:off x="360114" y="1491551"/>
            <a:ext cx="3867150" cy="4733128"/>
          </a:xfrm>
        </p:spPr>
        <p:txBody>
          <a:bodyPr>
            <a:normAutofit/>
          </a:bodyPr>
          <a:lstStyle>
            <a:lvl1pPr>
              <a:buClr>
                <a:schemeClr val="accent4"/>
              </a:buCl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buClr>
                <a:schemeClr val="tx1"/>
              </a:buClr>
              <a:defRPr lang="en-US" sz="1100" kern="1200" spc="5" dirty="0" smtClean="0">
                <a:solidFill>
                  <a:srgbClr val="505457"/>
                </a:solidFill>
                <a:latin typeface="+mn-lt"/>
                <a:ea typeface="+mn-ea"/>
                <a:cs typeface="Arial"/>
              </a:defRPr>
            </a:lvl3pPr>
            <a:lvl4pPr>
              <a:buClr>
                <a:schemeClr val="tx1"/>
              </a:buClr>
              <a:defRPr lang="en-US" sz="1100" kern="1200" spc="5" dirty="0" smtClean="0">
                <a:solidFill>
                  <a:srgbClr val="505457"/>
                </a:solidFill>
                <a:latin typeface="+mn-lt"/>
                <a:ea typeface="+mn-ea"/>
                <a:cs typeface="Arial"/>
              </a:defRPr>
            </a:lvl4pPr>
            <a:lvl5pPr>
              <a:buClr>
                <a:schemeClr val="tx1"/>
              </a:buCl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09250-B632-493F-ADBE-B3B6F7A6DC5E}"/>
              </a:ext>
            </a:extLst>
          </p:cNvPr>
          <p:cNvSpPr>
            <a:spLocks noGrp="1"/>
          </p:cNvSpPr>
          <p:nvPr>
            <p:ph sz="half" idx="2"/>
          </p:nvPr>
        </p:nvSpPr>
        <p:spPr>
          <a:xfrm>
            <a:off x="4379664" y="1491551"/>
            <a:ext cx="3867150" cy="4733128"/>
          </a:xfrm>
        </p:spPr>
        <p:txBody>
          <a:bodyPr>
            <a:normAutofit/>
          </a:bodyPr>
          <a:lstStyle>
            <a:lvl1pPr marL="228600" indent="-228600" algn="l" defTabSz="914400" rtl="0" eaLnBrk="1" latinLnBrk="0" hangingPunct="1">
              <a:lnSpc>
                <a:spcPct val="90000"/>
              </a:lnSpc>
              <a:buClr>
                <a:schemeClr val="accent4"/>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marL="11430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3pPr>
            <a:lvl4pPr marL="16002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4pPr>
            <a:lvl5pPr marL="2057400" indent="-228600" algn="l" defTabSz="914400" rtl="0" eaLnBrk="1" latinLnBrk="0" hangingPunct="1">
              <a:lnSpc>
                <a:spcPct val="90000"/>
              </a:lnSpc>
              <a:buClr>
                <a:schemeClr val="tx1"/>
              </a:buClr>
              <a:buFont typeface="Arial" panose="020B0604020202020204" pitchFamily="34" charset="0"/>
              <a:buChar cha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A5E33D2-1CC7-41CE-AFFB-EBD98473671E}"/>
              </a:ext>
            </a:extLst>
          </p:cNvPr>
          <p:cNvSpPr>
            <a:spLocks noGrp="1"/>
          </p:cNvSpPr>
          <p:nvPr>
            <p:ph type="sldNum" sz="quarter" idx="12"/>
          </p:nvPr>
        </p:nvSpPr>
        <p:spPr/>
        <p:txBody>
          <a:bodyPr/>
          <a:lstStyle>
            <a:lvl1pPr>
              <a:defRPr>
                <a:solidFill>
                  <a:schemeClr val="tx1"/>
                </a:solidFill>
                <a:latin typeface="+mn-lt"/>
                <a:cs typeface="Arial" panose="020B0604020202020204" pitchFamily="34" charset="0"/>
              </a:defRPr>
            </a:lvl1pPr>
          </a:lstStyle>
          <a:p>
            <a:fld id="{248AB01C-2766-4B02-9CA4-6B40EBDF0878}" type="slidenum">
              <a:rPr lang="en-GB" smtClean="0"/>
              <a:pPr/>
              <a:t>‹#›</a:t>
            </a:fld>
            <a:endParaRPr lang="en-GB" dirty="0"/>
          </a:p>
        </p:txBody>
      </p:sp>
      <p:sp>
        <p:nvSpPr>
          <p:cNvPr id="17" name="Text Placeholder 17">
            <a:extLst>
              <a:ext uri="{FF2B5EF4-FFF2-40B4-BE49-F238E27FC236}">
                <a16:creationId xmlns:a16="http://schemas.microsoft.com/office/drawing/2014/main" id="{9F4FF359-8D49-4683-87AA-57FF175F2CBF}"/>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object 3">
            <a:extLst>
              <a:ext uri="{FF2B5EF4-FFF2-40B4-BE49-F238E27FC236}">
                <a16:creationId xmlns:a16="http://schemas.microsoft.com/office/drawing/2014/main" id="{7ACC9453-90F2-4294-8A31-D97E1EA59031}"/>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graphicFrame>
        <p:nvGraphicFramePr>
          <p:cNvPr id="18" name="Table 17">
            <a:extLst>
              <a:ext uri="{FF2B5EF4-FFF2-40B4-BE49-F238E27FC236}">
                <a16:creationId xmlns:a16="http://schemas.microsoft.com/office/drawing/2014/main" id="{C59D2543-147D-4C49-994A-82FA118680FE}"/>
              </a:ext>
            </a:extLst>
          </p:cNvPr>
          <p:cNvGraphicFramePr>
            <a:graphicFrameLocks noGrp="1" noChangeAspect="1"/>
          </p:cNvGraphicFramePr>
          <p:nvPr userDrawn="1">
            <p:extLst>
              <p:ext uri="{D42A27DB-BD31-4B8C-83A1-F6EECF244321}">
                <p14:modId xmlns:p14="http://schemas.microsoft.com/office/powerpoint/2010/main" val="1621884737"/>
              </p:ext>
            </p:extLst>
          </p:nvPr>
        </p:nvGraphicFramePr>
        <p:xfrm>
          <a:off x="362847" y="357833"/>
          <a:ext cx="7727250" cy="37437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Arial" panose="020B0604020202020204" pitchFamily="34" charset="0"/>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1050" dirty="0">
                          <a:latin typeface="Arial" panose="020B0604020202020204" pitchFamily="34" charset="0"/>
                          <a:cs typeface="Arial" panose="020B0604020202020204" pitchFamily="34" charset="0"/>
                        </a:rPr>
                        <a:t>Methodology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595219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object 2">
            <a:hlinkClick r:id="" action="ppaction://hlinkshowjump?jump=previousslide"/>
            <a:extLst>
              <a:ext uri="{FF2B5EF4-FFF2-40B4-BE49-F238E27FC236}">
                <a16:creationId xmlns:a16="http://schemas.microsoft.com/office/drawing/2014/main" id="{056F5691-DBD0-462A-A0C2-9C1C99DC53D3}"/>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2" name="Picture 11" descr="Powerpoint skinny bottom area.jpg">
            <a:extLst>
              <a:ext uri="{FF2B5EF4-FFF2-40B4-BE49-F238E27FC236}">
                <a16:creationId xmlns:a16="http://schemas.microsoft.com/office/drawing/2014/main" id="{13CD0D98-1899-427B-B1D3-F2736DE9C9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3" name="object 2">
            <a:hlinkClick r:id="" action="ppaction://hlinkshowjump?jump=nextslide"/>
            <a:extLst>
              <a:ext uri="{FF2B5EF4-FFF2-40B4-BE49-F238E27FC236}">
                <a16:creationId xmlns:a16="http://schemas.microsoft.com/office/drawing/2014/main" id="{E778ABAA-0751-4516-A81E-913BA202BD2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7" name="object 2">
            <a:extLst>
              <a:ext uri="{FF2B5EF4-FFF2-40B4-BE49-F238E27FC236}">
                <a16:creationId xmlns:a16="http://schemas.microsoft.com/office/drawing/2014/main" id="{BAA7678F-FFA8-474E-A336-2E3103A54EE7}"/>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 name="Title 1">
            <a:extLst>
              <a:ext uri="{FF2B5EF4-FFF2-40B4-BE49-F238E27FC236}">
                <a16:creationId xmlns:a16="http://schemas.microsoft.com/office/drawing/2014/main" id="{6D30C3C4-BA80-4A46-94FE-75A6E9DD2225}"/>
              </a:ext>
            </a:extLst>
          </p:cNvPr>
          <p:cNvSpPr>
            <a:spLocks noGrp="1"/>
          </p:cNvSpPr>
          <p:nvPr>
            <p:ph type="title"/>
          </p:nvPr>
        </p:nvSpPr>
        <p:spPr>
          <a:xfrm>
            <a:off x="360114" y="376363"/>
            <a:ext cx="7886700" cy="314479"/>
          </a:xfrm>
        </p:spPr>
        <p:txBody>
          <a:bodyP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
        <p:nvSpPr>
          <p:cNvPr id="10" name="object 3">
            <a:extLst>
              <a:ext uri="{FF2B5EF4-FFF2-40B4-BE49-F238E27FC236}">
                <a16:creationId xmlns:a16="http://schemas.microsoft.com/office/drawing/2014/main" id="{AFD2DC06-CB5F-4FB3-ADE6-6AFD31651F9C}"/>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5" name="Slide Number Placeholder 4">
            <a:extLst>
              <a:ext uri="{FF2B5EF4-FFF2-40B4-BE49-F238E27FC236}">
                <a16:creationId xmlns:a16="http://schemas.microsoft.com/office/drawing/2014/main" id="{2E10649B-490A-45E9-936A-651CE7B2410C}"/>
              </a:ext>
            </a:extLst>
          </p:cNvPr>
          <p:cNvSpPr>
            <a:spLocks noGrp="1"/>
          </p:cNvSpPr>
          <p:nvPr>
            <p:ph type="sldNum" sz="quarter" idx="12"/>
          </p:nvPr>
        </p:nvSpPr>
        <p:spPr/>
        <p:txBody>
          <a:bodyPr/>
          <a:lstStyle>
            <a:lvl1pPr>
              <a:defRPr>
                <a:solidFill>
                  <a:schemeClr val="tx1"/>
                </a:solidFill>
                <a:latin typeface="+mn-lt"/>
              </a:defRPr>
            </a:lvl1pPr>
          </a:lstStyle>
          <a:p>
            <a:fld id="{E2C72C7D-0CC7-4ABC-9EE9-0B67B72A972F}" type="slidenum">
              <a:rPr lang="en-GB" smtClean="0"/>
              <a:pPr/>
              <a:t>‹#›</a:t>
            </a:fld>
            <a:endParaRPr lang="en-GB" dirty="0"/>
          </a:p>
        </p:txBody>
      </p:sp>
    </p:spTree>
    <p:extLst>
      <p:ext uri="{BB962C8B-B14F-4D97-AF65-F5344CB8AC3E}">
        <p14:creationId xmlns:p14="http://schemas.microsoft.com/office/powerpoint/2010/main" val="719204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w/ Banner">
    <p:spTree>
      <p:nvGrpSpPr>
        <p:cNvPr id="1" name=""/>
        <p:cNvGrpSpPr/>
        <p:nvPr/>
      </p:nvGrpSpPr>
      <p:grpSpPr>
        <a:xfrm>
          <a:off x="0" y="0"/>
          <a:ext cx="0" cy="0"/>
          <a:chOff x="0" y="0"/>
          <a:chExt cx="0" cy="0"/>
        </a:xfrm>
      </p:grpSpPr>
      <p:sp>
        <p:nvSpPr>
          <p:cNvPr id="11" name="object 2">
            <a:hlinkClick r:id="" action="ppaction://hlinkshowjump?jump=previousslide"/>
            <a:extLst>
              <a:ext uri="{FF2B5EF4-FFF2-40B4-BE49-F238E27FC236}">
                <a16:creationId xmlns:a16="http://schemas.microsoft.com/office/drawing/2014/main" id="{056F5691-DBD0-462A-A0C2-9C1C99DC53D3}"/>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12" name="Picture 11" descr="Powerpoint skinny bottom area.jpg">
            <a:extLst>
              <a:ext uri="{FF2B5EF4-FFF2-40B4-BE49-F238E27FC236}">
                <a16:creationId xmlns:a16="http://schemas.microsoft.com/office/drawing/2014/main" id="{13CD0D98-1899-427B-B1D3-F2736DE9C9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3" name="object 2">
            <a:hlinkClick r:id="" action="ppaction://hlinkshowjump?jump=nextslide"/>
            <a:extLst>
              <a:ext uri="{FF2B5EF4-FFF2-40B4-BE49-F238E27FC236}">
                <a16:creationId xmlns:a16="http://schemas.microsoft.com/office/drawing/2014/main" id="{E778ABAA-0751-4516-A81E-913BA202BD2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2">
            <a:extLst>
              <a:ext uri="{FF2B5EF4-FFF2-40B4-BE49-F238E27FC236}">
                <a16:creationId xmlns:a16="http://schemas.microsoft.com/office/drawing/2014/main" id="{BAA7678F-FFA8-474E-A336-2E3103A54EE7}"/>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5" name="Slide Number Placeholder 4">
            <a:extLst>
              <a:ext uri="{FF2B5EF4-FFF2-40B4-BE49-F238E27FC236}">
                <a16:creationId xmlns:a16="http://schemas.microsoft.com/office/drawing/2014/main" id="{2E10649B-490A-45E9-936A-651CE7B2410C}"/>
              </a:ext>
            </a:extLst>
          </p:cNvPr>
          <p:cNvSpPr>
            <a:spLocks noGrp="1"/>
          </p:cNvSpPr>
          <p:nvPr>
            <p:ph type="sldNum" sz="quarter" idx="12"/>
          </p:nvPr>
        </p:nvSpPr>
        <p:spPr/>
        <p:txBody>
          <a:bodyPr/>
          <a:lstStyle>
            <a:lvl1pPr>
              <a:defRPr>
                <a:solidFill>
                  <a:schemeClr val="tx1"/>
                </a:solidFill>
              </a:defRPr>
            </a:lvl1pPr>
          </a:lstStyle>
          <a:p>
            <a:fld id="{E2C72C7D-0CC7-4ABC-9EE9-0B67B72A972F}" type="slidenum">
              <a:rPr lang="en-GB" smtClean="0"/>
              <a:pPr/>
              <a:t>‹#›</a:t>
            </a:fld>
            <a:endParaRPr lang="en-GB" dirty="0"/>
          </a:p>
        </p:txBody>
      </p:sp>
      <p:sp>
        <p:nvSpPr>
          <p:cNvPr id="9" name="object 3">
            <a:extLst>
              <a:ext uri="{FF2B5EF4-FFF2-40B4-BE49-F238E27FC236}">
                <a16:creationId xmlns:a16="http://schemas.microsoft.com/office/drawing/2014/main" id="{C72A2826-7F77-449F-9559-9519129141EA}"/>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graphicFrame>
        <p:nvGraphicFramePr>
          <p:cNvPr id="19" name="Table 18">
            <a:extLst>
              <a:ext uri="{FF2B5EF4-FFF2-40B4-BE49-F238E27FC236}">
                <a16:creationId xmlns:a16="http://schemas.microsoft.com/office/drawing/2014/main" id="{FBC05635-1B13-473C-9483-A8D6CB5AE935}"/>
              </a:ext>
            </a:extLst>
          </p:cNvPr>
          <p:cNvGraphicFramePr>
            <a:graphicFrameLocks noGrp="1" noChangeAspect="1"/>
          </p:cNvGraphicFramePr>
          <p:nvPr userDrawn="1">
            <p:extLst>
              <p:ext uri="{D42A27DB-BD31-4B8C-83A1-F6EECF244321}">
                <p14:modId xmlns:p14="http://schemas.microsoft.com/office/powerpoint/2010/main" val="580692578"/>
              </p:ext>
            </p:extLst>
          </p:nvPr>
        </p:nvGraphicFramePr>
        <p:xfrm>
          <a:off x="362847" y="357833"/>
          <a:ext cx="7727250" cy="41148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mn-lt"/>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r>
                        <a:rPr lang="en-GB" sz="1050" dirty="0">
                          <a:latin typeface="+mn-lt"/>
                          <a:cs typeface="Arial" panose="020B0604020202020204" pitchFamily="34" charset="0"/>
                        </a:rPr>
                        <a:t>Experience and expertise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mn-lt"/>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4179169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0" name="object 2">
            <a:hlinkClick r:id="" action="ppaction://hlinkshowjump?jump=previousslide"/>
            <a:extLst>
              <a:ext uri="{FF2B5EF4-FFF2-40B4-BE49-F238E27FC236}">
                <a16:creationId xmlns:a16="http://schemas.microsoft.com/office/drawing/2014/main" id="{341AB9AE-7CA6-4349-AB5B-F332588B09DF}"/>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21" name="Picture 20" descr="Powerpoint skinny bottom area.jpg">
            <a:extLst>
              <a:ext uri="{FF2B5EF4-FFF2-40B4-BE49-F238E27FC236}">
                <a16:creationId xmlns:a16="http://schemas.microsoft.com/office/drawing/2014/main" id="{B3225174-E163-4DC5-A5D1-BE8F73414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22" name="object 2">
            <a:hlinkClick r:id="" action="ppaction://hlinkshowjump?jump=nextslide"/>
            <a:extLst>
              <a:ext uri="{FF2B5EF4-FFF2-40B4-BE49-F238E27FC236}">
                <a16:creationId xmlns:a16="http://schemas.microsoft.com/office/drawing/2014/main" id="{1B25A338-1943-4972-B0D3-8CE244ECFB19}"/>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3" name="Slide Number Placeholder 2">
            <a:extLst>
              <a:ext uri="{FF2B5EF4-FFF2-40B4-BE49-F238E27FC236}">
                <a16:creationId xmlns:a16="http://schemas.microsoft.com/office/drawing/2014/main" id="{31251F06-87FB-4E07-A455-6E30CE94A652}"/>
              </a:ext>
            </a:extLst>
          </p:cNvPr>
          <p:cNvSpPr>
            <a:spLocks noGrp="1"/>
          </p:cNvSpPr>
          <p:nvPr>
            <p:ph type="sldNum" sz="quarter" idx="10"/>
          </p:nvPr>
        </p:nvSpPr>
        <p:spPr/>
        <p:txBody>
          <a:bodyPr/>
          <a:lstStyle>
            <a:lvl1pPr>
              <a:defRPr>
                <a:latin typeface="+mn-lt"/>
              </a:defRPr>
            </a:lvl1pPr>
          </a:lstStyle>
          <a:p>
            <a:fld id="{C2AE3204-DB0E-4682-A133-B8DF24F8787B}" type="slidenum">
              <a:rPr lang="en-GB" smtClean="0"/>
              <a:pPr/>
              <a:t>‹#›</a:t>
            </a:fld>
            <a:endParaRPr lang="en-GB" dirty="0"/>
          </a:p>
        </p:txBody>
      </p:sp>
      <p:sp>
        <p:nvSpPr>
          <p:cNvPr id="5" name="object 2">
            <a:extLst>
              <a:ext uri="{FF2B5EF4-FFF2-40B4-BE49-F238E27FC236}">
                <a16:creationId xmlns:a16="http://schemas.microsoft.com/office/drawing/2014/main" id="{2BC948D2-2753-4E40-8ECF-4D563798DEEB}"/>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9" name="Slide Number Placeholder 4">
            <a:extLst>
              <a:ext uri="{FF2B5EF4-FFF2-40B4-BE49-F238E27FC236}">
                <a16:creationId xmlns:a16="http://schemas.microsoft.com/office/drawing/2014/main" id="{51B0A1AB-0273-482C-AE03-7DFD745601A3}"/>
              </a:ext>
            </a:extLst>
          </p:cNvPr>
          <p:cNvSpPr txBox="1">
            <a:spLocks/>
          </p:cNvSpPr>
          <p:nvPr userDrawn="1"/>
        </p:nvSpPr>
        <p:spPr>
          <a:xfrm>
            <a:off x="181841" y="645650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AE3204-DB0E-4682-A133-B8DF24F8787B}" type="slidenum">
              <a:rPr lang="en-GB" smtClean="0">
                <a:solidFill>
                  <a:schemeClr val="tx1"/>
                </a:solidFill>
                <a:latin typeface="+mn-lt"/>
              </a:rPr>
              <a:pPr/>
              <a:t>‹#›</a:t>
            </a:fld>
            <a:endParaRPr lang="en-GB" dirty="0">
              <a:solidFill>
                <a:schemeClr val="tx1"/>
              </a:solidFill>
              <a:latin typeface="+mn-lt"/>
            </a:endParaRPr>
          </a:p>
        </p:txBody>
      </p:sp>
      <p:sp>
        <p:nvSpPr>
          <p:cNvPr id="10" name="object 3">
            <a:extLst>
              <a:ext uri="{FF2B5EF4-FFF2-40B4-BE49-F238E27FC236}">
                <a16:creationId xmlns:a16="http://schemas.microsoft.com/office/drawing/2014/main" id="{78EC3CDF-B12D-43AB-91B9-02713DAAC9E1}"/>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1" name="Chart Placeholder 10">
            <a:extLst>
              <a:ext uri="{FF2B5EF4-FFF2-40B4-BE49-F238E27FC236}">
                <a16:creationId xmlns:a16="http://schemas.microsoft.com/office/drawing/2014/main" id="{FCA10B42-8D27-4A53-9AE1-D45041006836}"/>
              </a:ext>
            </a:extLst>
          </p:cNvPr>
          <p:cNvSpPr>
            <a:spLocks noGrp="1"/>
          </p:cNvSpPr>
          <p:nvPr>
            <p:ph type="chart" sz="quarter" idx="13"/>
          </p:nvPr>
        </p:nvSpPr>
        <p:spPr>
          <a:xfrm>
            <a:off x="3227388" y="1814513"/>
            <a:ext cx="3048000" cy="2784475"/>
          </a:xfrm>
        </p:spPr>
        <p:txBody>
          <a:bodyPr/>
          <a:lstStyle>
            <a:lvl1pPr>
              <a:defRPr>
                <a:latin typeface="+mn-lt"/>
              </a:defRPr>
            </a:lvl1pPr>
          </a:lstStyle>
          <a:p>
            <a:r>
              <a:rPr lang="en-US" dirty="0"/>
              <a:t>Click icon to add chart</a:t>
            </a:r>
            <a:endParaRPr lang="en-GB" dirty="0"/>
          </a:p>
        </p:txBody>
      </p:sp>
      <p:sp>
        <p:nvSpPr>
          <p:cNvPr id="12" name="Text Placeholder 13">
            <a:extLst>
              <a:ext uri="{FF2B5EF4-FFF2-40B4-BE49-F238E27FC236}">
                <a16:creationId xmlns:a16="http://schemas.microsoft.com/office/drawing/2014/main" id="{E666B77B-7E36-4E90-AD4B-788ACAEACCCB}"/>
              </a:ext>
            </a:extLst>
          </p:cNvPr>
          <p:cNvSpPr>
            <a:spLocks noGrp="1"/>
          </p:cNvSpPr>
          <p:nvPr>
            <p:ph type="body" sz="quarter" idx="14"/>
          </p:nvPr>
        </p:nvSpPr>
        <p:spPr>
          <a:xfrm>
            <a:off x="6719888" y="3713163"/>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1739BFBD-EA01-4DA3-870C-C2F75895BBCF}"/>
              </a:ext>
            </a:extLst>
          </p:cNvPr>
          <p:cNvSpPr>
            <a:spLocks noGrp="1"/>
          </p:cNvSpPr>
          <p:nvPr>
            <p:ph type="body" sz="quarter" idx="15"/>
          </p:nvPr>
        </p:nvSpPr>
        <p:spPr>
          <a:xfrm>
            <a:off x="513051" y="3591496"/>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4" name="Text Placeholder 16">
            <a:extLst>
              <a:ext uri="{FF2B5EF4-FFF2-40B4-BE49-F238E27FC236}">
                <a16:creationId xmlns:a16="http://schemas.microsoft.com/office/drawing/2014/main" id="{DAF26E95-7E8D-40B4-B8E3-F9410400488F}"/>
              </a:ext>
            </a:extLst>
          </p:cNvPr>
          <p:cNvSpPr>
            <a:spLocks noGrp="1"/>
          </p:cNvSpPr>
          <p:nvPr>
            <p:ph type="body" sz="quarter" idx="16"/>
          </p:nvPr>
        </p:nvSpPr>
        <p:spPr>
          <a:xfrm>
            <a:off x="360363" y="1268413"/>
            <a:ext cx="2867025" cy="990600"/>
          </a:xfrm>
        </p:spPr>
        <p:txBody>
          <a:bodyPr>
            <a:normAutofit/>
          </a:bodyPr>
          <a:lstStyle>
            <a:lvl1pPr marL="0" indent="0">
              <a:buNone/>
              <a:defRPr lang="en-US" sz="1600" b="1" i="1" kern="1200" spc="5" dirty="0" smtClean="0">
                <a:solidFill>
                  <a:srgbClr val="65696D"/>
                </a:solidFill>
                <a:latin typeface="+mn-lt"/>
                <a:ea typeface="+mn-ea"/>
                <a:cs typeface="Arial"/>
              </a:defRPr>
            </a:lvl1pPr>
          </a:lstStyle>
          <a:p>
            <a:pPr lvl="0"/>
            <a:r>
              <a:rPr lang="en-US"/>
              <a:t>Click to edit Master text styles</a:t>
            </a:r>
          </a:p>
        </p:txBody>
      </p:sp>
      <p:sp>
        <p:nvSpPr>
          <p:cNvPr id="15" name="object 9">
            <a:extLst>
              <a:ext uri="{FF2B5EF4-FFF2-40B4-BE49-F238E27FC236}">
                <a16:creationId xmlns:a16="http://schemas.microsoft.com/office/drawing/2014/main" id="{54A19702-F047-4D9F-91D8-91671799E8F4}"/>
              </a:ext>
            </a:extLst>
          </p:cNvPr>
          <p:cNvSpPr/>
          <p:nvPr userDrawn="1"/>
        </p:nvSpPr>
        <p:spPr>
          <a:xfrm>
            <a:off x="519163" y="2889097"/>
            <a:ext cx="312788" cy="16649"/>
          </a:xfrm>
          <a:prstGeom prst="rect">
            <a:avLst/>
          </a:prstGeom>
          <a:blipFill>
            <a:blip r:embed="rId7" cstate="print"/>
            <a:stretch>
              <a:fillRect/>
            </a:stretch>
          </a:blipFill>
        </p:spPr>
        <p:txBody>
          <a:bodyPr wrap="square" lIns="0" tIns="0" rIns="0" bIns="0" rtlCol="0"/>
          <a:lstStyle/>
          <a:p>
            <a:endParaRPr dirty="0">
              <a:latin typeface="+mn-lt"/>
            </a:endParaRPr>
          </a:p>
        </p:txBody>
      </p:sp>
      <p:sp>
        <p:nvSpPr>
          <p:cNvPr id="19" name="Title Placeholder 1">
            <a:extLst>
              <a:ext uri="{FF2B5EF4-FFF2-40B4-BE49-F238E27FC236}">
                <a16:creationId xmlns:a16="http://schemas.microsoft.com/office/drawing/2014/main" id="{AAA39145-620E-4B2A-B350-738FCDC2A31E}"/>
              </a:ext>
            </a:extLst>
          </p:cNvPr>
          <p:cNvSpPr>
            <a:spLocks noGrp="1"/>
          </p:cNvSpPr>
          <p:nvPr>
            <p:ph type="title"/>
          </p:nvPr>
        </p:nvSpPr>
        <p:spPr>
          <a:xfrm>
            <a:off x="359309" y="346210"/>
            <a:ext cx="7886700" cy="373782"/>
          </a:xfrm>
          <a:prstGeom prst="rect">
            <a:avLst/>
          </a:prstGeom>
        </p:spPr>
        <p:txBody>
          <a:bodyPr vert="horz" lIns="91440" tIns="45720" rIns="91440" bIns="45720" rtlCol="0" anchor="ct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628178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Layout w/ Banner">
    <p:spTree>
      <p:nvGrpSpPr>
        <p:cNvPr id="1" name=""/>
        <p:cNvGrpSpPr/>
        <p:nvPr/>
      </p:nvGrpSpPr>
      <p:grpSpPr>
        <a:xfrm>
          <a:off x="0" y="0"/>
          <a:ext cx="0" cy="0"/>
          <a:chOff x="0" y="0"/>
          <a:chExt cx="0" cy="0"/>
        </a:xfrm>
      </p:grpSpPr>
      <p:sp>
        <p:nvSpPr>
          <p:cNvPr id="20" name="object 2">
            <a:hlinkClick r:id="" action="ppaction://hlinkshowjump?jump=previousslide"/>
            <a:extLst>
              <a:ext uri="{FF2B5EF4-FFF2-40B4-BE49-F238E27FC236}">
                <a16:creationId xmlns:a16="http://schemas.microsoft.com/office/drawing/2014/main" id="{341AB9AE-7CA6-4349-AB5B-F332588B09DF}"/>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21" name="Picture 20" descr="Powerpoint skinny bottom area.jpg">
            <a:extLst>
              <a:ext uri="{FF2B5EF4-FFF2-40B4-BE49-F238E27FC236}">
                <a16:creationId xmlns:a16="http://schemas.microsoft.com/office/drawing/2014/main" id="{B3225174-E163-4DC5-A5D1-BE8F73414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22" name="object 2">
            <a:hlinkClick r:id="" action="ppaction://hlinkshowjump?jump=nextslide"/>
            <a:extLst>
              <a:ext uri="{FF2B5EF4-FFF2-40B4-BE49-F238E27FC236}">
                <a16:creationId xmlns:a16="http://schemas.microsoft.com/office/drawing/2014/main" id="{1B25A338-1943-4972-B0D3-8CE244ECFB19}"/>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3" name="Slide Number Placeholder 2">
            <a:extLst>
              <a:ext uri="{FF2B5EF4-FFF2-40B4-BE49-F238E27FC236}">
                <a16:creationId xmlns:a16="http://schemas.microsoft.com/office/drawing/2014/main" id="{31251F06-87FB-4E07-A455-6E30CE94A652}"/>
              </a:ext>
            </a:extLst>
          </p:cNvPr>
          <p:cNvSpPr>
            <a:spLocks noGrp="1"/>
          </p:cNvSpPr>
          <p:nvPr>
            <p:ph type="sldNum" sz="quarter" idx="10"/>
          </p:nvPr>
        </p:nvSpPr>
        <p:spPr/>
        <p:txBody>
          <a:bodyPr/>
          <a:lstStyle>
            <a:lvl1pPr>
              <a:defRPr>
                <a:latin typeface="+mn-lt"/>
              </a:defRPr>
            </a:lvl1pPr>
          </a:lstStyle>
          <a:p>
            <a:fld id="{C2AE3204-DB0E-4682-A133-B8DF24F8787B}" type="slidenum">
              <a:rPr lang="en-GB" smtClean="0"/>
              <a:pPr/>
              <a:t>‹#›</a:t>
            </a:fld>
            <a:endParaRPr lang="en-GB" dirty="0"/>
          </a:p>
        </p:txBody>
      </p:sp>
      <p:sp>
        <p:nvSpPr>
          <p:cNvPr id="5" name="object 2">
            <a:extLst>
              <a:ext uri="{FF2B5EF4-FFF2-40B4-BE49-F238E27FC236}">
                <a16:creationId xmlns:a16="http://schemas.microsoft.com/office/drawing/2014/main" id="{2BC948D2-2753-4E40-8ECF-4D563798DEEB}"/>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9" name="Slide Number Placeholder 4">
            <a:extLst>
              <a:ext uri="{FF2B5EF4-FFF2-40B4-BE49-F238E27FC236}">
                <a16:creationId xmlns:a16="http://schemas.microsoft.com/office/drawing/2014/main" id="{51B0A1AB-0273-482C-AE03-7DFD745601A3}"/>
              </a:ext>
            </a:extLst>
          </p:cNvPr>
          <p:cNvSpPr txBox="1">
            <a:spLocks/>
          </p:cNvSpPr>
          <p:nvPr userDrawn="1"/>
        </p:nvSpPr>
        <p:spPr>
          <a:xfrm>
            <a:off x="181841" y="645650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AE3204-DB0E-4682-A133-B8DF24F8787B}" type="slidenum">
              <a:rPr lang="en-GB" smtClean="0">
                <a:solidFill>
                  <a:schemeClr val="tx1"/>
                </a:solidFill>
                <a:latin typeface="+mn-lt"/>
              </a:rPr>
              <a:pPr/>
              <a:t>‹#›</a:t>
            </a:fld>
            <a:endParaRPr lang="en-GB" dirty="0">
              <a:solidFill>
                <a:schemeClr val="tx1"/>
              </a:solidFill>
              <a:latin typeface="+mn-lt"/>
            </a:endParaRPr>
          </a:p>
        </p:txBody>
      </p:sp>
      <p:sp>
        <p:nvSpPr>
          <p:cNvPr id="11" name="Chart Placeholder 10">
            <a:extLst>
              <a:ext uri="{FF2B5EF4-FFF2-40B4-BE49-F238E27FC236}">
                <a16:creationId xmlns:a16="http://schemas.microsoft.com/office/drawing/2014/main" id="{FCA10B42-8D27-4A53-9AE1-D45041006836}"/>
              </a:ext>
            </a:extLst>
          </p:cNvPr>
          <p:cNvSpPr>
            <a:spLocks noGrp="1"/>
          </p:cNvSpPr>
          <p:nvPr>
            <p:ph type="chart" sz="quarter" idx="13"/>
          </p:nvPr>
        </p:nvSpPr>
        <p:spPr>
          <a:xfrm>
            <a:off x="3227388" y="1814513"/>
            <a:ext cx="3048000" cy="2784475"/>
          </a:xfrm>
        </p:spPr>
        <p:txBody>
          <a:bodyPr/>
          <a:lstStyle>
            <a:lvl1pPr>
              <a:defRPr>
                <a:latin typeface="+mn-lt"/>
              </a:defRPr>
            </a:lvl1pPr>
          </a:lstStyle>
          <a:p>
            <a:r>
              <a:rPr lang="en-US" dirty="0"/>
              <a:t>Click icon to add chart</a:t>
            </a:r>
            <a:endParaRPr lang="en-GB" dirty="0"/>
          </a:p>
        </p:txBody>
      </p:sp>
      <p:sp>
        <p:nvSpPr>
          <p:cNvPr id="12" name="Text Placeholder 13">
            <a:extLst>
              <a:ext uri="{FF2B5EF4-FFF2-40B4-BE49-F238E27FC236}">
                <a16:creationId xmlns:a16="http://schemas.microsoft.com/office/drawing/2014/main" id="{E666B77B-7E36-4E90-AD4B-788ACAEACCCB}"/>
              </a:ext>
            </a:extLst>
          </p:cNvPr>
          <p:cNvSpPr>
            <a:spLocks noGrp="1"/>
          </p:cNvSpPr>
          <p:nvPr>
            <p:ph type="body" sz="quarter" idx="14"/>
          </p:nvPr>
        </p:nvSpPr>
        <p:spPr>
          <a:xfrm>
            <a:off x="6719888" y="3713163"/>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1739BFBD-EA01-4DA3-870C-C2F75895BBCF}"/>
              </a:ext>
            </a:extLst>
          </p:cNvPr>
          <p:cNvSpPr>
            <a:spLocks noGrp="1"/>
          </p:cNvSpPr>
          <p:nvPr>
            <p:ph type="body" sz="quarter" idx="15"/>
          </p:nvPr>
        </p:nvSpPr>
        <p:spPr>
          <a:xfrm>
            <a:off x="513051" y="3591496"/>
            <a:ext cx="1870075" cy="1204912"/>
          </a:xfrm>
        </p:spPr>
        <p:txBody>
          <a:bodyPr>
            <a:normAutofit/>
          </a:bodyPr>
          <a:lstStyle>
            <a:lvl1pPr marL="0" indent="0">
              <a:buNone/>
              <a:defRPr lang="en-US" sz="1100" kern="1200" spc="5" dirty="0" smtClean="0">
                <a:solidFill>
                  <a:srgbClr val="505457"/>
                </a:solidFill>
                <a:latin typeface="+mn-lt"/>
                <a:ea typeface="+mn-ea"/>
                <a:cs typeface="Arial"/>
              </a:defRPr>
            </a:lvl1pPr>
            <a:lvl2pPr marL="457200" indent="0">
              <a:buNone/>
              <a:defRPr/>
            </a:lvl2pPr>
          </a:lstStyle>
          <a:p>
            <a:pPr lvl="0"/>
            <a:r>
              <a:rPr lang="en-US"/>
              <a:t>Click to edit Master text styles</a:t>
            </a:r>
          </a:p>
        </p:txBody>
      </p:sp>
      <p:sp>
        <p:nvSpPr>
          <p:cNvPr id="14" name="Text Placeholder 16">
            <a:extLst>
              <a:ext uri="{FF2B5EF4-FFF2-40B4-BE49-F238E27FC236}">
                <a16:creationId xmlns:a16="http://schemas.microsoft.com/office/drawing/2014/main" id="{DAF26E95-7E8D-40B4-B8E3-F9410400488F}"/>
              </a:ext>
            </a:extLst>
          </p:cNvPr>
          <p:cNvSpPr>
            <a:spLocks noGrp="1"/>
          </p:cNvSpPr>
          <p:nvPr>
            <p:ph type="body" sz="quarter" idx="16"/>
          </p:nvPr>
        </p:nvSpPr>
        <p:spPr>
          <a:xfrm>
            <a:off x="360363" y="1268413"/>
            <a:ext cx="2867025" cy="990600"/>
          </a:xfrm>
        </p:spPr>
        <p:txBody>
          <a:bodyPr>
            <a:normAutofit/>
          </a:bodyPr>
          <a:lstStyle>
            <a:lvl1pPr marL="0" indent="0">
              <a:buNone/>
              <a:defRPr lang="en-US" sz="1600" b="1" i="1" kern="1200" spc="5" dirty="0" smtClean="0">
                <a:solidFill>
                  <a:srgbClr val="65696D"/>
                </a:solidFill>
                <a:latin typeface="+mn-lt"/>
                <a:ea typeface="+mn-ea"/>
                <a:cs typeface="Arial"/>
              </a:defRPr>
            </a:lvl1pPr>
          </a:lstStyle>
          <a:p>
            <a:pPr lvl="0"/>
            <a:r>
              <a:rPr lang="en-US"/>
              <a:t>Click to edit Master text styles</a:t>
            </a:r>
          </a:p>
        </p:txBody>
      </p:sp>
      <p:sp>
        <p:nvSpPr>
          <p:cNvPr id="15" name="object 9">
            <a:extLst>
              <a:ext uri="{FF2B5EF4-FFF2-40B4-BE49-F238E27FC236}">
                <a16:creationId xmlns:a16="http://schemas.microsoft.com/office/drawing/2014/main" id="{54A19702-F047-4D9F-91D8-91671799E8F4}"/>
              </a:ext>
            </a:extLst>
          </p:cNvPr>
          <p:cNvSpPr/>
          <p:nvPr userDrawn="1"/>
        </p:nvSpPr>
        <p:spPr>
          <a:xfrm>
            <a:off x="519163" y="2889097"/>
            <a:ext cx="312788" cy="16649"/>
          </a:xfrm>
          <a:prstGeom prst="rect">
            <a:avLst/>
          </a:prstGeom>
          <a:blipFill>
            <a:blip r:embed="rId6" cstate="print"/>
            <a:stretch>
              <a:fillRect/>
            </a:stretch>
          </a:blipFill>
        </p:spPr>
        <p:txBody>
          <a:bodyPr wrap="square" lIns="0" tIns="0" rIns="0" bIns="0" rtlCol="0"/>
          <a:lstStyle/>
          <a:p>
            <a:endParaRPr dirty="0">
              <a:latin typeface="+mn-lt"/>
            </a:endParaRPr>
          </a:p>
        </p:txBody>
      </p:sp>
      <p:sp>
        <p:nvSpPr>
          <p:cNvPr id="16" name="object 3">
            <a:extLst>
              <a:ext uri="{FF2B5EF4-FFF2-40B4-BE49-F238E27FC236}">
                <a16:creationId xmlns:a16="http://schemas.microsoft.com/office/drawing/2014/main" id="{D98CF556-47B7-4400-8FC4-F4ABDD57EADC}"/>
              </a:ext>
            </a:extLst>
          </p:cNvPr>
          <p:cNvSpPr/>
          <p:nvPr userDrawn="1"/>
        </p:nvSpPr>
        <p:spPr>
          <a:xfrm>
            <a:off x="362847" y="719716"/>
            <a:ext cx="7727252" cy="1248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graphicFrame>
        <p:nvGraphicFramePr>
          <p:cNvPr id="19" name="Table 18">
            <a:extLst>
              <a:ext uri="{FF2B5EF4-FFF2-40B4-BE49-F238E27FC236}">
                <a16:creationId xmlns:a16="http://schemas.microsoft.com/office/drawing/2014/main" id="{7BD8EE45-E664-4B20-9D1D-9F9B37557DF9}"/>
              </a:ext>
            </a:extLst>
          </p:cNvPr>
          <p:cNvGraphicFramePr>
            <a:graphicFrameLocks noGrp="1"/>
          </p:cNvGraphicFramePr>
          <p:nvPr userDrawn="1">
            <p:extLst>
              <p:ext uri="{D42A27DB-BD31-4B8C-83A1-F6EECF244321}">
                <p14:modId xmlns:p14="http://schemas.microsoft.com/office/powerpoint/2010/main" val="3711276844"/>
              </p:ext>
            </p:extLst>
          </p:nvPr>
        </p:nvGraphicFramePr>
        <p:xfrm>
          <a:off x="362847" y="357833"/>
          <a:ext cx="7727250" cy="37437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Arial" panose="020B0604020202020204" pitchFamily="34" charset="0"/>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r>
                        <a:rPr lang="en-GB" sz="1050" dirty="0">
                          <a:latin typeface="Arial" panose="020B0604020202020204" pitchFamily="34" charset="0"/>
                          <a:cs typeface="Arial" panose="020B0604020202020204" pitchFamily="34" charset="0"/>
                        </a:rPr>
                        <a:t>Project Management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1669533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4" name="Picture 3" descr="M_R Gradient area for widescreen powerpoint .jpg">
            <a:extLst>
              <a:ext uri="{FF2B5EF4-FFF2-40B4-BE49-F238E27FC236}">
                <a16:creationId xmlns:a16="http://schemas.microsoft.com/office/drawing/2014/main" id="{881D09E6-16C2-46E5-8F0E-3002858502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sp>
        <p:nvSpPr>
          <p:cNvPr id="5" name="object 4">
            <a:extLst>
              <a:ext uri="{FF2B5EF4-FFF2-40B4-BE49-F238E27FC236}">
                <a16:creationId xmlns:a16="http://schemas.microsoft.com/office/drawing/2014/main" id="{8873984D-C9F6-4514-9DC3-C93FAF969E83}"/>
              </a:ext>
            </a:extLst>
          </p:cNvPr>
          <p:cNvSpPr txBox="1"/>
          <p:nvPr userDrawn="1"/>
        </p:nvSpPr>
        <p:spPr>
          <a:xfrm>
            <a:off x="3452336" y="2590800"/>
            <a:ext cx="2239328" cy="507831"/>
          </a:xfrm>
          <a:prstGeom prst="rect">
            <a:avLst/>
          </a:prstGeom>
        </p:spPr>
        <p:txBody>
          <a:bodyPr vert="horz" wrap="square" lIns="0" tIns="0" rIns="0" bIns="0" rtlCol="0">
            <a:spAutoFit/>
          </a:bodyPr>
          <a:lstStyle/>
          <a:p>
            <a:pPr marL="9525"/>
            <a:r>
              <a:rPr sz="3300" b="1" i="1" dirty="0">
                <a:solidFill>
                  <a:srgbClr val="FFFFFF"/>
                </a:solidFill>
                <a:latin typeface="+mn-lt"/>
                <a:cs typeface="Arial"/>
              </a:rPr>
              <a:t>Thank</a:t>
            </a:r>
            <a:r>
              <a:rPr sz="3300" b="1" i="1" spc="-4" dirty="0">
                <a:solidFill>
                  <a:srgbClr val="FFFFFF"/>
                </a:solidFill>
                <a:latin typeface="+mn-lt"/>
                <a:cs typeface="Arial"/>
              </a:rPr>
              <a:t> you.</a:t>
            </a:r>
            <a:endParaRPr sz="3300" dirty="0">
              <a:latin typeface="+mn-lt"/>
              <a:cs typeface="Arial"/>
            </a:endParaRPr>
          </a:p>
        </p:txBody>
      </p:sp>
      <p:sp>
        <p:nvSpPr>
          <p:cNvPr id="6" name="object 2">
            <a:hlinkClick r:id="" action="ppaction://hlinkshowjump?jump=previousslide"/>
            <a:extLst>
              <a:ext uri="{FF2B5EF4-FFF2-40B4-BE49-F238E27FC236}">
                <a16:creationId xmlns:a16="http://schemas.microsoft.com/office/drawing/2014/main" id="{2B36623A-6982-42C6-8B51-50A70387D04A}"/>
              </a:ext>
            </a:extLst>
          </p:cNvPr>
          <p:cNvSpPr/>
          <p:nvPr userDrawn="1"/>
        </p:nvSpPr>
        <p:spPr>
          <a:xfrm>
            <a:off x="8448104" y="6286292"/>
            <a:ext cx="122624" cy="1460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Tree>
    <p:extLst>
      <p:ext uri="{BB962C8B-B14F-4D97-AF65-F5344CB8AC3E}">
        <p14:creationId xmlns:p14="http://schemas.microsoft.com/office/powerpoint/2010/main" val="223616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4" name="Picture 3" descr="M_R Gradient area for widescreen powerpoint .jpg">
            <a:extLst>
              <a:ext uri="{FF2B5EF4-FFF2-40B4-BE49-F238E27FC236}">
                <a16:creationId xmlns:a16="http://schemas.microsoft.com/office/drawing/2014/main" id="{85E8E341-24CB-429F-8909-FF3FCB1EAE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640384"/>
          </a:xfrm>
          <a:prstGeom prst="rect">
            <a:avLst/>
          </a:prstGeom>
        </p:spPr>
      </p:pic>
      <p:sp>
        <p:nvSpPr>
          <p:cNvPr id="5" name="object 2">
            <a:hlinkClick r:id="" action="ppaction://hlinkshowjump?jump=previousslide"/>
            <a:extLst>
              <a:ext uri="{FF2B5EF4-FFF2-40B4-BE49-F238E27FC236}">
                <a16:creationId xmlns:a16="http://schemas.microsoft.com/office/drawing/2014/main" id="{E6BDA263-F857-442C-83D9-7ABD4A0A6E10}"/>
              </a:ext>
            </a:extLst>
          </p:cNvPr>
          <p:cNvSpPr/>
          <p:nvPr userDrawn="1"/>
        </p:nvSpPr>
        <p:spPr>
          <a:xfrm>
            <a:off x="8448104" y="6286292"/>
            <a:ext cx="122624" cy="1460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6" name="object 23">
            <a:extLst>
              <a:ext uri="{FF2B5EF4-FFF2-40B4-BE49-F238E27FC236}">
                <a16:creationId xmlns:a16="http://schemas.microsoft.com/office/drawing/2014/main" id="{913A9369-84F9-441B-849D-83EFBA212430}"/>
              </a:ext>
            </a:extLst>
          </p:cNvPr>
          <p:cNvSpPr txBox="1"/>
          <p:nvPr userDrawn="1"/>
        </p:nvSpPr>
        <p:spPr>
          <a:xfrm>
            <a:off x="4309254" y="5746818"/>
            <a:ext cx="1203008" cy="324576"/>
          </a:xfrm>
          <a:prstGeom prst="rect">
            <a:avLst/>
          </a:prstGeom>
        </p:spPr>
        <p:txBody>
          <a:bodyPr vert="horz" wrap="square" lIns="0" tIns="0" rIns="0" bIns="0" rtlCol="0">
            <a:spAutoFit/>
          </a:bodyPr>
          <a:lstStyle/>
          <a:p>
            <a:pPr marL="16669"/>
            <a:r>
              <a:rPr sz="1013" spc="15" dirty="0">
                <a:solidFill>
                  <a:srgbClr val="515457"/>
                </a:solidFill>
                <a:latin typeface="+mn-lt"/>
                <a:cs typeface="Arial"/>
              </a:rPr>
              <a:t>0207 239</a:t>
            </a:r>
            <a:r>
              <a:rPr sz="1013" spc="-86" dirty="0">
                <a:solidFill>
                  <a:srgbClr val="515457"/>
                </a:solidFill>
                <a:latin typeface="+mn-lt"/>
                <a:cs typeface="Arial"/>
              </a:rPr>
              <a:t> </a:t>
            </a:r>
            <a:r>
              <a:rPr sz="1013" spc="15" dirty="0">
                <a:solidFill>
                  <a:srgbClr val="515457"/>
                </a:solidFill>
                <a:latin typeface="+mn-lt"/>
                <a:cs typeface="Arial"/>
              </a:rPr>
              <a:t>7800</a:t>
            </a:r>
            <a:endParaRPr sz="1013" dirty="0">
              <a:latin typeface="+mn-lt"/>
              <a:cs typeface="Arial"/>
            </a:endParaRPr>
          </a:p>
          <a:p>
            <a:pPr marL="9525">
              <a:spcBef>
                <a:spcPts val="143"/>
              </a:spcBef>
            </a:pPr>
            <a:r>
              <a:rPr sz="1013" spc="11" dirty="0">
                <a:solidFill>
                  <a:srgbClr val="515457"/>
                </a:solidFill>
                <a:latin typeface="+mn-lt"/>
                <a:cs typeface="Arial"/>
                <a:hlinkClick r:id="rId4"/>
              </a:rPr>
              <a:t>info@traverse</a:t>
            </a:r>
            <a:r>
              <a:rPr lang="en-GB" sz="1013" spc="11" dirty="0">
                <a:solidFill>
                  <a:srgbClr val="515457"/>
                </a:solidFill>
                <a:latin typeface="+mn-lt"/>
                <a:cs typeface="Arial"/>
                <a:hlinkClick r:id="rId4"/>
              </a:rPr>
              <a:t>.ltd</a:t>
            </a:r>
            <a:r>
              <a:rPr lang="en-GB" sz="1013" spc="11" dirty="0">
                <a:solidFill>
                  <a:srgbClr val="515457"/>
                </a:solidFill>
                <a:latin typeface="+mn-lt"/>
                <a:cs typeface="Arial"/>
              </a:rPr>
              <a:t> </a:t>
            </a:r>
            <a:endParaRPr sz="1013" dirty="0">
              <a:latin typeface="+mn-lt"/>
              <a:cs typeface="Arial"/>
            </a:endParaRPr>
          </a:p>
        </p:txBody>
      </p:sp>
      <p:sp>
        <p:nvSpPr>
          <p:cNvPr id="27" name="object 24">
            <a:extLst>
              <a:ext uri="{FF2B5EF4-FFF2-40B4-BE49-F238E27FC236}">
                <a16:creationId xmlns:a16="http://schemas.microsoft.com/office/drawing/2014/main" id="{BE519F27-E8F4-47BE-BBF4-F236D6ECEA86}"/>
              </a:ext>
            </a:extLst>
          </p:cNvPr>
          <p:cNvSpPr txBox="1"/>
          <p:nvPr userDrawn="1"/>
        </p:nvSpPr>
        <p:spPr>
          <a:xfrm>
            <a:off x="5849832" y="5734937"/>
            <a:ext cx="1309211" cy="323358"/>
          </a:xfrm>
          <a:prstGeom prst="rect">
            <a:avLst/>
          </a:prstGeom>
        </p:spPr>
        <p:txBody>
          <a:bodyPr vert="horz" wrap="square" lIns="0" tIns="0" rIns="0" bIns="0" rtlCol="0">
            <a:spAutoFit/>
          </a:bodyPr>
          <a:lstStyle/>
          <a:p>
            <a:pPr marL="9525" marR="3810">
              <a:lnSpc>
                <a:spcPct val="107700"/>
              </a:lnSpc>
            </a:pPr>
            <a:r>
              <a:rPr lang="en-GB" sz="1013" spc="15" dirty="0">
                <a:solidFill>
                  <a:srgbClr val="515457"/>
                </a:solidFill>
                <a:latin typeface="+mn-lt"/>
                <a:cs typeface="Arial"/>
              </a:rPr>
              <a:t>2 Angel Square, London, EC1V 1NY</a:t>
            </a:r>
            <a:endParaRPr sz="1013" dirty="0">
              <a:latin typeface="+mn-lt"/>
              <a:cs typeface="Arial"/>
            </a:endParaRPr>
          </a:p>
        </p:txBody>
      </p:sp>
      <p:sp>
        <p:nvSpPr>
          <p:cNvPr id="28" name="object 25">
            <a:extLst>
              <a:ext uri="{FF2B5EF4-FFF2-40B4-BE49-F238E27FC236}">
                <a16:creationId xmlns:a16="http://schemas.microsoft.com/office/drawing/2014/main" id="{DB3FA2A9-E296-4923-AB2A-A8E3D5602D41}"/>
              </a:ext>
            </a:extLst>
          </p:cNvPr>
          <p:cNvSpPr txBox="1"/>
          <p:nvPr userDrawn="1"/>
        </p:nvSpPr>
        <p:spPr>
          <a:xfrm>
            <a:off x="4301520" y="6253616"/>
            <a:ext cx="1178719" cy="155877"/>
          </a:xfrm>
          <a:prstGeom prst="rect">
            <a:avLst/>
          </a:prstGeom>
        </p:spPr>
        <p:txBody>
          <a:bodyPr vert="horz" wrap="square" lIns="0" tIns="0" rIns="0" bIns="0" rtlCol="0">
            <a:spAutoFit/>
          </a:bodyPr>
          <a:lstStyle/>
          <a:p>
            <a:pPr marL="9525"/>
            <a:r>
              <a:rPr sz="1013" spc="19" dirty="0">
                <a:solidFill>
                  <a:srgbClr val="515457"/>
                </a:solidFill>
                <a:latin typeface="+mn-lt"/>
                <a:cs typeface="Arial"/>
                <a:hlinkClick r:id="rId5"/>
              </a:rPr>
              <a:t>www</a:t>
            </a:r>
            <a:r>
              <a:rPr sz="1013" spc="8" dirty="0">
                <a:solidFill>
                  <a:srgbClr val="515457"/>
                </a:solidFill>
                <a:latin typeface="+mn-lt"/>
                <a:cs typeface="Arial"/>
                <a:hlinkClick r:id="rId5"/>
              </a:rPr>
              <a:t>.tr</a:t>
            </a:r>
            <a:r>
              <a:rPr sz="1013" spc="15" dirty="0">
                <a:solidFill>
                  <a:srgbClr val="515457"/>
                </a:solidFill>
                <a:latin typeface="+mn-lt"/>
                <a:cs typeface="Arial"/>
                <a:hlinkClick r:id="rId5"/>
              </a:rPr>
              <a:t>ave</a:t>
            </a:r>
            <a:r>
              <a:rPr sz="1013" spc="11" dirty="0">
                <a:solidFill>
                  <a:srgbClr val="515457"/>
                </a:solidFill>
                <a:latin typeface="+mn-lt"/>
                <a:cs typeface="Arial"/>
                <a:hlinkClick r:id="rId5"/>
              </a:rPr>
              <a:t>rs</a:t>
            </a:r>
            <a:r>
              <a:rPr sz="1013" spc="15" dirty="0">
                <a:solidFill>
                  <a:srgbClr val="515457"/>
                </a:solidFill>
                <a:latin typeface="+mn-lt"/>
                <a:cs typeface="Arial"/>
                <a:hlinkClick r:id="rId5"/>
              </a:rPr>
              <a:t>e</a:t>
            </a:r>
            <a:r>
              <a:rPr lang="en-GB" sz="1013" spc="15" dirty="0">
                <a:solidFill>
                  <a:srgbClr val="515457"/>
                </a:solidFill>
                <a:latin typeface="+mn-lt"/>
                <a:cs typeface="Arial"/>
                <a:hlinkClick r:id="rId5"/>
              </a:rPr>
              <a:t>.ltd</a:t>
            </a:r>
            <a:r>
              <a:rPr lang="en-GB" sz="1013" spc="15" dirty="0">
                <a:solidFill>
                  <a:srgbClr val="515457"/>
                </a:solidFill>
                <a:latin typeface="+mn-lt"/>
                <a:cs typeface="Arial"/>
              </a:rPr>
              <a:t> </a:t>
            </a:r>
            <a:endParaRPr sz="1013" dirty="0">
              <a:latin typeface="+mn-lt"/>
              <a:cs typeface="Arial"/>
            </a:endParaRPr>
          </a:p>
        </p:txBody>
      </p:sp>
      <p:sp>
        <p:nvSpPr>
          <p:cNvPr id="29" name="object 4">
            <a:extLst>
              <a:ext uri="{FF2B5EF4-FFF2-40B4-BE49-F238E27FC236}">
                <a16:creationId xmlns:a16="http://schemas.microsoft.com/office/drawing/2014/main" id="{62879726-5D87-4E9E-AA91-E58AE61222B1}"/>
              </a:ext>
            </a:extLst>
          </p:cNvPr>
          <p:cNvSpPr txBox="1"/>
          <p:nvPr userDrawn="1"/>
        </p:nvSpPr>
        <p:spPr>
          <a:xfrm>
            <a:off x="1978528" y="2667000"/>
            <a:ext cx="2599368" cy="507831"/>
          </a:xfrm>
          <a:prstGeom prst="rect">
            <a:avLst/>
          </a:prstGeom>
        </p:spPr>
        <p:txBody>
          <a:bodyPr vert="horz" wrap="square" lIns="0" tIns="0" rIns="0" bIns="0" rtlCol="0">
            <a:spAutoFit/>
          </a:bodyPr>
          <a:lstStyle/>
          <a:p>
            <a:pPr marL="9525"/>
            <a:r>
              <a:rPr sz="3300" b="1" i="1" spc="-19" dirty="0">
                <a:solidFill>
                  <a:srgbClr val="FFFFFF"/>
                </a:solidFill>
                <a:latin typeface="+mn-lt"/>
                <a:cs typeface="Arial"/>
              </a:rPr>
              <a:t>Thank</a:t>
            </a:r>
            <a:r>
              <a:rPr sz="3300" b="1" i="1" spc="-8" dirty="0">
                <a:solidFill>
                  <a:srgbClr val="FFFFFF"/>
                </a:solidFill>
                <a:latin typeface="+mn-lt"/>
                <a:cs typeface="Arial"/>
              </a:rPr>
              <a:t> </a:t>
            </a:r>
            <a:r>
              <a:rPr sz="3300" b="1" i="1" spc="-19" dirty="0">
                <a:solidFill>
                  <a:srgbClr val="FFFFFF"/>
                </a:solidFill>
                <a:latin typeface="+mn-lt"/>
                <a:cs typeface="Arial"/>
              </a:rPr>
              <a:t>you.</a:t>
            </a:r>
            <a:endParaRPr sz="3300" dirty="0">
              <a:latin typeface="+mn-lt"/>
              <a:cs typeface="Arial"/>
            </a:endParaRPr>
          </a:p>
        </p:txBody>
      </p:sp>
      <p:pic>
        <p:nvPicPr>
          <p:cNvPr id="30" name="Picture 29" descr="Traverse White .eps">
            <a:extLst>
              <a:ext uri="{FF2B5EF4-FFF2-40B4-BE49-F238E27FC236}">
                <a16:creationId xmlns:a16="http://schemas.microsoft.com/office/drawing/2014/main" id="{C28661DB-BDBC-465D-9A47-1F821973B43E}"/>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714549" y="2589783"/>
            <a:ext cx="1206066" cy="829981"/>
          </a:xfrm>
          <a:prstGeom prst="rect">
            <a:avLst/>
          </a:prstGeom>
        </p:spPr>
      </p:pic>
      <p:grpSp>
        <p:nvGrpSpPr>
          <p:cNvPr id="31" name="Group 30">
            <a:extLst>
              <a:ext uri="{FF2B5EF4-FFF2-40B4-BE49-F238E27FC236}">
                <a16:creationId xmlns:a16="http://schemas.microsoft.com/office/drawing/2014/main" id="{6CBD61B9-29AB-4F00-AB9A-879786D9B4ED}"/>
              </a:ext>
            </a:extLst>
          </p:cNvPr>
          <p:cNvGrpSpPr>
            <a:grpSpLocks noChangeAspect="1"/>
          </p:cNvGrpSpPr>
          <p:nvPr userDrawn="1"/>
        </p:nvGrpSpPr>
        <p:grpSpPr>
          <a:xfrm>
            <a:off x="301728" y="5856595"/>
            <a:ext cx="3690288" cy="543004"/>
            <a:chOff x="0" y="0"/>
            <a:chExt cx="5034915" cy="742315"/>
          </a:xfrm>
        </p:grpSpPr>
        <p:pic>
          <p:nvPicPr>
            <p:cNvPr id="32" name="Picture 31">
              <a:extLst>
                <a:ext uri="{FF2B5EF4-FFF2-40B4-BE49-F238E27FC236}">
                  <a16:creationId xmlns:a16="http://schemas.microsoft.com/office/drawing/2014/main" id="{6F570A63-F454-4DE2-9FDC-45359CD26AA0}"/>
                </a:ext>
              </a:extLst>
            </p:cNvPr>
            <p:cNvPicPr>
              <a:picLocks/>
            </p:cNvPicPr>
            <p:nvPr userDrawn="1"/>
          </p:nvPicPr>
          <p:blipFill rotWithShape="1">
            <a:blip r:embed="rId7">
              <a:extLst>
                <a:ext uri="{28A0092B-C50C-407E-A947-70E740481C1C}">
                  <a14:useLocalDpi xmlns:a14="http://schemas.microsoft.com/office/drawing/2010/main"/>
                </a:ext>
              </a:extLst>
            </a:blip>
            <a:srcRect r="57030"/>
            <a:stretch/>
          </p:blipFill>
          <p:spPr bwMode="auto">
            <a:xfrm>
              <a:off x="0" y="0"/>
              <a:ext cx="1562100" cy="742315"/>
            </a:xfrm>
            <a:prstGeom prst="rect">
              <a:avLst/>
            </a:prstGeom>
            <a:noFill/>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id="{420419AF-02F0-4A02-8A75-412B370192F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609725" y="0"/>
              <a:ext cx="878205" cy="742315"/>
            </a:xfrm>
            <a:prstGeom prst="rect">
              <a:avLst/>
            </a:prstGeom>
            <a:noFill/>
            <a:ln>
              <a:noFill/>
            </a:ln>
          </p:spPr>
        </p:pic>
        <p:pic>
          <p:nvPicPr>
            <p:cNvPr id="34" name="Picture 33">
              <a:extLst>
                <a:ext uri="{FF2B5EF4-FFF2-40B4-BE49-F238E27FC236}">
                  <a16:creationId xmlns:a16="http://schemas.microsoft.com/office/drawing/2014/main" id="{8235BC5D-D1BA-4E3D-876D-72E4BCF6BD51}"/>
                </a:ext>
              </a:extLst>
            </p:cNvPr>
            <p:cNvPicPr>
              <a:picLocks/>
            </p:cNvPicPr>
            <p:nvPr userDrawn="1"/>
          </p:nvPicPr>
          <p:blipFill rotWithShape="1">
            <a:blip r:embed="rId7">
              <a:extLst>
                <a:ext uri="{28A0092B-C50C-407E-A947-70E740481C1C}">
                  <a14:useLocalDpi xmlns:a14="http://schemas.microsoft.com/office/drawing/2010/main"/>
                </a:ext>
              </a:extLst>
            </a:blip>
            <a:srcRect l="44542"/>
            <a:stretch/>
          </p:blipFill>
          <p:spPr bwMode="auto">
            <a:xfrm>
              <a:off x="3019425" y="0"/>
              <a:ext cx="2015490" cy="742315"/>
            </a:xfrm>
            <a:prstGeom prst="rect">
              <a:avLst/>
            </a:prstGeom>
            <a:noFill/>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A3268B10-1065-46A4-BFA0-CEBE40F80F9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44" t="2055" r="49545" b="1325"/>
            <a:stretch/>
          </p:blipFill>
          <p:spPr bwMode="auto">
            <a:xfrm>
              <a:off x="2505075" y="0"/>
              <a:ext cx="537210" cy="740410"/>
            </a:xfrm>
            <a:prstGeom prst="rect">
              <a:avLst/>
            </a:prstGeom>
            <a:noFill/>
            <a:ln>
              <a:noFill/>
            </a:ln>
            <a:extLst>
              <a:ext uri="{53640926-AAD7-44D8-BBD7-CCE9431645EC}">
                <a14:shadowObscured xmlns:a14="http://schemas.microsoft.com/office/drawing/2010/main"/>
              </a:ext>
            </a:extLst>
          </p:spPr>
        </p:pic>
      </p:grpSp>
      <p:sp>
        <p:nvSpPr>
          <p:cNvPr id="36" name="object 25">
            <a:extLst>
              <a:ext uri="{FF2B5EF4-FFF2-40B4-BE49-F238E27FC236}">
                <a16:creationId xmlns:a16="http://schemas.microsoft.com/office/drawing/2014/main" id="{A96B1705-BF70-4DEB-927A-CD8A6129DBB3}"/>
              </a:ext>
            </a:extLst>
          </p:cNvPr>
          <p:cNvSpPr txBox="1"/>
          <p:nvPr userDrawn="1"/>
        </p:nvSpPr>
        <p:spPr>
          <a:xfrm>
            <a:off x="5849832" y="6259647"/>
            <a:ext cx="1178719" cy="155877"/>
          </a:xfrm>
          <a:prstGeom prst="rect">
            <a:avLst/>
          </a:prstGeom>
        </p:spPr>
        <p:txBody>
          <a:bodyPr vert="horz" wrap="square" lIns="0" tIns="0" rIns="0" bIns="0" rtlCol="0">
            <a:spAutoFit/>
          </a:bodyPr>
          <a:lstStyle/>
          <a:p>
            <a:pPr marL="9525"/>
            <a:r>
              <a:rPr lang="en-GB" sz="1013" spc="19" dirty="0">
                <a:solidFill>
                  <a:srgbClr val="515457"/>
                </a:solidFill>
                <a:latin typeface="+mn-lt"/>
                <a:cs typeface="Arial"/>
                <a:hlinkClick r:id="rId10"/>
              </a:rPr>
              <a:t>@traversepeople</a:t>
            </a:r>
            <a:endParaRPr sz="1013" dirty="0">
              <a:latin typeface="+mn-lt"/>
              <a:cs typeface="Arial"/>
            </a:endParaRPr>
          </a:p>
        </p:txBody>
      </p:sp>
    </p:spTree>
    <p:extLst>
      <p:ext uri="{BB962C8B-B14F-4D97-AF65-F5344CB8AC3E}">
        <p14:creationId xmlns:p14="http://schemas.microsoft.com/office/powerpoint/2010/main" val="1525271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D644-2EF3-48A0-982B-8F401A3890F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57E64D-1DF2-49C4-9040-B25929C5ADF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24F4AE-6026-4D23-85CF-8EA6E1FA088D}"/>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C479EBFC-0F59-4654-BE7A-34A6606A36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561240-797D-4AF8-B939-0752B46AEC5A}"/>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241394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9D52-4360-407F-81C1-F11060489BE3}"/>
              </a:ext>
            </a:extLst>
          </p:cNvPr>
          <p:cNvSpPr>
            <a:spLocks noGrp="1"/>
          </p:cNvSpPr>
          <p:nvPr>
            <p:ph type="title" hasCustomPrompt="1"/>
          </p:nvPr>
        </p:nvSpPr>
        <p:spPr>
          <a:xfrm>
            <a:off x="360114" y="372541"/>
            <a:ext cx="7886700" cy="319550"/>
          </a:xfrm>
        </p:spPr>
        <p:txBody>
          <a:bodyPr>
            <a:noAutofit/>
          </a:bodyPr>
          <a:lstStyle>
            <a:lvl1pPr>
              <a:defRPr lang="en-GB" sz="1200" kern="1200" dirty="0">
                <a:solidFill>
                  <a:schemeClr val="tx1"/>
                </a:solidFill>
                <a:latin typeface="Arial" panose="020B0604020202020204" pitchFamily="34" charset="0"/>
                <a:ea typeface="+mj-ea"/>
                <a:cs typeface="Arial" panose="020B0604020202020204" pitchFamily="34" charset="0"/>
              </a:defRPr>
            </a:lvl1pPr>
          </a:lstStyle>
          <a:p>
            <a:r>
              <a:rPr lang="en-US"/>
              <a:t>Contents</a:t>
            </a:r>
            <a:endParaRPr lang="en-GB"/>
          </a:p>
        </p:txBody>
      </p:sp>
      <p:sp>
        <p:nvSpPr>
          <p:cNvPr id="5" name="object 2">
            <a:extLst>
              <a:ext uri="{FF2B5EF4-FFF2-40B4-BE49-F238E27FC236}">
                <a16:creationId xmlns:a16="http://schemas.microsoft.com/office/drawing/2014/main" id="{D5EAE438-C5E9-4A69-B841-13D3AD6FC677}"/>
              </a:ext>
            </a:extLst>
          </p:cNvPr>
          <p:cNvSpPr/>
          <p:nvPr userDrawn="1"/>
        </p:nvSpPr>
        <p:spPr>
          <a:xfrm>
            <a:off x="8246814" y="362621"/>
            <a:ext cx="687124" cy="3361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8" name="object 3">
            <a:extLst>
              <a:ext uri="{FF2B5EF4-FFF2-40B4-BE49-F238E27FC236}">
                <a16:creationId xmlns:a16="http://schemas.microsoft.com/office/drawing/2014/main" id="{0AFFA69A-BE94-48E7-B64A-FB89E3892231}"/>
              </a:ext>
            </a:extLst>
          </p:cNvPr>
          <p:cNvSpPr/>
          <p:nvPr userDrawn="1"/>
        </p:nvSpPr>
        <p:spPr>
          <a:xfrm>
            <a:off x="362847" y="679604"/>
            <a:ext cx="7727252" cy="1248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9" name="Rectangle 8">
            <a:extLst>
              <a:ext uri="{FF2B5EF4-FFF2-40B4-BE49-F238E27FC236}">
                <a16:creationId xmlns:a16="http://schemas.microsoft.com/office/drawing/2014/main" id="{03A3DC87-3BF5-4233-9132-B56EB135F86D}"/>
              </a:ext>
            </a:extLst>
          </p:cNvPr>
          <p:cNvSpPr/>
          <p:nvPr userDrawn="1"/>
        </p:nvSpPr>
        <p:spPr>
          <a:xfrm>
            <a:off x="1114885" y="1516700"/>
            <a:ext cx="3978110" cy="5704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Understanding the Requirement</a:t>
            </a:r>
          </a:p>
        </p:txBody>
      </p:sp>
      <p:sp>
        <p:nvSpPr>
          <p:cNvPr id="11" name="Rectangle 10">
            <a:extLst>
              <a:ext uri="{FF2B5EF4-FFF2-40B4-BE49-F238E27FC236}">
                <a16:creationId xmlns:a16="http://schemas.microsoft.com/office/drawing/2014/main" id="{A7160219-8D22-4244-B30E-E6EF7431B9EB}"/>
              </a:ext>
            </a:extLst>
          </p:cNvPr>
          <p:cNvSpPr/>
          <p:nvPr userDrawn="1"/>
        </p:nvSpPr>
        <p:spPr>
          <a:xfrm>
            <a:off x="1114885" y="2258999"/>
            <a:ext cx="3978110" cy="5704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Methodology </a:t>
            </a:r>
          </a:p>
        </p:txBody>
      </p:sp>
      <p:sp>
        <p:nvSpPr>
          <p:cNvPr id="13" name="Rectangle 12">
            <a:extLst>
              <a:ext uri="{FF2B5EF4-FFF2-40B4-BE49-F238E27FC236}">
                <a16:creationId xmlns:a16="http://schemas.microsoft.com/office/drawing/2014/main" id="{F735BA9E-DB17-4A32-BA98-A1EFF79D85A8}"/>
              </a:ext>
            </a:extLst>
          </p:cNvPr>
          <p:cNvSpPr/>
          <p:nvPr userDrawn="1"/>
        </p:nvSpPr>
        <p:spPr>
          <a:xfrm>
            <a:off x="1114883" y="3001298"/>
            <a:ext cx="3978111" cy="57045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Analysis and deliverables</a:t>
            </a:r>
          </a:p>
        </p:txBody>
      </p:sp>
      <p:sp>
        <p:nvSpPr>
          <p:cNvPr id="15" name="Rectangle 14">
            <a:extLst>
              <a:ext uri="{FF2B5EF4-FFF2-40B4-BE49-F238E27FC236}">
                <a16:creationId xmlns:a16="http://schemas.microsoft.com/office/drawing/2014/main" id="{C38D84CF-1435-4402-86EF-4807600EB98C}"/>
              </a:ext>
            </a:extLst>
          </p:cNvPr>
          <p:cNvSpPr/>
          <p:nvPr userDrawn="1"/>
        </p:nvSpPr>
        <p:spPr>
          <a:xfrm>
            <a:off x="1114884" y="3722667"/>
            <a:ext cx="3978110" cy="570451"/>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Experience, expertise and project management</a:t>
            </a:r>
          </a:p>
        </p:txBody>
      </p:sp>
      <p:sp>
        <p:nvSpPr>
          <p:cNvPr id="17" name="Rectangle 16">
            <a:extLst>
              <a:ext uri="{FF2B5EF4-FFF2-40B4-BE49-F238E27FC236}">
                <a16:creationId xmlns:a16="http://schemas.microsoft.com/office/drawing/2014/main" id="{EF7DD9FB-E487-47B5-BE35-E9EBA20C3FD5}"/>
              </a:ext>
            </a:extLst>
          </p:cNvPr>
          <p:cNvSpPr/>
          <p:nvPr userDrawn="1"/>
        </p:nvSpPr>
        <p:spPr>
          <a:xfrm>
            <a:off x="1114884" y="4434919"/>
            <a:ext cx="3978110" cy="57045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Commercial offer - Value for money</a:t>
            </a:r>
          </a:p>
        </p:txBody>
      </p:sp>
      <p:sp>
        <p:nvSpPr>
          <p:cNvPr id="25" name="Text Placeholder 24">
            <a:extLst>
              <a:ext uri="{FF2B5EF4-FFF2-40B4-BE49-F238E27FC236}">
                <a16:creationId xmlns:a16="http://schemas.microsoft.com/office/drawing/2014/main" id="{5A1173EA-8BD3-4689-9973-3CA438FD1DE7}"/>
              </a:ext>
            </a:extLst>
          </p:cNvPr>
          <p:cNvSpPr>
            <a:spLocks noGrp="1"/>
          </p:cNvSpPr>
          <p:nvPr>
            <p:ph type="body" sz="quarter" idx="11"/>
          </p:nvPr>
        </p:nvSpPr>
        <p:spPr>
          <a:xfrm>
            <a:off x="5313363" y="1638300"/>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5B7EB3E6-6FD0-4156-9426-CE37127FCCE4}"/>
              </a:ext>
            </a:extLst>
          </p:cNvPr>
          <p:cNvSpPr>
            <a:spLocks noGrp="1"/>
          </p:cNvSpPr>
          <p:nvPr>
            <p:ph type="body" sz="quarter" idx="12"/>
          </p:nvPr>
        </p:nvSpPr>
        <p:spPr>
          <a:xfrm>
            <a:off x="5313362" y="2362455"/>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7" name="Text Placeholder 24">
            <a:extLst>
              <a:ext uri="{FF2B5EF4-FFF2-40B4-BE49-F238E27FC236}">
                <a16:creationId xmlns:a16="http://schemas.microsoft.com/office/drawing/2014/main" id="{DB83A337-FC43-4CEB-9137-8E139637CABB}"/>
              </a:ext>
            </a:extLst>
          </p:cNvPr>
          <p:cNvSpPr>
            <a:spLocks noGrp="1"/>
          </p:cNvSpPr>
          <p:nvPr>
            <p:ph type="body" sz="quarter" idx="13"/>
          </p:nvPr>
        </p:nvSpPr>
        <p:spPr>
          <a:xfrm>
            <a:off x="5321541" y="3105108"/>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8" name="Text Placeholder 24">
            <a:extLst>
              <a:ext uri="{FF2B5EF4-FFF2-40B4-BE49-F238E27FC236}">
                <a16:creationId xmlns:a16="http://schemas.microsoft.com/office/drawing/2014/main" id="{87E7C840-F78A-4A63-8D4F-9473E0E01CA8}"/>
              </a:ext>
            </a:extLst>
          </p:cNvPr>
          <p:cNvSpPr>
            <a:spLocks noGrp="1"/>
          </p:cNvSpPr>
          <p:nvPr>
            <p:ph type="body" sz="quarter" idx="14"/>
          </p:nvPr>
        </p:nvSpPr>
        <p:spPr>
          <a:xfrm>
            <a:off x="5321541" y="3826123"/>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29" name="Text Placeholder 24">
            <a:extLst>
              <a:ext uri="{FF2B5EF4-FFF2-40B4-BE49-F238E27FC236}">
                <a16:creationId xmlns:a16="http://schemas.microsoft.com/office/drawing/2014/main" id="{5045805C-B91D-4F2B-8F0E-05439A8C6F3C}"/>
              </a:ext>
            </a:extLst>
          </p:cNvPr>
          <p:cNvSpPr>
            <a:spLocks noGrp="1"/>
          </p:cNvSpPr>
          <p:nvPr>
            <p:ph type="body" sz="quarter" idx="15"/>
          </p:nvPr>
        </p:nvSpPr>
        <p:spPr>
          <a:xfrm>
            <a:off x="5321541" y="4541078"/>
            <a:ext cx="1768475" cy="36353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2000"/>
            </a:lvl2pPr>
          </a:lstStyle>
          <a:p>
            <a:pPr lvl="0"/>
            <a:r>
              <a:rPr lang="en-US"/>
              <a:t>Click to edit Master text styles</a:t>
            </a:r>
          </a:p>
          <a:p>
            <a:pPr lvl="1"/>
            <a:r>
              <a:rPr lang="en-US"/>
              <a:t>Second level</a:t>
            </a:r>
          </a:p>
        </p:txBody>
      </p:sp>
      <p:sp>
        <p:nvSpPr>
          <p:cNvPr id="30" name="object 2">
            <a:hlinkClick r:id="" action="ppaction://hlinkshowjump?jump=previousslide"/>
            <a:extLst>
              <a:ext uri="{FF2B5EF4-FFF2-40B4-BE49-F238E27FC236}">
                <a16:creationId xmlns:a16="http://schemas.microsoft.com/office/drawing/2014/main" id="{DE6EDFBB-5032-4217-9691-5E568E12D135}"/>
              </a:ext>
            </a:extLst>
          </p:cNvPr>
          <p:cNvSpPr/>
          <p:nvPr userDrawn="1"/>
        </p:nvSpPr>
        <p:spPr>
          <a:xfrm>
            <a:off x="8565968" y="6224679"/>
            <a:ext cx="198469" cy="231827"/>
          </a:xfrm>
          <a:prstGeom prst="rect">
            <a:avLst/>
          </a:prstGeom>
          <a:blipFill>
            <a:blip r:embed="rId4"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31" name="Picture 30" descr="Powerpoint skinny bottom area.jpg">
            <a:extLst>
              <a:ext uri="{FF2B5EF4-FFF2-40B4-BE49-F238E27FC236}">
                <a16:creationId xmlns:a16="http://schemas.microsoft.com/office/drawing/2014/main" id="{9C6E239C-36C9-4500-91B9-25D25D6353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32" name="object 2">
            <a:hlinkClick r:id="" action="ppaction://hlinkshowjump?jump=nextslide"/>
            <a:extLst>
              <a:ext uri="{FF2B5EF4-FFF2-40B4-BE49-F238E27FC236}">
                <a16:creationId xmlns:a16="http://schemas.microsoft.com/office/drawing/2014/main" id="{53454E45-8A54-4C64-B5F2-7CDE32047FB4}"/>
              </a:ext>
            </a:extLst>
          </p:cNvPr>
          <p:cNvSpPr/>
          <p:nvPr userDrawn="1"/>
        </p:nvSpPr>
        <p:spPr>
          <a:xfrm>
            <a:off x="8764437" y="6254073"/>
            <a:ext cx="149219" cy="17515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Slide Number Placeholder 2">
            <a:extLst>
              <a:ext uri="{FF2B5EF4-FFF2-40B4-BE49-F238E27FC236}">
                <a16:creationId xmlns:a16="http://schemas.microsoft.com/office/drawing/2014/main" id="{322155E4-0A0A-40B3-ABB6-D21875026464}"/>
              </a:ext>
            </a:extLst>
          </p:cNvPr>
          <p:cNvSpPr>
            <a:spLocks noGrp="1"/>
          </p:cNvSpPr>
          <p:nvPr>
            <p:ph type="sldNum" sz="quarter" idx="10"/>
          </p:nvPr>
        </p:nvSpPr>
        <p:spPr/>
        <p:txBody>
          <a:bodyPr/>
          <a:lstStyle>
            <a:lvl1pPr>
              <a:defRPr/>
            </a:lvl1pPr>
          </a:lstStyle>
          <a:p>
            <a:fld id="{8EC51BE2-0AE3-466D-951E-056AFB3FC5A8}" type="slidenum">
              <a:rPr lang="en-GB" smtClean="0"/>
              <a:pPr/>
              <a:t>‹#›</a:t>
            </a:fld>
            <a:endParaRPr lang="en-GB" dirty="0"/>
          </a:p>
        </p:txBody>
      </p:sp>
    </p:spTree>
    <p:extLst>
      <p:ext uri="{BB962C8B-B14F-4D97-AF65-F5344CB8AC3E}">
        <p14:creationId xmlns:p14="http://schemas.microsoft.com/office/powerpoint/2010/main" val="613721731"/>
      </p:ext>
    </p:extLst>
  </p:cSld>
  <p:clrMapOvr>
    <a:masterClrMapping/>
  </p:clrMapOvr>
  <p:hf hdr="0" dt="0"/>
  <p:extLst>
    <p:ext uri="{DCECCB84-F9BA-43D5-87BE-67443E8EF086}">
      <p15:sldGuideLst xmlns:p15="http://schemas.microsoft.com/office/powerpoint/2012/main">
        <p15:guide id="1" orient="horz" pos="232"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F009-B230-4909-8326-6728D82E05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B63A0-7ED1-4F62-9008-C8B04BA9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42D86-C847-41C5-9DFB-604FA8998553}"/>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EAF338C5-9296-4ADA-B772-77C69AB45C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CD95F6-B5BC-43F0-9987-691053140A6C}"/>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3054522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240E-B0B8-44B5-831B-B645EB24F10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D33D4-84FC-47E5-A431-DCF74A03FF1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8E0C44-BEEE-43B5-AE04-31DFFA56DAA2}"/>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CD88498F-C88B-485C-83B8-C8EDBABFB1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BA464C-FF64-4452-84FE-E486B3131A5C}"/>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107408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D183-3C43-41CB-909D-736F1A4662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E800DB-B255-4604-9586-5F815B9EA31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34E5F9-A0B2-46B2-B278-4489F2BA3CE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0DD078-AE8B-430D-89C3-712A02424B7E}"/>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6" name="Footer Placeholder 5">
            <a:extLst>
              <a:ext uri="{FF2B5EF4-FFF2-40B4-BE49-F238E27FC236}">
                <a16:creationId xmlns:a16="http://schemas.microsoft.com/office/drawing/2014/main" id="{E9C04A6E-E0B4-447F-818F-E1E130AF34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DB3A99B-975B-4AD1-B925-7B3E11088A05}"/>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401375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616E-55BF-4197-BD2D-07EF9ED6D9E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F2A37B-B58A-49A2-8003-A911F1BDF47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774A2-F50B-4543-84E9-AB6F4E346DB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E2D0BF-566F-4FE1-ABE2-1D8FF57A30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957F18-5C4A-4F90-BC97-AC05AFA6E0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1D34D0-EC1F-4715-9E9D-2485293B6FB1}"/>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8" name="Footer Placeholder 7">
            <a:extLst>
              <a:ext uri="{FF2B5EF4-FFF2-40B4-BE49-F238E27FC236}">
                <a16:creationId xmlns:a16="http://schemas.microsoft.com/office/drawing/2014/main" id="{AEF8B0D6-2B1C-4858-8C87-C94A9A2D3BA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1037504-414D-421E-ADDD-FE1558736383}"/>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286992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4E9A-B565-4455-942E-F11A6C49B9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B76399-AC93-4E6B-88FE-77A3877CF7CB}"/>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4" name="Footer Placeholder 3">
            <a:extLst>
              <a:ext uri="{FF2B5EF4-FFF2-40B4-BE49-F238E27FC236}">
                <a16:creationId xmlns:a16="http://schemas.microsoft.com/office/drawing/2014/main" id="{1C0CB01B-42BC-4AD0-880F-269B3E4BF17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D706216-1765-4F63-95E7-113FD3C0B887}"/>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277513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3528A-DE07-4EAF-9F65-EE624F08DCB8}"/>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3" name="Footer Placeholder 2">
            <a:extLst>
              <a:ext uri="{FF2B5EF4-FFF2-40B4-BE49-F238E27FC236}">
                <a16:creationId xmlns:a16="http://schemas.microsoft.com/office/drawing/2014/main" id="{B9A2E03B-7C8D-4911-A7E2-562460AB7AD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A94E07F-B79E-4EDD-9095-377165079C61}"/>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1268267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5547-7C98-49AD-A886-3E4D31C68D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70DBF0-CAB5-434F-A71C-4C4EB1CA34C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2F22E8-BF6D-44D9-84DA-96B760395F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B5DA4-A52D-45AE-9463-C3F6B7956798}"/>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6" name="Footer Placeholder 5">
            <a:extLst>
              <a:ext uri="{FF2B5EF4-FFF2-40B4-BE49-F238E27FC236}">
                <a16:creationId xmlns:a16="http://schemas.microsoft.com/office/drawing/2014/main" id="{222A23FF-0A57-4353-ACA4-F32E471CC3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431F56-C1F8-4C0B-A370-A35A6147C4D7}"/>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2743267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6823-E97C-46D1-9394-7109B81188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60831-6FD2-4747-826C-49B9FDA32D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6361A66-32BA-4B55-BF58-92B9775789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571C1-90A9-46A9-B8DD-CFCD2190E6CE}"/>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6" name="Footer Placeholder 5">
            <a:extLst>
              <a:ext uri="{FF2B5EF4-FFF2-40B4-BE49-F238E27FC236}">
                <a16:creationId xmlns:a16="http://schemas.microsoft.com/office/drawing/2014/main" id="{9926CF2B-55E7-4C73-941D-442E33BE95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C1F1E69-AE8B-48ED-8F7C-AB47B468BA8A}"/>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331587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3BEC-603D-40C5-981A-64961A482D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5A6A5F-4078-49A5-BCDE-963DDA15A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6E719-3539-4CBF-92D5-4E5E56A30AC9}"/>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6D9EEE42-1BE6-4CE0-B031-CB58E58162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AF5CE97-80E3-4D50-BCE9-01592633CF5A}"/>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4018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277BB-EDBF-48B8-B3AA-A4D20635163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E4AF2B-B1AA-4639-8AE0-FD35D2D526E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BB1CFB-A49C-4BEB-A3F6-2D1BF3A19B2A}"/>
              </a:ext>
            </a:extLst>
          </p:cNvPr>
          <p:cNvSpPr>
            <a:spLocks noGrp="1"/>
          </p:cNvSpPr>
          <p:nvPr>
            <p:ph type="dt" sz="half" idx="10"/>
          </p:nvPr>
        </p:nvSpPr>
        <p:spPr/>
        <p:txBody>
          <a:body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60DCFC6C-3BA8-4D9A-92DC-D83462A2689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FECCC5-5D86-44B7-8AAF-59E97CBF588F}"/>
              </a:ext>
            </a:extLst>
          </p:cNvPr>
          <p:cNvSpPr>
            <a:spLocks noGrp="1"/>
          </p:cNvSpPr>
          <p:nvPr>
            <p:ph type="sldNum" sz="quarter" idx="12"/>
          </p:nvPr>
        </p:nvSpPr>
        <p:spPr/>
        <p:txBody>
          <a:bodyPr/>
          <a:lstStyle/>
          <a:p>
            <a:fld id="{3E2A91EC-04AD-4F78-B634-316C58C99264}" type="slidenum">
              <a:rPr lang="en-GB" smtClean="0"/>
              <a:t>‹#›</a:t>
            </a:fld>
            <a:endParaRPr lang="en-GB" dirty="0"/>
          </a:p>
        </p:txBody>
      </p:sp>
    </p:spTree>
    <p:extLst>
      <p:ext uri="{BB962C8B-B14F-4D97-AF65-F5344CB8AC3E}">
        <p14:creationId xmlns:p14="http://schemas.microsoft.com/office/powerpoint/2010/main" val="8644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object 2">
            <a:hlinkClick r:id="" action="ppaction://hlinkshowjump?jump=previousslide"/>
            <a:extLst>
              <a:ext uri="{FF2B5EF4-FFF2-40B4-BE49-F238E27FC236}">
                <a16:creationId xmlns:a16="http://schemas.microsoft.com/office/drawing/2014/main" id="{9AAA42C8-2198-4D65-B570-10EFC82527C2}"/>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9ABD3FA2-CF02-40EE-B087-14BC29AAF1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0B9C496C-C8FD-41F7-B9BD-BB3BF1845535}"/>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2" name="Title 1">
            <a:extLst>
              <a:ext uri="{FF2B5EF4-FFF2-40B4-BE49-F238E27FC236}">
                <a16:creationId xmlns:a16="http://schemas.microsoft.com/office/drawing/2014/main" id="{E206210C-AA35-4592-BE47-62A83ADE2A78}"/>
              </a:ext>
            </a:extLst>
          </p:cNvPr>
          <p:cNvSpPr>
            <a:spLocks noGrp="1"/>
          </p:cNvSpPr>
          <p:nvPr>
            <p:ph type="title"/>
          </p:nvPr>
        </p:nvSpPr>
        <p:spPr>
          <a:xfrm>
            <a:off x="362847" y="381581"/>
            <a:ext cx="7886700" cy="314479"/>
          </a:xfrm>
        </p:spPr>
        <p:txBody>
          <a:bodyPr>
            <a:normAutofit/>
          </a:bodyPr>
          <a:lstStyle>
            <a:lvl1pPr>
              <a:defRPr sz="1200">
                <a:latin typeface="+mn-lt"/>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F61F66-EF38-4E30-8484-9EA01ABE115E}"/>
              </a:ext>
            </a:extLst>
          </p:cNvPr>
          <p:cNvSpPr>
            <a:spLocks noGrp="1"/>
          </p:cNvSpPr>
          <p:nvPr>
            <p:ph idx="1"/>
          </p:nvPr>
        </p:nvSpPr>
        <p:spPr>
          <a:xfrm>
            <a:off x="362847" y="1491551"/>
            <a:ext cx="7961313" cy="4733128"/>
          </a:xfrm>
        </p:spPr>
        <p:txBody>
          <a:bodyPr>
            <a:normAutofit/>
          </a:bodyPr>
          <a:lstStyle>
            <a:lvl1pPr marL="285750" indent="-285750">
              <a:lnSpc>
                <a:spcPct val="100000"/>
              </a:lnSpc>
              <a:spcBef>
                <a:spcPts val="600"/>
              </a:spcBef>
              <a:buClr>
                <a:schemeClr val="accent3"/>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defRPr lang="en-US" sz="1100" kern="1200" spc="5" dirty="0" smtClean="0">
                <a:solidFill>
                  <a:srgbClr val="505457"/>
                </a:solidFill>
                <a:latin typeface="+mn-lt"/>
                <a:ea typeface="+mn-ea"/>
                <a:cs typeface="Arial"/>
              </a:defRPr>
            </a:lvl3pPr>
            <a:lvl4pPr>
              <a:defRPr lang="en-US" sz="1100" kern="1200" spc="5" dirty="0" smtClean="0">
                <a:solidFill>
                  <a:srgbClr val="505457"/>
                </a:solidFill>
                <a:latin typeface="+mn-lt"/>
                <a:ea typeface="+mn-ea"/>
                <a:cs typeface="Arial"/>
              </a:defRPr>
            </a:lvl4pPr>
            <a:lvl5pPr>
              <a:defRPr lang="en-GB" sz="1100" kern="1200" spc="5" dirty="0">
                <a:solidFill>
                  <a:srgbClr val="505457"/>
                </a:solidFill>
                <a:latin typeface="+mn-lt"/>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object 2">
            <a:extLst>
              <a:ext uri="{FF2B5EF4-FFF2-40B4-BE49-F238E27FC236}">
                <a16:creationId xmlns:a16="http://schemas.microsoft.com/office/drawing/2014/main" id="{7A285AE9-6636-41E4-B059-370515EB33AD}"/>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0" name="object 3">
            <a:extLst>
              <a:ext uri="{FF2B5EF4-FFF2-40B4-BE49-F238E27FC236}">
                <a16:creationId xmlns:a16="http://schemas.microsoft.com/office/drawing/2014/main" id="{6388F613-BA8A-4C5C-A8E5-6FF270D2F38E}"/>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18" name="Text Placeholder 17">
            <a:extLst>
              <a:ext uri="{FF2B5EF4-FFF2-40B4-BE49-F238E27FC236}">
                <a16:creationId xmlns:a16="http://schemas.microsoft.com/office/drawing/2014/main" id="{DCB46FD4-4B6D-4191-AE88-51D75C74A079}"/>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BC4628A-3BCB-453F-837A-AC3D4C57F6C7}"/>
              </a:ext>
            </a:extLst>
          </p:cNvPr>
          <p:cNvSpPr>
            <a:spLocks noGrp="1"/>
          </p:cNvSpPr>
          <p:nvPr>
            <p:ph type="sldNum" sz="quarter" idx="12"/>
          </p:nvPr>
        </p:nvSpPr>
        <p:spPr/>
        <p:txBody>
          <a:bodyPr/>
          <a:lstStyle>
            <a:lvl1pPr>
              <a:defRPr>
                <a:solidFill>
                  <a:schemeClr val="tx1"/>
                </a:solidFill>
                <a:latin typeface="+mn-lt"/>
              </a:defRPr>
            </a:lvl1pPr>
          </a:lstStyle>
          <a:p>
            <a:fld id="{1210CC98-6666-409F-8A29-66B3CCD8429D}" type="slidenum">
              <a:rPr lang="en-GB" smtClean="0"/>
              <a:pPr/>
              <a:t>‹#›</a:t>
            </a:fld>
            <a:endParaRPr lang="en-GB" dirty="0"/>
          </a:p>
        </p:txBody>
      </p:sp>
    </p:spTree>
    <p:extLst>
      <p:ext uri="{BB962C8B-B14F-4D97-AF65-F5344CB8AC3E}">
        <p14:creationId xmlns:p14="http://schemas.microsoft.com/office/powerpoint/2010/main" val="200869296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 Banner">
    <p:spTree>
      <p:nvGrpSpPr>
        <p:cNvPr id="1" name=""/>
        <p:cNvGrpSpPr/>
        <p:nvPr/>
      </p:nvGrpSpPr>
      <p:grpSpPr>
        <a:xfrm>
          <a:off x="0" y="0"/>
          <a:ext cx="0" cy="0"/>
          <a:chOff x="0" y="0"/>
          <a:chExt cx="0" cy="0"/>
        </a:xfrm>
      </p:grpSpPr>
      <p:sp>
        <p:nvSpPr>
          <p:cNvPr id="14" name="object 2">
            <a:hlinkClick r:id="" action="ppaction://hlinkshowjump?jump=previousslide"/>
            <a:extLst>
              <a:ext uri="{FF2B5EF4-FFF2-40B4-BE49-F238E27FC236}">
                <a16:creationId xmlns:a16="http://schemas.microsoft.com/office/drawing/2014/main" id="{9AAA42C8-2198-4D65-B570-10EFC82527C2}"/>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p>
        </p:txBody>
      </p:sp>
      <p:pic>
        <p:nvPicPr>
          <p:cNvPr id="15" name="Picture 14" descr="Powerpoint skinny bottom area.jpg">
            <a:extLst>
              <a:ext uri="{FF2B5EF4-FFF2-40B4-BE49-F238E27FC236}">
                <a16:creationId xmlns:a16="http://schemas.microsoft.com/office/drawing/2014/main" id="{9ABD3FA2-CF02-40EE-B087-14BC29AAF1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0B9C496C-C8FD-41F7-B9BD-BB3BF1845535}"/>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3EF61F66-EF38-4E30-8484-9EA01ABE115E}"/>
              </a:ext>
            </a:extLst>
          </p:cNvPr>
          <p:cNvSpPr>
            <a:spLocks noGrp="1"/>
          </p:cNvSpPr>
          <p:nvPr>
            <p:ph idx="1"/>
          </p:nvPr>
        </p:nvSpPr>
        <p:spPr>
          <a:xfrm>
            <a:off x="362847" y="1491551"/>
            <a:ext cx="7961313" cy="4733128"/>
          </a:xfrm>
        </p:spPr>
        <p:txBody>
          <a:bodyPr>
            <a:normAutofit/>
          </a:bodyPr>
          <a:lstStyle>
            <a:lvl1pPr marL="285750" indent="-285750">
              <a:buClr>
                <a:schemeClr val="accent3"/>
              </a:buClr>
              <a:buFont typeface="Arial" panose="020B0604020202020204" pitchFamily="34" charset="0"/>
              <a:buChar char="•"/>
              <a:defRPr lang="en-US" sz="1100" kern="1200" spc="5" dirty="0" smtClean="0">
                <a:solidFill>
                  <a:srgbClr val="505457"/>
                </a:solidFill>
                <a:latin typeface="Arial"/>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Arial"/>
                <a:ea typeface="+mn-ea"/>
                <a:cs typeface="Arial"/>
              </a:defRPr>
            </a:lvl2pPr>
            <a:lvl3pPr>
              <a:defRPr lang="en-US" sz="1100" kern="1200" spc="5" dirty="0" smtClean="0">
                <a:solidFill>
                  <a:srgbClr val="505457"/>
                </a:solidFill>
                <a:latin typeface="Arial"/>
                <a:ea typeface="+mn-ea"/>
                <a:cs typeface="Arial"/>
              </a:defRPr>
            </a:lvl3pPr>
            <a:lvl4pPr>
              <a:defRPr lang="en-US" sz="1100" kern="1200" spc="5" dirty="0" smtClean="0">
                <a:solidFill>
                  <a:srgbClr val="505457"/>
                </a:solidFill>
                <a:latin typeface="Arial"/>
                <a:ea typeface="+mn-ea"/>
                <a:cs typeface="Arial"/>
              </a:defRPr>
            </a:lvl4pPr>
            <a:lvl5pPr>
              <a:defRPr lang="en-GB" sz="1100" kern="1200" spc="5" dirty="0">
                <a:solidFill>
                  <a:srgbClr val="505457"/>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bject 2">
            <a:extLst>
              <a:ext uri="{FF2B5EF4-FFF2-40B4-BE49-F238E27FC236}">
                <a16:creationId xmlns:a16="http://schemas.microsoft.com/office/drawing/2014/main" id="{7A285AE9-6636-41E4-B059-370515EB33AD}"/>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10" name="object 3">
            <a:extLst>
              <a:ext uri="{FF2B5EF4-FFF2-40B4-BE49-F238E27FC236}">
                <a16:creationId xmlns:a16="http://schemas.microsoft.com/office/drawing/2014/main" id="{6388F613-BA8A-4C5C-A8E5-6FF270D2F38E}"/>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sp>
        <p:nvSpPr>
          <p:cNvPr id="18" name="Text Placeholder 17">
            <a:extLst>
              <a:ext uri="{FF2B5EF4-FFF2-40B4-BE49-F238E27FC236}">
                <a16:creationId xmlns:a16="http://schemas.microsoft.com/office/drawing/2014/main" id="{DCB46FD4-4B6D-4191-AE88-51D75C74A079}"/>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Arial"/>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BC4628A-3BCB-453F-837A-AC3D4C57F6C7}"/>
              </a:ext>
            </a:extLst>
          </p:cNvPr>
          <p:cNvSpPr>
            <a:spLocks noGrp="1"/>
          </p:cNvSpPr>
          <p:nvPr>
            <p:ph type="sldNum" sz="quarter" idx="12"/>
          </p:nvPr>
        </p:nvSpPr>
        <p:spPr/>
        <p:txBody>
          <a:bodyPr/>
          <a:lstStyle>
            <a:lvl1pPr>
              <a:defRPr>
                <a:solidFill>
                  <a:schemeClr val="tx1"/>
                </a:solidFill>
              </a:defRPr>
            </a:lvl1pPr>
          </a:lstStyle>
          <a:p>
            <a:fld id="{1210CC98-6666-409F-8A29-66B3CCD8429D}" type="slidenum">
              <a:rPr lang="en-GB" smtClean="0"/>
              <a:pPr/>
              <a:t>‹#›</a:t>
            </a:fld>
            <a:endParaRPr lang="en-GB" dirty="0"/>
          </a:p>
        </p:txBody>
      </p:sp>
      <p:graphicFrame>
        <p:nvGraphicFramePr>
          <p:cNvPr id="20" name="Table 19">
            <a:extLst>
              <a:ext uri="{FF2B5EF4-FFF2-40B4-BE49-F238E27FC236}">
                <a16:creationId xmlns:a16="http://schemas.microsoft.com/office/drawing/2014/main" id="{60092279-5880-4E61-9000-58C7E386E321}"/>
              </a:ext>
            </a:extLst>
          </p:cNvPr>
          <p:cNvGraphicFramePr>
            <a:graphicFrameLocks noGrp="1" noChangeAspect="1"/>
          </p:cNvGraphicFramePr>
          <p:nvPr userDrawn="1">
            <p:extLst>
              <p:ext uri="{D42A27DB-BD31-4B8C-83A1-F6EECF244321}">
                <p14:modId xmlns:p14="http://schemas.microsoft.com/office/powerpoint/2010/main" val="1305959175"/>
              </p:ext>
            </p:extLst>
          </p:nvPr>
        </p:nvGraphicFramePr>
        <p:xfrm>
          <a:off x="362847" y="357833"/>
          <a:ext cx="7727250" cy="41148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r>
                        <a:rPr lang="en-GB" sz="1050" dirty="0">
                          <a:latin typeface="Arial" panose="020B0604020202020204" pitchFamily="34" charset="0"/>
                          <a:cs typeface="Arial" panose="020B0604020202020204" pitchFamily="34" charset="0"/>
                        </a:rPr>
                        <a:t>Understanding the Requirement</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11842976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4A2A-3C8F-4C45-A65C-929E28405135}"/>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C45BDD1-7E18-44DD-823F-AB8C37B21BC5}"/>
              </a:ext>
            </a:extLst>
          </p:cNvPr>
          <p:cNvSpPr>
            <a:spLocks noGrp="1"/>
          </p:cNvSpPr>
          <p:nvPr>
            <p:ph type="sldNum" sz="quarter" idx="10"/>
          </p:nvPr>
        </p:nvSpPr>
        <p:spPr/>
        <p:txBody>
          <a:bodyPr/>
          <a:lstStyle/>
          <a:p>
            <a:fld id="{C2AE3204-DB0E-4682-A133-B8DF24F8787B}" type="slidenum">
              <a:rPr lang="en-GB" smtClean="0"/>
              <a:pPr/>
              <a:t>‹#›</a:t>
            </a:fld>
            <a:endParaRPr lang="en-GB" dirty="0"/>
          </a:p>
        </p:txBody>
      </p:sp>
    </p:spTree>
    <p:extLst>
      <p:ext uri="{BB962C8B-B14F-4D97-AF65-F5344CB8AC3E}">
        <p14:creationId xmlns:p14="http://schemas.microsoft.com/office/powerpoint/2010/main" val="300205579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object 2">
            <a:hlinkClick r:id="" action="ppaction://hlinkshowjump?jump=previousslide"/>
            <a:extLst>
              <a:ext uri="{FF2B5EF4-FFF2-40B4-BE49-F238E27FC236}">
                <a16:creationId xmlns:a16="http://schemas.microsoft.com/office/drawing/2014/main" id="{641E513E-B5BC-42A7-85B7-BF388821BA8C}"/>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8EFDF204-C77E-484F-9256-E749364CA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B5460188-50CB-4321-AEE1-701FCC4D9D4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9" name="object 2">
            <a:extLst>
              <a:ext uri="{FF2B5EF4-FFF2-40B4-BE49-F238E27FC236}">
                <a16:creationId xmlns:a16="http://schemas.microsoft.com/office/drawing/2014/main" id="{157736AD-5119-4CF7-8501-7FEFD9F56546}"/>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 name="Title 1">
            <a:extLst>
              <a:ext uri="{FF2B5EF4-FFF2-40B4-BE49-F238E27FC236}">
                <a16:creationId xmlns:a16="http://schemas.microsoft.com/office/drawing/2014/main" id="{B0A42C22-E65B-4DF2-8D12-B429E980829C}"/>
              </a:ext>
            </a:extLst>
          </p:cNvPr>
          <p:cNvSpPr>
            <a:spLocks noGrp="1"/>
          </p:cNvSpPr>
          <p:nvPr>
            <p:ph type="title"/>
          </p:nvPr>
        </p:nvSpPr>
        <p:spPr>
          <a:xfrm>
            <a:off x="360114" y="374849"/>
            <a:ext cx="7886700" cy="314479"/>
          </a:xfrm>
        </p:spPr>
        <p:txBody>
          <a:bodyP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F80BF1-8950-4D7F-A746-D6432C88A999}"/>
              </a:ext>
            </a:extLst>
          </p:cNvPr>
          <p:cNvSpPr>
            <a:spLocks noGrp="1"/>
          </p:cNvSpPr>
          <p:nvPr>
            <p:ph sz="half" idx="1"/>
          </p:nvPr>
        </p:nvSpPr>
        <p:spPr>
          <a:xfrm>
            <a:off x="360114" y="1491551"/>
            <a:ext cx="3867150" cy="4733128"/>
          </a:xfrm>
        </p:spPr>
        <p:txBody>
          <a:bodyPr>
            <a:normAutofit/>
          </a:bodyPr>
          <a:lstStyle>
            <a:lvl1pPr>
              <a:buClr>
                <a:schemeClr val="accent4"/>
              </a:buCl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buClr>
                <a:schemeClr val="tx1"/>
              </a:buClr>
              <a:defRPr lang="en-US" sz="1100" kern="1200" spc="5" dirty="0" smtClean="0">
                <a:solidFill>
                  <a:srgbClr val="505457"/>
                </a:solidFill>
                <a:latin typeface="+mn-lt"/>
                <a:ea typeface="+mn-ea"/>
                <a:cs typeface="Arial"/>
              </a:defRPr>
            </a:lvl3pPr>
            <a:lvl4pPr>
              <a:buClr>
                <a:schemeClr val="tx1"/>
              </a:buClr>
              <a:defRPr lang="en-US" sz="1100" kern="1200" spc="5" dirty="0" smtClean="0">
                <a:solidFill>
                  <a:srgbClr val="505457"/>
                </a:solidFill>
                <a:latin typeface="+mn-lt"/>
                <a:ea typeface="+mn-ea"/>
                <a:cs typeface="Arial"/>
              </a:defRPr>
            </a:lvl4pPr>
            <a:lvl5pPr>
              <a:buClr>
                <a:schemeClr val="tx1"/>
              </a:buClr>
              <a:defRPr lang="en-GB" sz="1100" kern="1200" spc="5" dirty="0" smtClean="0">
                <a:solidFill>
                  <a:srgbClr val="505457"/>
                </a:solidFill>
                <a:latin typeface="+mn-lt"/>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8809250-B632-493F-ADBE-B3B6F7A6DC5E}"/>
              </a:ext>
            </a:extLst>
          </p:cNvPr>
          <p:cNvSpPr>
            <a:spLocks noGrp="1"/>
          </p:cNvSpPr>
          <p:nvPr>
            <p:ph sz="half" idx="2"/>
          </p:nvPr>
        </p:nvSpPr>
        <p:spPr>
          <a:xfrm>
            <a:off x="4379664" y="1491551"/>
            <a:ext cx="3867150" cy="4733128"/>
          </a:xfrm>
        </p:spPr>
        <p:txBody>
          <a:bodyPr>
            <a:normAutofit/>
          </a:bodyPr>
          <a:lstStyle>
            <a:lvl1pPr marL="228600" indent="-228600" algn="l" defTabSz="914400" rtl="0" eaLnBrk="1" latinLnBrk="0" hangingPunct="1">
              <a:lnSpc>
                <a:spcPct val="90000"/>
              </a:lnSpc>
              <a:buClr>
                <a:schemeClr val="accent4"/>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marL="11430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3pPr>
            <a:lvl4pPr marL="16002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4pPr>
            <a:lvl5pPr marL="2057400" indent="-228600" algn="l" defTabSz="914400" rtl="0" eaLnBrk="1" latinLnBrk="0" hangingPunct="1">
              <a:lnSpc>
                <a:spcPct val="90000"/>
              </a:lnSpc>
              <a:buClr>
                <a:schemeClr val="tx1"/>
              </a:buClr>
              <a:buFont typeface="Arial" panose="020B0604020202020204" pitchFamily="34" charset="0"/>
              <a:buChar cha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object 3">
            <a:extLst>
              <a:ext uri="{FF2B5EF4-FFF2-40B4-BE49-F238E27FC236}">
                <a16:creationId xmlns:a16="http://schemas.microsoft.com/office/drawing/2014/main" id="{25927E5C-85CF-46BC-B107-5A499E719B76}"/>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7" name="Slide Number Placeholder 6">
            <a:extLst>
              <a:ext uri="{FF2B5EF4-FFF2-40B4-BE49-F238E27FC236}">
                <a16:creationId xmlns:a16="http://schemas.microsoft.com/office/drawing/2014/main" id="{2A5E33D2-1CC7-41CE-AFFB-EBD98473671E}"/>
              </a:ext>
            </a:extLst>
          </p:cNvPr>
          <p:cNvSpPr>
            <a:spLocks noGrp="1"/>
          </p:cNvSpPr>
          <p:nvPr>
            <p:ph type="sldNum" sz="quarter" idx="12"/>
          </p:nvPr>
        </p:nvSpPr>
        <p:spPr/>
        <p:txBody>
          <a:bodyPr/>
          <a:lstStyle>
            <a:lvl1pPr>
              <a:defRPr>
                <a:solidFill>
                  <a:schemeClr val="tx1"/>
                </a:solidFill>
                <a:latin typeface="+mn-lt"/>
                <a:cs typeface="Arial" panose="020B0604020202020204" pitchFamily="34" charset="0"/>
              </a:defRPr>
            </a:lvl1pPr>
          </a:lstStyle>
          <a:p>
            <a:fld id="{248AB01C-2766-4B02-9CA4-6B40EBDF0878}" type="slidenum">
              <a:rPr lang="en-GB" smtClean="0"/>
              <a:pPr/>
              <a:t>‹#›</a:t>
            </a:fld>
            <a:endParaRPr lang="en-GB" dirty="0"/>
          </a:p>
        </p:txBody>
      </p:sp>
      <p:sp>
        <p:nvSpPr>
          <p:cNvPr id="17" name="Text Placeholder 17">
            <a:extLst>
              <a:ext uri="{FF2B5EF4-FFF2-40B4-BE49-F238E27FC236}">
                <a16:creationId xmlns:a16="http://schemas.microsoft.com/office/drawing/2014/main" id="{9F4FF359-8D49-4683-87AA-57FF175F2CBF}"/>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0915337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 Banner">
    <p:spTree>
      <p:nvGrpSpPr>
        <p:cNvPr id="1" name=""/>
        <p:cNvGrpSpPr/>
        <p:nvPr/>
      </p:nvGrpSpPr>
      <p:grpSpPr>
        <a:xfrm>
          <a:off x="0" y="0"/>
          <a:ext cx="0" cy="0"/>
          <a:chOff x="0" y="0"/>
          <a:chExt cx="0" cy="0"/>
        </a:xfrm>
      </p:grpSpPr>
      <p:sp>
        <p:nvSpPr>
          <p:cNvPr id="13" name="object 2">
            <a:hlinkClick r:id="" action="ppaction://hlinkshowjump?jump=previousslide"/>
            <a:extLst>
              <a:ext uri="{FF2B5EF4-FFF2-40B4-BE49-F238E27FC236}">
                <a16:creationId xmlns:a16="http://schemas.microsoft.com/office/drawing/2014/main" id="{641E513E-B5BC-42A7-85B7-BF388821BA8C}"/>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5" name="Picture 14" descr="Powerpoint skinny bottom area.jpg">
            <a:extLst>
              <a:ext uri="{FF2B5EF4-FFF2-40B4-BE49-F238E27FC236}">
                <a16:creationId xmlns:a16="http://schemas.microsoft.com/office/drawing/2014/main" id="{8EFDF204-C77E-484F-9256-E749364CA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6" name="object 2">
            <a:hlinkClick r:id="" action="ppaction://hlinkshowjump?jump=nextslide"/>
            <a:extLst>
              <a:ext uri="{FF2B5EF4-FFF2-40B4-BE49-F238E27FC236}">
                <a16:creationId xmlns:a16="http://schemas.microsoft.com/office/drawing/2014/main" id="{B5460188-50CB-4321-AEE1-701FCC4D9D4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9" name="object 2">
            <a:extLst>
              <a:ext uri="{FF2B5EF4-FFF2-40B4-BE49-F238E27FC236}">
                <a16:creationId xmlns:a16="http://schemas.microsoft.com/office/drawing/2014/main" id="{157736AD-5119-4CF7-8501-7FEFD9F56546}"/>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3" name="Content Placeholder 2">
            <a:extLst>
              <a:ext uri="{FF2B5EF4-FFF2-40B4-BE49-F238E27FC236}">
                <a16:creationId xmlns:a16="http://schemas.microsoft.com/office/drawing/2014/main" id="{9EF80BF1-8950-4D7F-A746-D6432C88A999}"/>
              </a:ext>
            </a:extLst>
          </p:cNvPr>
          <p:cNvSpPr>
            <a:spLocks noGrp="1"/>
          </p:cNvSpPr>
          <p:nvPr>
            <p:ph sz="half" idx="1"/>
          </p:nvPr>
        </p:nvSpPr>
        <p:spPr>
          <a:xfrm>
            <a:off x="360114" y="1491551"/>
            <a:ext cx="3867150" cy="4733128"/>
          </a:xfrm>
        </p:spPr>
        <p:txBody>
          <a:bodyPr>
            <a:normAutofit/>
          </a:bodyPr>
          <a:lstStyle>
            <a:lvl1pPr>
              <a:buClr>
                <a:schemeClr val="accent4"/>
              </a:buClr>
              <a:defRPr lang="en-US" sz="1100" kern="1200" spc="5" dirty="0" smtClean="0">
                <a:solidFill>
                  <a:srgbClr val="505457"/>
                </a:solidFill>
                <a:latin typeface="+mn-lt"/>
                <a:ea typeface="+mn-ea"/>
                <a:cs typeface="Arial"/>
              </a:defRPr>
            </a:lvl1pPr>
            <a:lvl2pPr marL="685800" indent="-228600">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a:buClr>
                <a:schemeClr val="tx1"/>
              </a:buClr>
              <a:defRPr lang="en-US" sz="1100" kern="1200" spc="5" dirty="0" smtClean="0">
                <a:solidFill>
                  <a:srgbClr val="505457"/>
                </a:solidFill>
                <a:latin typeface="+mn-lt"/>
                <a:ea typeface="+mn-ea"/>
                <a:cs typeface="Arial"/>
              </a:defRPr>
            </a:lvl3pPr>
            <a:lvl4pPr>
              <a:buClr>
                <a:schemeClr val="tx1"/>
              </a:buClr>
              <a:defRPr lang="en-US" sz="1100" kern="1200" spc="5" dirty="0" smtClean="0">
                <a:solidFill>
                  <a:srgbClr val="505457"/>
                </a:solidFill>
                <a:latin typeface="+mn-lt"/>
                <a:ea typeface="+mn-ea"/>
                <a:cs typeface="Arial"/>
              </a:defRPr>
            </a:lvl4pPr>
            <a:lvl5pPr>
              <a:buClr>
                <a:schemeClr val="tx1"/>
              </a:buCl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09250-B632-493F-ADBE-B3B6F7A6DC5E}"/>
              </a:ext>
            </a:extLst>
          </p:cNvPr>
          <p:cNvSpPr>
            <a:spLocks noGrp="1"/>
          </p:cNvSpPr>
          <p:nvPr>
            <p:ph sz="half" idx="2"/>
          </p:nvPr>
        </p:nvSpPr>
        <p:spPr>
          <a:xfrm>
            <a:off x="4379664" y="1491551"/>
            <a:ext cx="3867150" cy="4733128"/>
          </a:xfrm>
        </p:spPr>
        <p:txBody>
          <a:bodyPr>
            <a:normAutofit/>
          </a:bodyPr>
          <a:lstStyle>
            <a:lvl1pPr marL="228600" indent="-228600" algn="l" defTabSz="914400" rtl="0" eaLnBrk="1" latinLnBrk="0" hangingPunct="1">
              <a:lnSpc>
                <a:spcPct val="90000"/>
              </a:lnSpc>
              <a:buClr>
                <a:schemeClr val="accent4"/>
              </a:buClr>
              <a:buFont typeface="Arial" panose="020B0604020202020204" pitchFamily="34" charset="0"/>
              <a:buChar char="•"/>
              <a:defRPr lang="en-US" sz="1100" kern="1200" spc="5" dirty="0" smtClean="0">
                <a:solidFill>
                  <a:srgbClr val="505457"/>
                </a:solidFill>
                <a:latin typeface="+mn-lt"/>
                <a:ea typeface="+mn-ea"/>
                <a:cs typeface="Arial"/>
              </a:defRPr>
            </a:lvl1pPr>
            <a:lvl2pPr marL="6858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2pPr>
            <a:lvl3pPr marL="11430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3pPr>
            <a:lvl4pPr marL="1600200" indent="-228600" algn="l" defTabSz="914400" rtl="0" eaLnBrk="1" latinLnBrk="0" hangingPunct="1">
              <a:lnSpc>
                <a:spcPct val="90000"/>
              </a:lnSpc>
              <a:buClr>
                <a:schemeClr val="tx1"/>
              </a:buClr>
              <a:buFont typeface="Arial" panose="020B0604020202020204" pitchFamily="34" charset="0"/>
              <a:buChar char="•"/>
              <a:defRPr lang="en-US" sz="1100" kern="1200" spc="5" dirty="0" smtClean="0">
                <a:solidFill>
                  <a:srgbClr val="505457"/>
                </a:solidFill>
                <a:latin typeface="+mn-lt"/>
                <a:ea typeface="+mn-ea"/>
                <a:cs typeface="Arial"/>
              </a:defRPr>
            </a:lvl4pPr>
            <a:lvl5pPr marL="2057400" indent="-228600" algn="l" defTabSz="914400" rtl="0" eaLnBrk="1" latinLnBrk="0" hangingPunct="1">
              <a:lnSpc>
                <a:spcPct val="90000"/>
              </a:lnSpc>
              <a:buClr>
                <a:schemeClr val="tx1"/>
              </a:buClr>
              <a:buFont typeface="Arial" panose="020B0604020202020204" pitchFamily="34" charset="0"/>
              <a:buChar char="•"/>
              <a:defRPr lang="en-GB" sz="1100" kern="1200" spc="5" dirty="0" smtClean="0">
                <a:solidFill>
                  <a:srgbClr val="505457"/>
                </a:solidFill>
                <a:latin typeface="+mn-lt"/>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A5E33D2-1CC7-41CE-AFFB-EBD98473671E}"/>
              </a:ext>
            </a:extLst>
          </p:cNvPr>
          <p:cNvSpPr>
            <a:spLocks noGrp="1"/>
          </p:cNvSpPr>
          <p:nvPr>
            <p:ph type="sldNum" sz="quarter" idx="12"/>
          </p:nvPr>
        </p:nvSpPr>
        <p:spPr/>
        <p:txBody>
          <a:bodyPr/>
          <a:lstStyle>
            <a:lvl1pPr>
              <a:defRPr>
                <a:solidFill>
                  <a:schemeClr val="tx1"/>
                </a:solidFill>
                <a:latin typeface="+mn-lt"/>
                <a:cs typeface="Arial" panose="020B0604020202020204" pitchFamily="34" charset="0"/>
              </a:defRPr>
            </a:lvl1pPr>
          </a:lstStyle>
          <a:p>
            <a:fld id="{248AB01C-2766-4B02-9CA4-6B40EBDF0878}" type="slidenum">
              <a:rPr lang="en-GB" smtClean="0"/>
              <a:pPr/>
              <a:t>‹#›</a:t>
            </a:fld>
            <a:endParaRPr lang="en-GB" dirty="0"/>
          </a:p>
        </p:txBody>
      </p:sp>
      <p:sp>
        <p:nvSpPr>
          <p:cNvPr id="17" name="Text Placeholder 17">
            <a:extLst>
              <a:ext uri="{FF2B5EF4-FFF2-40B4-BE49-F238E27FC236}">
                <a16:creationId xmlns:a16="http://schemas.microsoft.com/office/drawing/2014/main" id="{9F4FF359-8D49-4683-87AA-57FF175F2CBF}"/>
              </a:ext>
            </a:extLst>
          </p:cNvPr>
          <p:cNvSpPr>
            <a:spLocks noGrp="1"/>
          </p:cNvSpPr>
          <p:nvPr>
            <p:ph type="body" sz="quarter" idx="13"/>
          </p:nvPr>
        </p:nvSpPr>
        <p:spPr>
          <a:xfrm>
            <a:off x="362847" y="900467"/>
            <a:ext cx="7961313" cy="443201"/>
          </a:xfrm>
        </p:spPr>
        <p:txBody>
          <a:bodyPr>
            <a:normAutofit/>
          </a:bodyPr>
          <a:lstStyle>
            <a:lvl1pPr marL="0" indent="0">
              <a:buNone/>
              <a:defRPr lang="en-US" sz="1600" b="1" i="1" spc="5" dirty="0" smtClean="0">
                <a:solidFill>
                  <a:srgbClr val="65696D"/>
                </a:solidFill>
                <a:latin typeface="+mn-lt"/>
                <a:ea typeface="+mj-ea"/>
                <a:cs typeface="Arial"/>
              </a:defRPr>
            </a:lvl1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object 3">
            <a:extLst>
              <a:ext uri="{FF2B5EF4-FFF2-40B4-BE49-F238E27FC236}">
                <a16:creationId xmlns:a16="http://schemas.microsoft.com/office/drawing/2014/main" id="{7ACC9453-90F2-4294-8A31-D97E1EA59031}"/>
              </a:ext>
            </a:extLst>
          </p:cNvPr>
          <p:cNvSpPr/>
          <p:nvPr userDrawn="1"/>
        </p:nvSpPr>
        <p:spPr>
          <a:xfrm>
            <a:off x="362847" y="719716"/>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graphicFrame>
        <p:nvGraphicFramePr>
          <p:cNvPr id="18" name="Table 17">
            <a:extLst>
              <a:ext uri="{FF2B5EF4-FFF2-40B4-BE49-F238E27FC236}">
                <a16:creationId xmlns:a16="http://schemas.microsoft.com/office/drawing/2014/main" id="{C59D2543-147D-4C49-994A-82FA118680FE}"/>
              </a:ext>
            </a:extLst>
          </p:cNvPr>
          <p:cNvGraphicFramePr>
            <a:graphicFrameLocks noGrp="1" noChangeAspect="1"/>
          </p:cNvGraphicFramePr>
          <p:nvPr userDrawn="1">
            <p:extLst>
              <p:ext uri="{D42A27DB-BD31-4B8C-83A1-F6EECF244321}">
                <p14:modId xmlns:p14="http://schemas.microsoft.com/office/powerpoint/2010/main" val="2555720796"/>
              </p:ext>
            </p:extLst>
          </p:nvPr>
        </p:nvGraphicFramePr>
        <p:xfrm>
          <a:off x="362847" y="357833"/>
          <a:ext cx="7727250" cy="374370"/>
        </p:xfrm>
        <a:graphic>
          <a:graphicData uri="http://schemas.openxmlformats.org/drawingml/2006/table">
            <a:tbl>
              <a:tblPr firstRow="1" bandRow="1">
                <a:tableStyleId>{5C22544A-7EE6-4342-B048-85BDC9FD1C3A}</a:tableStyleId>
              </a:tblPr>
              <a:tblGrid>
                <a:gridCol w="1545450">
                  <a:extLst>
                    <a:ext uri="{9D8B030D-6E8A-4147-A177-3AD203B41FA5}">
                      <a16:colId xmlns:a16="http://schemas.microsoft.com/office/drawing/2014/main" val="1163357633"/>
                    </a:ext>
                  </a:extLst>
                </a:gridCol>
                <a:gridCol w="1545450">
                  <a:extLst>
                    <a:ext uri="{9D8B030D-6E8A-4147-A177-3AD203B41FA5}">
                      <a16:colId xmlns:a16="http://schemas.microsoft.com/office/drawing/2014/main" val="2141691055"/>
                    </a:ext>
                  </a:extLst>
                </a:gridCol>
                <a:gridCol w="1545450">
                  <a:extLst>
                    <a:ext uri="{9D8B030D-6E8A-4147-A177-3AD203B41FA5}">
                      <a16:colId xmlns:a16="http://schemas.microsoft.com/office/drawing/2014/main" val="3301619047"/>
                    </a:ext>
                  </a:extLst>
                </a:gridCol>
                <a:gridCol w="1545450">
                  <a:extLst>
                    <a:ext uri="{9D8B030D-6E8A-4147-A177-3AD203B41FA5}">
                      <a16:colId xmlns:a16="http://schemas.microsoft.com/office/drawing/2014/main" val="2673784312"/>
                    </a:ext>
                  </a:extLst>
                </a:gridCol>
                <a:gridCol w="1545450">
                  <a:extLst>
                    <a:ext uri="{9D8B030D-6E8A-4147-A177-3AD203B41FA5}">
                      <a16:colId xmlns:a16="http://schemas.microsoft.com/office/drawing/2014/main" val="63865367"/>
                    </a:ext>
                  </a:extLst>
                </a:gridCol>
              </a:tblGrid>
              <a:tr h="374370">
                <a:tc>
                  <a:txBody>
                    <a:bodyPr/>
                    <a:lstStyle/>
                    <a:p>
                      <a:pPr algn="ctr"/>
                      <a:endParaRPr lang="en-GB" sz="1050" dirty="0">
                        <a:latin typeface="Arial" panose="020B0604020202020204" pitchFamily="34" charset="0"/>
                        <a:cs typeface="Arial" panose="020B0604020202020204" pitchFamily="34" charset="0"/>
                      </a:endParaRP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1050" dirty="0">
                          <a:latin typeface="Arial" panose="020B0604020202020204" pitchFamily="34" charset="0"/>
                          <a:cs typeface="Arial" panose="020B0604020202020204" pitchFamily="34" charset="0"/>
                        </a:rPr>
                        <a:t>Methodology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algn="ctr"/>
                      <a:endParaRPr lang="en-GB" sz="105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55737911"/>
                  </a:ext>
                </a:extLst>
              </a:tr>
            </a:tbl>
          </a:graphicData>
        </a:graphic>
      </p:graphicFrame>
    </p:spTree>
    <p:extLst>
      <p:ext uri="{BB962C8B-B14F-4D97-AF65-F5344CB8AC3E}">
        <p14:creationId xmlns:p14="http://schemas.microsoft.com/office/powerpoint/2010/main" val="275168814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object 2">
            <a:hlinkClick r:id="" action="ppaction://hlinkshowjump?jump=previousslide"/>
            <a:extLst>
              <a:ext uri="{FF2B5EF4-FFF2-40B4-BE49-F238E27FC236}">
                <a16:creationId xmlns:a16="http://schemas.microsoft.com/office/drawing/2014/main" id="{056F5691-DBD0-462A-A0C2-9C1C99DC53D3}"/>
              </a:ext>
            </a:extLst>
          </p:cNvPr>
          <p:cNvSpPr/>
          <p:nvPr userDrawn="1"/>
        </p:nvSpPr>
        <p:spPr>
          <a:xfrm>
            <a:off x="8565968" y="6224679"/>
            <a:ext cx="198469" cy="231827"/>
          </a:xfrm>
          <a:prstGeom prst="rect">
            <a:avLst/>
          </a:prstGeom>
          <a:blipFill>
            <a:blip r:embed="rId2" cstate="screen">
              <a:extLst>
                <a:ext uri="{28A0092B-C50C-407E-A947-70E740481C1C}">
                  <a14:useLocalDpi xmlns:a14="http://schemas.microsoft.com/office/drawing/2010/main"/>
                </a:ext>
              </a:extLst>
            </a:blip>
            <a:stretch>
              <a:fillRect t="1" b="15991"/>
            </a:stretch>
          </a:blipFill>
        </p:spPr>
        <p:txBody>
          <a:bodyPr wrap="square" lIns="0" tIns="0" rIns="0" bIns="0" rtlCol="0"/>
          <a:lstStyle/>
          <a:p>
            <a:endParaRPr dirty="0">
              <a:latin typeface="+mn-lt"/>
            </a:endParaRPr>
          </a:p>
        </p:txBody>
      </p:sp>
      <p:pic>
        <p:nvPicPr>
          <p:cNvPr id="12" name="Picture 11" descr="Powerpoint skinny bottom area.jpg">
            <a:extLst>
              <a:ext uri="{FF2B5EF4-FFF2-40B4-BE49-F238E27FC236}">
                <a16:creationId xmlns:a16="http://schemas.microsoft.com/office/drawing/2014/main" id="{13CD0D98-1899-427B-B1D3-F2736DE9C9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577114"/>
            <a:ext cx="9144000" cy="298592"/>
          </a:xfrm>
          <a:prstGeom prst="rect">
            <a:avLst/>
          </a:prstGeom>
        </p:spPr>
      </p:pic>
      <p:sp>
        <p:nvSpPr>
          <p:cNvPr id="13" name="object 2">
            <a:hlinkClick r:id="" action="ppaction://hlinkshowjump?jump=nextslide"/>
            <a:extLst>
              <a:ext uri="{FF2B5EF4-FFF2-40B4-BE49-F238E27FC236}">
                <a16:creationId xmlns:a16="http://schemas.microsoft.com/office/drawing/2014/main" id="{E778ABAA-0751-4516-A81E-913BA202BD27}"/>
              </a:ext>
            </a:extLst>
          </p:cNvPr>
          <p:cNvSpPr/>
          <p:nvPr userDrawn="1"/>
        </p:nvSpPr>
        <p:spPr>
          <a:xfrm>
            <a:off x="8764437" y="6254073"/>
            <a:ext cx="149219" cy="17515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mn-lt"/>
            </a:endParaRPr>
          </a:p>
        </p:txBody>
      </p:sp>
      <p:sp>
        <p:nvSpPr>
          <p:cNvPr id="7" name="object 2">
            <a:extLst>
              <a:ext uri="{FF2B5EF4-FFF2-40B4-BE49-F238E27FC236}">
                <a16:creationId xmlns:a16="http://schemas.microsoft.com/office/drawing/2014/main" id="{BAA7678F-FFA8-474E-A336-2E3103A54EE7}"/>
              </a:ext>
            </a:extLst>
          </p:cNvPr>
          <p:cNvSpPr/>
          <p:nvPr userDrawn="1"/>
        </p:nvSpPr>
        <p:spPr>
          <a:xfrm>
            <a:off x="8246814" y="362621"/>
            <a:ext cx="687124" cy="3361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2" name="Title 1">
            <a:extLst>
              <a:ext uri="{FF2B5EF4-FFF2-40B4-BE49-F238E27FC236}">
                <a16:creationId xmlns:a16="http://schemas.microsoft.com/office/drawing/2014/main" id="{6D30C3C4-BA80-4A46-94FE-75A6E9DD2225}"/>
              </a:ext>
            </a:extLst>
          </p:cNvPr>
          <p:cNvSpPr>
            <a:spLocks noGrp="1"/>
          </p:cNvSpPr>
          <p:nvPr>
            <p:ph type="title"/>
          </p:nvPr>
        </p:nvSpPr>
        <p:spPr>
          <a:xfrm>
            <a:off x="360114" y="376363"/>
            <a:ext cx="7886700" cy="314479"/>
          </a:xfrm>
        </p:spPr>
        <p:txBody>
          <a:bodyPr>
            <a:normAutofit/>
          </a:bodyPr>
          <a:lstStyle>
            <a:lvl1pPr>
              <a:defRPr lang="en-GB" sz="1200" kern="1200" dirty="0">
                <a:solidFill>
                  <a:schemeClr val="tx1"/>
                </a:solidFill>
                <a:latin typeface="+mn-lt"/>
                <a:ea typeface="+mj-ea"/>
                <a:cs typeface="Arial" panose="020B0604020202020204" pitchFamily="34" charset="0"/>
              </a:defRPr>
            </a:lvl1pPr>
          </a:lstStyle>
          <a:p>
            <a:r>
              <a:rPr lang="en-US"/>
              <a:t>Click to edit Master title style</a:t>
            </a:r>
            <a:endParaRPr lang="en-GB"/>
          </a:p>
        </p:txBody>
      </p:sp>
      <p:sp>
        <p:nvSpPr>
          <p:cNvPr id="10" name="object 3">
            <a:extLst>
              <a:ext uri="{FF2B5EF4-FFF2-40B4-BE49-F238E27FC236}">
                <a16:creationId xmlns:a16="http://schemas.microsoft.com/office/drawing/2014/main" id="{AFD2DC06-CB5F-4FB3-ADE6-6AFD31651F9C}"/>
              </a:ext>
            </a:extLst>
          </p:cNvPr>
          <p:cNvSpPr/>
          <p:nvPr userDrawn="1"/>
        </p:nvSpPr>
        <p:spPr>
          <a:xfrm>
            <a:off x="362847" y="679604"/>
            <a:ext cx="7727252" cy="12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latin typeface="+mn-lt"/>
            </a:endParaRPr>
          </a:p>
        </p:txBody>
      </p:sp>
      <p:sp>
        <p:nvSpPr>
          <p:cNvPr id="5" name="Slide Number Placeholder 4">
            <a:extLst>
              <a:ext uri="{FF2B5EF4-FFF2-40B4-BE49-F238E27FC236}">
                <a16:creationId xmlns:a16="http://schemas.microsoft.com/office/drawing/2014/main" id="{2E10649B-490A-45E9-936A-651CE7B2410C}"/>
              </a:ext>
            </a:extLst>
          </p:cNvPr>
          <p:cNvSpPr>
            <a:spLocks noGrp="1"/>
          </p:cNvSpPr>
          <p:nvPr>
            <p:ph type="sldNum" sz="quarter" idx="12"/>
          </p:nvPr>
        </p:nvSpPr>
        <p:spPr/>
        <p:txBody>
          <a:bodyPr/>
          <a:lstStyle>
            <a:lvl1pPr>
              <a:defRPr>
                <a:solidFill>
                  <a:schemeClr val="tx1"/>
                </a:solidFill>
                <a:latin typeface="+mn-lt"/>
              </a:defRPr>
            </a:lvl1pPr>
          </a:lstStyle>
          <a:p>
            <a:fld id="{E2C72C7D-0CC7-4ABC-9EE9-0B67B72A972F}" type="slidenum">
              <a:rPr lang="en-GB" smtClean="0"/>
              <a:pPr/>
              <a:t>‹#›</a:t>
            </a:fld>
            <a:endParaRPr lang="en-GB" dirty="0"/>
          </a:p>
        </p:txBody>
      </p:sp>
    </p:spTree>
    <p:extLst>
      <p:ext uri="{BB962C8B-B14F-4D97-AF65-F5344CB8AC3E}">
        <p14:creationId xmlns:p14="http://schemas.microsoft.com/office/powerpoint/2010/main" val="211752443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333AA-9FD4-457F-80AA-1755EA4E604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2E98CC-3A8C-44E9-A046-62307BB6E0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7C4A071-919F-4161-B05A-E13E58196511}"/>
              </a:ext>
            </a:extLst>
          </p:cNvPr>
          <p:cNvSpPr>
            <a:spLocks noGrp="1"/>
          </p:cNvSpPr>
          <p:nvPr>
            <p:ph type="sldNum" sz="quarter" idx="4"/>
          </p:nvPr>
        </p:nvSpPr>
        <p:spPr>
          <a:xfrm>
            <a:off x="181841" y="6456507"/>
            <a:ext cx="2057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C2AE3204-DB0E-4682-A133-B8DF24F8787B}" type="slidenum">
              <a:rPr lang="en-GB" smtClean="0"/>
              <a:pPr/>
              <a:t>‹#›</a:t>
            </a:fld>
            <a:endParaRPr lang="en-GB" dirty="0"/>
          </a:p>
        </p:txBody>
      </p:sp>
    </p:spTree>
    <p:extLst>
      <p:ext uri="{BB962C8B-B14F-4D97-AF65-F5344CB8AC3E}">
        <p14:creationId xmlns:p14="http://schemas.microsoft.com/office/powerpoint/2010/main" val="3886302594"/>
      </p:ext>
    </p:extLst>
  </p:cSld>
  <p:clrMap bg1="lt1" tx1="dk1" bg2="lt2" tx2="dk2" accent1="accent1" accent2="accent2" accent3="accent3" accent4="accent4" accent5="accent5" accent6="accent6" hlink="hlink" folHlink="folHlink"/>
  <p:sldLayoutIdLst>
    <p:sldLayoutId id="2147483675" r:id="rId1"/>
    <p:sldLayoutId id="2147483689" r:id="rId2"/>
    <p:sldLayoutId id="2147483688" r:id="rId3"/>
    <p:sldLayoutId id="2147483674" r:id="rId4"/>
    <p:sldLayoutId id="2147483690" r:id="rId5"/>
    <p:sldLayoutId id="2147483694" r:id="rId6"/>
    <p:sldLayoutId id="2147483676" r:id="rId7"/>
    <p:sldLayoutId id="2147483691" r:id="rId8"/>
    <p:sldLayoutId id="2147483678" r:id="rId9"/>
    <p:sldLayoutId id="2147483692" r:id="rId10"/>
    <p:sldLayoutId id="2147483685" r:id="rId11"/>
    <p:sldLayoutId id="2147483693" r:id="rId12"/>
    <p:sldLayoutId id="2147483686" r:id="rId13"/>
    <p:sldLayoutId id="2147483687" r:id="rId14"/>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333AA-9FD4-457F-80AA-1755EA4E604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72E98CC-3A8C-44E9-A046-62307BB6E0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7C4A071-919F-4161-B05A-E13E58196511}"/>
              </a:ext>
            </a:extLst>
          </p:cNvPr>
          <p:cNvSpPr>
            <a:spLocks noGrp="1"/>
          </p:cNvSpPr>
          <p:nvPr>
            <p:ph type="sldNum" sz="quarter" idx="4"/>
          </p:nvPr>
        </p:nvSpPr>
        <p:spPr>
          <a:xfrm>
            <a:off x="181841" y="6456507"/>
            <a:ext cx="2057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C2AE3204-DB0E-4682-A133-B8DF24F8787B}" type="slidenum">
              <a:rPr lang="en-GB" smtClean="0"/>
              <a:pPr/>
              <a:t>‹#›</a:t>
            </a:fld>
            <a:endParaRPr lang="en-GB" dirty="0"/>
          </a:p>
        </p:txBody>
      </p:sp>
    </p:spTree>
    <p:extLst>
      <p:ext uri="{BB962C8B-B14F-4D97-AF65-F5344CB8AC3E}">
        <p14:creationId xmlns:p14="http://schemas.microsoft.com/office/powerpoint/2010/main" val="19638077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72A08-D562-4255-80BF-DE421B36102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F68DCC-7E8C-46C6-8B3C-F8E4C980B2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24D5B-1C29-499F-A5EC-73938FEC51A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D3150-8B4A-401A-A176-75928ED916DD}" type="datetimeFigureOut">
              <a:rPr lang="en-GB" smtClean="0"/>
              <a:t>04/06/2021</a:t>
            </a:fld>
            <a:endParaRPr lang="en-GB" dirty="0"/>
          </a:p>
        </p:txBody>
      </p:sp>
      <p:sp>
        <p:nvSpPr>
          <p:cNvPr id="5" name="Footer Placeholder 4">
            <a:extLst>
              <a:ext uri="{FF2B5EF4-FFF2-40B4-BE49-F238E27FC236}">
                <a16:creationId xmlns:a16="http://schemas.microsoft.com/office/drawing/2014/main" id="{6DADDFB1-984C-4DC2-9CC8-3F1859B05F7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AFCA58E-9F57-402E-9804-AF27624184C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91EC-04AD-4F78-B634-316C58C99264}" type="slidenum">
              <a:rPr lang="en-GB" smtClean="0"/>
              <a:t>‹#›</a:t>
            </a:fld>
            <a:endParaRPr lang="en-GB" dirty="0"/>
          </a:p>
        </p:txBody>
      </p:sp>
    </p:spTree>
    <p:extLst>
      <p:ext uri="{BB962C8B-B14F-4D97-AF65-F5344CB8AC3E}">
        <p14:creationId xmlns:p14="http://schemas.microsoft.com/office/powerpoint/2010/main" val="8319053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7.xml"/><Relationship Id="rId5" Type="http://schemas.openxmlformats.org/officeDocument/2006/relationships/hyperlink" Target="mailto:Jessie.Cunnett@traverse.ltd" TargetMode="External"/><Relationship Id="rId4" Type="http://schemas.openxmlformats.org/officeDocument/2006/relationships/hyperlink" Target="mailto:research@healthwatch.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1EC9-72EE-44C7-8C34-5E7C91C3B7E8}"/>
              </a:ext>
            </a:extLst>
          </p:cNvPr>
          <p:cNvSpPr>
            <a:spLocks noGrp="1"/>
          </p:cNvSpPr>
          <p:nvPr>
            <p:ph type="title"/>
          </p:nvPr>
        </p:nvSpPr>
        <p:spPr>
          <a:xfrm>
            <a:off x="2781300" y="4498427"/>
            <a:ext cx="6073942" cy="812106"/>
          </a:xfrm>
        </p:spPr>
        <p:txBody>
          <a:bodyPr>
            <a:normAutofit fontScale="90000"/>
          </a:bodyPr>
          <a:lstStyle/>
          <a:p>
            <a:pPr>
              <a:lnSpc>
                <a:spcPct val="100000"/>
              </a:lnSpc>
            </a:pPr>
            <a:r>
              <a:rPr lang="en-GB" sz="2700" dirty="0"/>
              <a:t>VacciNation: Exploring vaccine opinions with Black and Asian people.</a:t>
            </a:r>
            <a:endParaRPr lang="en-GB" dirty="0"/>
          </a:p>
        </p:txBody>
      </p:sp>
      <p:sp>
        <p:nvSpPr>
          <p:cNvPr id="3" name="Text Placeholder 2">
            <a:extLst>
              <a:ext uri="{FF2B5EF4-FFF2-40B4-BE49-F238E27FC236}">
                <a16:creationId xmlns:a16="http://schemas.microsoft.com/office/drawing/2014/main" id="{81A7BCC1-9A4D-45BC-B679-D69E16FCD0FA}"/>
              </a:ext>
            </a:extLst>
          </p:cNvPr>
          <p:cNvSpPr>
            <a:spLocks noGrp="1"/>
          </p:cNvSpPr>
          <p:nvPr>
            <p:ph type="body" idx="1"/>
          </p:nvPr>
        </p:nvSpPr>
        <p:spPr>
          <a:xfrm>
            <a:off x="2781299" y="5387491"/>
            <a:ext cx="4426345" cy="279040"/>
          </a:xfrm>
        </p:spPr>
        <p:txBody>
          <a:bodyPr/>
          <a:lstStyle/>
          <a:p>
            <a:r>
              <a:rPr lang="en-GB" dirty="0"/>
              <a:t>Webinar 07.06.2021</a:t>
            </a:r>
          </a:p>
        </p:txBody>
      </p:sp>
      <p:sp>
        <p:nvSpPr>
          <p:cNvPr id="4" name="Content Placeholder 3">
            <a:extLst>
              <a:ext uri="{FF2B5EF4-FFF2-40B4-BE49-F238E27FC236}">
                <a16:creationId xmlns:a16="http://schemas.microsoft.com/office/drawing/2014/main" id="{DE1C2FDC-27C0-4832-842A-E7BD6931D417}"/>
              </a:ext>
            </a:extLst>
          </p:cNvPr>
          <p:cNvSpPr>
            <a:spLocks noGrp="1"/>
          </p:cNvSpPr>
          <p:nvPr>
            <p:ph sz="quarter" idx="11"/>
          </p:nvPr>
        </p:nvSpPr>
        <p:spPr>
          <a:xfrm>
            <a:off x="4761186" y="6263342"/>
            <a:ext cx="3184635" cy="279041"/>
          </a:xfrm>
        </p:spPr>
        <p:txBody>
          <a:bodyPr/>
          <a:lstStyle/>
          <a:p>
            <a:r>
              <a:rPr lang="en-GB" dirty="0"/>
              <a:t>Key findings from research May 2021</a:t>
            </a:r>
          </a:p>
          <a:p>
            <a:endParaRPr lang="en-GB" dirty="0"/>
          </a:p>
        </p:txBody>
      </p:sp>
      <p:pic>
        <p:nvPicPr>
          <p:cNvPr id="18" name="Picture 17">
            <a:extLst>
              <a:ext uri="{FF2B5EF4-FFF2-40B4-BE49-F238E27FC236}">
                <a16:creationId xmlns:a16="http://schemas.microsoft.com/office/drawing/2014/main" id="{2426A8E4-A8B9-413F-A0DA-6F9551DFB1CB}"/>
              </a:ext>
            </a:extLst>
          </p:cNvPr>
          <p:cNvPicPr>
            <a:picLocks noChangeAspect="1"/>
          </p:cNvPicPr>
          <p:nvPr/>
        </p:nvPicPr>
        <p:blipFill rotWithShape="1">
          <a:blip r:embed="rId2">
            <a:extLst>
              <a:ext uri="{28A0092B-C50C-407E-A947-70E740481C1C}">
                <a14:useLocalDpi xmlns:a14="http://schemas.microsoft.com/office/drawing/2010/main" val="0"/>
              </a:ext>
            </a:extLst>
          </a:blip>
          <a:srcRect t="-1" b="34784"/>
          <a:stretch/>
        </p:blipFill>
        <p:spPr>
          <a:xfrm>
            <a:off x="246171" y="5791004"/>
            <a:ext cx="2371725" cy="347865"/>
          </a:xfrm>
          <a:prstGeom prst="rect">
            <a:avLst/>
          </a:prstGeom>
        </p:spPr>
      </p:pic>
      <p:pic>
        <p:nvPicPr>
          <p:cNvPr id="6" name="Picture Placeholder 5" descr="A person wearing a mask&#10;&#10;Description automatically generated with low confidence">
            <a:extLst>
              <a:ext uri="{FF2B5EF4-FFF2-40B4-BE49-F238E27FC236}">
                <a16:creationId xmlns:a16="http://schemas.microsoft.com/office/drawing/2014/main" id="{9EB5C7AC-4F0F-3E43-AF4D-DDB9784172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255" b="18255"/>
          <a:stretch>
            <a:fillRect/>
          </a:stretch>
        </p:blipFill>
        <p:spPr/>
      </p:pic>
    </p:spTree>
    <p:extLst>
      <p:ext uri="{BB962C8B-B14F-4D97-AF65-F5344CB8AC3E}">
        <p14:creationId xmlns:p14="http://schemas.microsoft.com/office/powerpoint/2010/main" val="388624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B5A5-8A58-4111-BAC5-2DEEE05C4289}"/>
              </a:ext>
            </a:extLst>
          </p:cNvPr>
          <p:cNvSpPr>
            <a:spLocks noGrp="1"/>
          </p:cNvSpPr>
          <p:nvPr>
            <p:ph type="title"/>
          </p:nvPr>
        </p:nvSpPr>
        <p:spPr/>
        <p:txBody>
          <a:bodyPr/>
          <a:lstStyle/>
          <a:p>
            <a:r>
              <a:rPr lang="en-GB" dirty="0"/>
              <a:t>3</a:t>
            </a:r>
            <a:r>
              <a:rPr lang="en-GB" dirty="0">
                <a:latin typeface="+mn-lt"/>
              </a:rPr>
              <a:t>. Approach</a:t>
            </a:r>
          </a:p>
        </p:txBody>
      </p:sp>
      <p:sp>
        <p:nvSpPr>
          <p:cNvPr id="5" name="Slide Number Placeholder 4">
            <a:extLst>
              <a:ext uri="{FF2B5EF4-FFF2-40B4-BE49-F238E27FC236}">
                <a16:creationId xmlns:a16="http://schemas.microsoft.com/office/drawing/2014/main" id="{B862FF68-EF2F-4DCB-AF34-310B6913EBBE}"/>
              </a:ext>
            </a:extLst>
          </p:cNvPr>
          <p:cNvSpPr>
            <a:spLocks noGrp="1"/>
          </p:cNvSpPr>
          <p:nvPr>
            <p:ph type="sldNum" sz="quarter" idx="12"/>
          </p:nvPr>
        </p:nvSpPr>
        <p:spPr>
          <a:xfrm>
            <a:off x="181841" y="6467139"/>
            <a:ext cx="2057400" cy="365125"/>
          </a:xfrm>
        </p:spPr>
        <p:txBody>
          <a:bodyPr/>
          <a:lstStyle/>
          <a:p>
            <a:fld id="{1210CC98-6666-409F-8A29-66B3CCD8429D}" type="slidenum">
              <a:rPr lang="en-GB" smtClean="0"/>
              <a:pPr/>
              <a:t>10</a:t>
            </a:fld>
            <a:endParaRPr lang="en-GB" dirty="0"/>
          </a:p>
        </p:txBody>
      </p:sp>
      <p:pic>
        <p:nvPicPr>
          <p:cNvPr id="8" name="Picture 7">
            <a:extLst>
              <a:ext uri="{FF2B5EF4-FFF2-40B4-BE49-F238E27FC236}">
                <a16:creationId xmlns:a16="http://schemas.microsoft.com/office/drawing/2014/main" id="{2F480EE0-8D83-44B4-9A2D-8F520ED018E3}"/>
              </a:ext>
            </a:extLst>
          </p:cNvPr>
          <p:cNvPicPr>
            <a:picLocks noChangeAspect="1"/>
          </p:cNvPicPr>
          <p:nvPr/>
        </p:nvPicPr>
        <p:blipFill>
          <a:blip r:embed="rId3"/>
          <a:stretch>
            <a:fillRect/>
          </a:stretch>
        </p:blipFill>
        <p:spPr>
          <a:xfrm>
            <a:off x="57150" y="915606"/>
            <a:ext cx="9029700" cy="3287762"/>
          </a:xfrm>
          <a:prstGeom prst="rect">
            <a:avLst/>
          </a:prstGeom>
        </p:spPr>
      </p:pic>
      <p:graphicFrame>
        <p:nvGraphicFramePr>
          <p:cNvPr id="3" name="Table 2">
            <a:extLst>
              <a:ext uri="{FF2B5EF4-FFF2-40B4-BE49-F238E27FC236}">
                <a16:creationId xmlns:a16="http://schemas.microsoft.com/office/drawing/2014/main" id="{CC0DBB51-8C58-401B-A21E-AA5F46C146F4}"/>
              </a:ext>
            </a:extLst>
          </p:cNvPr>
          <p:cNvGraphicFramePr>
            <a:graphicFrameLocks noGrp="1"/>
          </p:cNvGraphicFramePr>
          <p:nvPr>
            <p:extLst>
              <p:ext uri="{D42A27DB-BD31-4B8C-83A1-F6EECF244321}">
                <p14:modId xmlns:p14="http://schemas.microsoft.com/office/powerpoint/2010/main" val="1797876842"/>
              </p:ext>
            </p:extLst>
          </p:nvPr>
        </p:nvGraphicFramePr>
        <p:xfrm>
          <a:off x="0" y="4229100"/>
          <a:ext cx="9144000" cy="2628896"/>
        </p:xfrm>
        <a:graphic>
          <a:graphicData uri="http://schemas.openxmlformats.org/drawingml/2006/table">
            <a:tbl>
              <a:tblPr firstRow="1" firstCol="1" bandRow="1">
                <a:tableStyleId>{F5AB1C69-6EDB-4FF4-983F-18BD219EF322}</a:tableStyleId>
              </a:tblPr>
              <a:tblGrid>
                <a:gridCol w="1913202">
                  <a:extLst>
                    <a:ext uri="{9D8B030D-6E8A-4147-A177-3AD203B41FA5}">
                      <a16:colId xmlns:a16="http://schemas.microsoft.com/office/drawing/2014/main" val="894620333"/>
                    </a:ext>
                  </a:extLst>
                </a:gridCol>
                <a:gridCol w="7230798">
                  <a:extLst>
                    <a:ext uri="{9D8B030D-6E8A-4147-A177-3AD203B41FA5}">
                      <a16:colId xmlns:a16="http://schemas.microsoft.com/office/drawing/2014/main" val="273131819"/>
                    </a:ext>
                  </a:extLst>
                </a:gridCol>
              </a:tblGrid>
              <a:tr h="324463">
                <a:tc>
                  <a:txBody>
                    <a:bodyPr/>
                    <a:lstStyle/>
                    <a:p>
                      <a:pPr>
                        <a:lnSpc>
                          <a:spcPct val="100000"/>
                        </a:lnSpc>
                      </a:pPr>
                      <a:endParaRPr lang="en-GB" sz="1400" dirty="0"/>
                    </a:p>
                  </a:txBody>
                  <a:tcPr/>
                </a:tc>
                <a:tc>
                  <a:txBody>
                    <a:bodyPr/>
                    <a:lstStyle/>
                    <a:p>
                      <a:pPr>
                        <a:lnSpc>
                          <a:spcPct val="100000"/>
                        </a:lnSpc>
                      </a:pPr>
                      <a:r>
                        <a:rPr lang="en-GB" sz="1400" dirty="0"/>
                        <a:t>Research questions</a:t>
                      </a:r>
                    </a:p>
                  </a:txBody>
                  <a:tcPr/>
                </a:tc>
                <a:extLst>
                  <a:ext uri="{0D108BD9-81ED-4DB2-BD59-A6C34878D82A}">
                    <a16:rowId xmlns:a16="http://schemas.microsoft.com/office/drawing/2014/main" val="1527797221"/>
                  </a:ext>
                </a:extLst>
              </a:tr>
              <a:tr h="324463">
                <a:tc rowSpan="2">
                  <a:txBody>
                    <a:bodyPr/>
                    <a:lstStyle/>
                    <a:p>
                      <a:pPr algn="ctr">
                        <a:lnSpc>
                          <a:spcPct val="100000"/>
                        </a:lnSpc>
                      </a:pPr>
                      <a:r>
                        <a:rPr lang="en-GB" sz="1400" dirty="0"/>
                        <a:t>Activity 1</a:t>
                      </a:r>
                    </a:p>
                  </a:txBody>
                  <a:tcPr/>
                </a:tc>
                <a:tc>
                  <a:txBody>
                    <a:bodyPr/>
                    <a:lstStyle/>
                    <a:p>
                      <a:pPr>
                        <a:lnSpc>
                          <a:spcPct val="100000"/>
                        </a:lnSpc>
                      </a:pPr>
                      <a:r>
                        <a:rPr lang="en-GB" sz="1400" b="0" dirty="0"/>
                        <a:t>Where do you currently stand on the Covid-19 vaccine?</a:t>
                      </a:r>
                    </a:p>
                  </a:txBody>
                  <a:tcPr/>
                </a:tc>
                <a:extLst>
                  <a:ext uri="{0D108BD9-81ED-4DB2-BD59-A6C34878D82A}">
                    <a16:rowId xmlns:a16="http://schemas.microsoft.com/office/drawing/2014/main" val="2435448865"/>
                  </a:ext>
                </a:extLst>
              </a:tr>
              <a:tr h="341059">
                <a:tc vMerge="1">
                  <a:txBody>
                    <a:bodyPr/>
                    <a:lstStyle/>
                    <a:p>
                      <a:endParaRPr lang="en-GB"/>
                    </a:p>
                  </a:txBody>
                  <a:tcPr/>
                </a:tc>
                <a:tc>
                  <a:txBody>
                    <a:bodyPr/>
                    <a:lstStyle/>
                    <a:p>
                      <a:pPr>
                        <a:lnSpc>
                          <a:spcPct val="100000"/>
                        </a:lnSpc>
                      </a:pPr>
                      <a:r>
                        <a:rPr lang="en-GB" sz="1400" b="0" dirty="0"/>
                        <a:t>What questions do you have about the Covid-19 vaccine?</a:t>
                      </a:r>
                    </a:p>
                  </a:txBody>
                  <a:tcPr/>
                </a:tc>
                <a:extLst>
                  <a:ext uri="{0D108BD9-81ED-4DB2-BD59-A6C34878D82A}">
                    <a16:rowId xmlns:a16="http://schemas.microsoft.com/office/drawing/2014/main" val="616234292"/>
                  </a:ext>
                </a:extLst>
              </a:tr>
              <a:tr h="341059">
                <a:tc>
                  <a:txBody>
                    <a:bodyPr/>
                    <a:lstStyle/>
                    <a:p>
                      <a:pPr algn="ctr">
                        <a:lnSpc>
                          <a:spcPct val="100000"/>
                        </a:lnSpc>
                      </a:pPr>
                      <a:r>
                        <a:rPr lang="en-GB" sz="1400" dirty="0"/>
                        <a:t>Activity 2</a:t>
                      </a:r>
                    </a:p>
                  </a:txBody>
                  <a:tcPr/>
                </a:tc>
                <a:tc>
                  <a:txBody>
                    <a:bodyPr/>
                    <a:lstStyle/>
                    <a:p>
                      <a:pPr>
                        <a:lnSpc>
                          <a:spcPct val="100000"/>
                        </a:lnSpc>
                      </a:pPr>
                      <a:r>
                        <a:rPr lang="en-GB" sz="1400" dirty="0"/>
                        <a:t>What information has influenced your beliefs about the Covid-19 vaccine?</a:t>
                      </a:r>
                    </a:p>
                  </a:txBody>
                  <a:tcPr/>
                </a:tc>
                <a:extLst>
                  <a:ext uri="{0D108BD9-81ED-4DB2-BD59-A6C34878D82A}">
                    <a16:rowId xmlns:a16="http://schemas.microsoft.com/office/drawing/2014/main" val="1289540097"/>
                  </a:ext>
                </a:extLst>
              </a:tr>
              <a:tr h="324463">
                <a:tc rowSpan="2">
                  <a:txBody>
                    <a:bodyPr/>
                    <a:lstStyle/>
                    <a:p>
                      <a:pPr algn="ctr">
                        <a:lnSpc>
                          <a:spcPct val="100000"/>
                        </a:lnSpc>
                      </a:pPr>
                      <a:r>
                        <a:rPr lang="en-GB" sz="1400" dirty="0"/>
                        <a:t>Activity 3</a:t>
                      </a:r>
                    </a:p>
                  </a:txBody>
                  <a:tcPr/>
                </a:tc>
                <a:tc>
                  <a:txBody>
                    <a:bodyPr/>
                    <a:lstStyle/>
                    <a:p>
                      <a:pPr>
                        <a:lnSpc>
                          <a:spcPct val="100000"/>
                        </a:lnSpc>
                      </a:pPr>
                      <a:r>
                        <a:rPr lang="en-GB" sz="1400" dirty="0"/>
                        <a:t>How does this messaging about the vaccine make you feel?</a:t>
                      </a:r>
                    </a:p>
                  </a:txBody>
                  <a:tcPr/>
                </a:tc>
                <a:extLst>
                  <a:ext uri="{0D108BD9-81ED-4DB2-BD59-A6C34878D82A}">
                    <a16:rowId xmlns:a16="http://schemas.microsoft.com/office/drawing/2014/main" val="2245183079"/>
                  </a:ext>
                </a:extLst>
              </a:tr>
              <a:tr h="324463">
                <a:tc vMerge="1">
                  <a:txBody>
                    <a:bodyPr/>
                    <a:lstStyle/>
                    <a:p>
                      <a:endParaRPr lang="en-GB"/>
                    </a:p>
                  </a:txBody>
                  <a:tcPr/>
                </a:tc>
                <a:tc>
                  <a:txBody>
                    <a:bodyPr/>
                    <a:lstStyle/>
                    <a:p>
                      <a:pPr>
                        <a:lnSpc>
                          <a:spcPct val="100000"/>
                        </a:lnSpc>
                      </a:pPr>
                      <a:r>
                        <a:rPr lang="en-GB" sz="1400" dirty="0"/>
                        <a:t>Who do you trust to answer your questions about the vaccine?</a:t>
                      </a:r>
                    </a:p>
                  </a:txBody>
                  <a:tcPr/>
                </a:tc>
                <a:extLst>
                  <a:ext uri="{0D108BD9-81ED-4DB2-BD59-A6C34878D82A}">
                    <a16:rowId xmlns:a16="http://schemas.microsoft.com/office/drawing/2014/main" val="2549600507"/>
                  </a:ext>
                </a:extLst>
              </a:tr>
              <a:tr h="324463">
                <a:tc rowSpan="2">
                  <a:txBody>
                    <a:bodyPr/>
                    <a:lstStyle/>
                    <a:p>
                      <a:pPr algn="ctr">
                        <a:lnSpc>
                          <a:spcPct val="100000"/>
                        </a:lnSpc>
                      </a:pPr>
                      <a:r>
                        <a:rPr lang="en-GB" sz="1400" dirty="0"/>
                        <a:t>Activity 4</a:t>
                      </a:r>
                    </a:p>
                  </a:txBody>
                  <a:tcPr/>
                </a:tc>
                <a:tc>
                  <a:txBody>
                    <a:bodyPr/>
                    <a:lstStyle/>
                    <a:p>
                      <a:pPr>
                        <a:lnSpc>
                          <a:spcPct val="100000"/>
                        </a:lnSpc>
                      </a:pPr>
                      <a:r>
                        <a:rPr lang="en-GB" sz="1400" dirty="0"/>
                        <a:t>What do you think is the reason for the vaccination drive?</a:t>
                      </a:r>
                    </a:p>
                  </a:txBody>
                  <a:tcPr/>
                </a:tc>
                <a:extLst>
                  <a:ext uri="{0D108BD9-81ED-4DB2-BD59-A6C34878D82A}">
                    <a16:rowId xmlns:a16="http://schemas.microsoft.com/office/drawing/2014/main" val="791475473"/>
                  </a:ext>
                </a:extLst>
              </a:tr>
              <a:tr h="324463">
                <a:tc vMerge="1">
                  <a:txBody>
                    <a:bodyPr/>
                    <a:lstStyle/>
                    <a:p>
                      <a:endParaRPr lang="en-GB"/>
                    </a:p>
                  </a:txBody>
                  <a:tcPr/>
                </a:tc>
                <a:tc>
                  <a:txBody>
                    <a:bodyPr/>
                    <a:lstStyle/>
                    <a:p>
                      <a:pPr>
                        <a:lnSpc>
                          <a:spcPct val="100000"/>
                        </a:lnSpc>
                      </a:pPr>
                      <a:r>
                        <a:rPr lang="en-GB" sz="1400" dirty="0"/>
                        <a:t>What would you do next if you were responsible for the vaccine-roll-out?</a:t>
                      </a:r>
                    </a:p>
                  </a:txBody>
                  <a:tcPr/>
                </a:tc>
                <a:extLst>
                  <a:ext uri="{0D108BD9-81ED-4DB2-BD59-A6C34878D82A}">
                    <a16:rowId xmlns:a16="http://schemas.microsoft.com/office/drawing/2014/main" val="1488276748"/>
                  </a:ext>
                </a:extLst>
              </a:tr>
            </a:tbl>
          </a:graphicData>
        </a:graphic>
      </p:graphicFrame>
    </p:spTree>
    <p:extLst>
      <p:ext uri="{BB962C8B-B14F-4D97-AF65-F5344CB8AC3E}">
        <p14:creationId xmlns:p14="http://schemas.microsoft.com/office/powerpoint/2010/main" val="301545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0521D-20D6-1849-8C86-3A588095C283}"/>
              </a:ext>
            </a:extLst>
          </p:cNvPr>
          <p:cNvSpPr>
            <a:spLocks noGrp="1"/>
          </p:cNvSpPr>
          <p:nvPr>
            <p:ph type="title"/>
          </p:nvPr>
        </p:nvSpPr>
        <p:spPr/>
        <p:txBody>
          <a:bodyPr/>
          <a:lstStyle/>
          <a:p>
            <a:r>
              <a:rPr lang="en-US" dirty="0"/>
              <a:t>Findings</a:t>
            </a:r>
          </a:p>
        </p:txBody>
      </p:sp>
      <p:sp>
        <p:nvSpPr>
          <p:cNvPr id="5" name="Slide Number Placeholder 4">
            <a:extLst>
              <a:ext uri="{FF2B5EF4-FFF2-40B4-BE49-F238E27FC236}">
                <a16:creationId xmlns:a16="http://schemas.microsoft.com/office/drawing/2014/main" id="{26C83676-FEFE-5342-ADC3-B28B5C443287}"/>
              </a:ext>
            </a:extLst>
          </p:cNvPr>
          <p:cNvSpPr>
            <a:spLocks noGrp="1"/>
          </p:cNvSpPr>
          <p:nvPr>
            <p:ph type="sldNum" sz="quarter" idx="12"/>
          </p:nvPr>
        </p:nvSpPr>
        <p:spPr>
          <a:xfrm>
            <a:off x="0" y="6456363"/>
            <a:ext cx="2057400" cy="365125"/>
          </a:xfrm>
        </p:spPr>
        <p:txBody>
          <a:bodyPr/>
          <a:lstStyle/>
          <a:p>
            <a:fld id="{1210CC98-6666-409F-8A29-66B3CCD8429D}" type="slidenum">
              <a:rPr lang="en-GB" smtClean="0"/>
              <a:pPr/>
              <a:t>11</a:t>
            </a:fld>
            <a:endParaRPr lang="en-GB" dirty="0"/>
          </a:p>
        </p:txBody>
      </p:sp>
    </p:spTree>
    <p:extLst>
      <p:ext uri="{BB962C8B-B14F-4D97-AF65-F5344CB8AC3E}">
        <p14:creationId xmlns:p14="http://schemas.microsoft.com/office/powerpoint/2010/main" val="289209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8770-838C-4FAE-8CFE-FFADBF18D1DE}"/>
              </a:ext>
            </a:extLst>
          </p:cNvPr>
          <p:cNvSpPr>
            <a:spLocks noGrp="1"/>
          </p:cNvSpPr>
          <p:nvPr>
            <p:ph type="title"/>
          </p:nvPr>
        </p:nvSpPr>
        <p:spPr/>
        <p:txBody>
          <a:bodyPr/>
          <a:lstStyle/>
          <a:p>
            <a:r>
              <a:rPr lang="en-US" dirty="0"/>
              <a:t>4. Findings</a:t>
            </a:r>
            <a:endParaRPr lang="en-GB" dirty="0"/>
          </a:p>
        </p:txBody>
      </p:sp>
      <p:sp>
        <p:nvSpPr>
          <p:cNvPr id="5" name="Slide Number Placeholder 4">
            <a:extLst>
              <a:ext uri="{FF2B5EF4-FFF2-40B4-BE49-F238E27FC236}">
                <a16:creationId xmlns:a16="http://schemas.microsoft.com/office/drawing/2014/main" id="{3D425031-1381-445F-9C38-AB688F593F32}"/>
              </a:ext>
            </a:extLst>
          </p:cNvPr>
          <p:cNvSpPr>
            <a:spLocks noGrp="1"/>
          </p:cNvSpPr>
          <p:nvPr>
            <p:ph type="sldNum" sz="quarter" idx="12"/>
          </p:nvPr>
        </p:nvSpPr>
        <p:spPr/>
        <p:txBody>
          <a:bodyPr/>
          <a:lstStyle/>
          <a:p>
            <a:fld id="{248AB01C-2766-4B02-9CA4-6B40EBDF0878}" type="slidenum">
              <a:rPr lang="en-GB" smtClean="0"/>
              <a:pPr/>
              <a:t>12</a:t>
            </a:fld>
            <a:endParaRPr lang="en-GB" dirty="0"/>
          </a:p>
        </p:txBody>
      </p:sp>
      <p:sp>
        <p:nvSpPr>
          <p:cNvPr id="6" name="Text Placeholder 5">
            <a:extLst>
              <a:ext uri="{FF2B5EF4-FFF2-40B4-BE49-F238E27FC236}">
                <a16:creationId xmlns:a16="http://schemas.microsoft.com/office/drawing/2014/main" id="{AF083025-ACEF-4AA2-AFDB-56578EF66C45}"/>
              </a:ext>
            </a:extLst>
          </p:cNvPr>
          <p:cNvSpPr>
            <a:spLocks noGrp="1"/>
          </p:cNvSpPr>
          <p:nvPr>
            <p:ph type="body" sz="quarter" idx="13"/>
          </p:nvPr>
        </p:nvSpPr>
        <p:spPr/>
        <p:txBody>
          <a:bodyPr vert="horz" lIns="91440" tIns="45720" rIns="91440" bIns="45720" rtlCol="0" anchor="t">
            <a:normAutofit/>
          </a:bodyPr>
          <a:lstStyle/>
          <a:p>
            <a:r>
              <a:rPr lang="en-GB" dirty="0">
                <a:latin typeface="+mj-lt"/>
              </a:rPr>
              <a:t>Participants held a variety of views about the vaccine</a:t>
            </a:r>
          </a:p>
        </p:txBody>
      </p:sp>
      <p:sp>
        <p:nvSpPr>
          <p:cNvPr id="7" name="Arrow: Up-Down 6">
            <a:extLst>
              <a:ext uri="{FF2B5EF4-FFF2-40B4-BE49-F238E27FC236}">
                <a16:creationId xmlns:a16="http://schemas.microsoft.com/office/drawing/2014/main" id="{EE1507C2-BA97-4357-8B32-029B051FBBBB}"/>
              </a:ext>
            </a:extLst>
          </p:cNvPr>
          <p:cNvSpPr/>
          <p:nvPr/>
        </p:nvSpPr>
        <p:spPr>
          <a:xfrm rot="16200000">
            <a:off x="4312438" y="1157248"/>
            <a:ext cx="519126" cy="5359487"/>
          </a:xfrm>
          <a:prstGeom prst="upDownArrow">
            <a:avLst/>
          </a:prstGeom>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D9BBBEC-C1B0-4D54-BE83-213B26C3DE12}"/>
              </a:ext>
            </a:extLst>
          </p:cNvPr>
          <p:cNvSpPr/>
          <p:nvPr/>
        </p:nvSpPr>
        <p:spPr>
          <a:xfrm>
            <a:off x="96546" y="3524812"/>
            <a:ext cx="1764000" cy="58786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Extremely negative views</a:t>
            </a:r>
            <a:endParaRPr lang="en-GB" sz="1600" dirty="0"/>
          </a:p>
        </p:txBody>
      </p:sp>
      <p:sp>
        <p:nvSpPr>
          <p:cNvPr id="9" name="Rectangle 8">
            <a:extLst>
              <a:ext uri="{FF2B5EF4-FFF2-40B4-BE49-F238E27FC236}">
                <a16:creationId xmlns:a16="http://schemas.microsoft.com/office/drawing/2014/main" id="{AD5ADE98-5B28-4BD5-98E7-49ACB77305DD}"/>
              </a:ext>
            </a:extLst>
          </p:cNvPr>
          <p:cNvSpPr/>
          <p:nvPr/>
        </p:nvSpPr>
        <p:spPr>
          <a:xfrm>
            <a:off x="7315165" y="3524812"/>
            <a:ext cx="1764000" cy="58786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Positivity about vaccine</a:t>
            </a:r>
            <a:endParaRPr lang="en-GB" sz="1600" dirty="0"/>
          </a:p>
        </p:txBody>
      </p:sp>
      <p:sp>
        <p:nvSpPr>
          <p:cNvPr id="12" name="TextBox 11">
            <a:extLst>
              <a:ext uri="{FF2B5EF4-FFF2-40B4-BE49-F238E27FC236}">
                <a16:creationId xmlns:a16="http://schemas.microsoft.com/office/drawing/2014/main" id="{8CF9E6EB-AFFA-41D5-A02D-3613E32BEFBF}"/>
              </a:ext>
            </a:extLst>
          </p:cNvPr>
          <p:cNvSpPr txBox="1"/>
          <p:nvPr/>
        </p:nvSpPr>
        <p:spPr>
          <a:xfrm>
            <a:off x="2157485" y="1761546"/>
            <a:ext cx="4892451" cy="1815882"/>
          </a:xfrm>
          <a:prstGeom prst="rect">
            <a:avLst/>
          </a:prstGeom>
          <a:noFill/>
        </p:spPr>
        <p:txBody>
          <a:bodyPr wrap="square" lIns="91440" tIns="45720" rIns="91440" bIns="45720" anchor="t">
            <a:spAutoFit/>
          </a:bodyPr>
          <a:lstStyle/>
          <a:p>
            <a:r>
              <a:rPr lang="en-US" sz="1400" i="1" dirty="0">
                <a:solidFill>
                  <a:schemeClr val="accent4"/>
                </a:solidFill>
              </a:rPr>
              <a:t>“I am not against the Covid-19 vaccine, however I do not feel confident about having the vaccine at the moment, as I feel that it is new and still in it's trial phase. I worry about side effects that could develop in the long-term as well as the short-term side effects that have been reported recently. I do not feel that there has been enough time to understand all risks and make an informed decision.” </a:t>
            </a:r>
            <a:r>
              <a:rPr lang="en-US" sz="1400" i="1" dirty="0">
                <a:solidFill>
                  <a:schemeClr val="accent4"/>
                </a:solidFill>
                <a:ea typeface="+mn-lt"/>
                <a:cs typeface="+mn-lt"/>
              </a:rPr>
              <a:t>[Sic]</a:t>
            </a:r>
            <a:endParaRPr lang="en-GB" sz="1400" i="1" dirty="0">
              <a:solidFill>
                <a:schemeClr val="accent4"/>
              </a:solidFill>
            </a:endParaRPr>
          </a:p>
        </p:txBody>
      </p:sp>
      <p:sp>
        <p:nvSpPr>
          <p:cNvPr id="13" name="Rectangle 12">
            <a:extLst>
              <a:ext uri="{FF2B5EF4-FFF2-40B4-BE49-F238E27FC236}">
                <a16:creationId xmlns:a16="http://schemas.microsoft.com/office/drawing/2014/main" id="{170E66F2-AB3B-4E03-97CD-F9D2627DD0CA}"/>
              </a:ext>
            </a:extLst>
          </p:cNvPr>
          <p:cNvSpPr/>
          <p:nvPr/>
        </p:nvSpPr>
        <p:spPr>
          <a:xfrm>
            <a:off x="2862841" y="4162638"/>
            <a:ext cx="1622537" cy="1648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Less likely to want to take it, but not completely closed to the idea.</a:t>
            </a:r>
            <a:endParaRPr lang="en-GB" sz="1600" dirty="0"/>
          </a:p>
        </p:txBody>
      </p:sp>
      <p:sp>
        <p:nvSpPr>
          <p:cNvPr id="14" name="Rectangle 13">
            <a:extLst>
              <a:ext uri="{FF2B5EF4-FFF2-40B4-BE49-F238E27FC236}">
                <a16:creationId xmlns:a16="http://schemas.microsoft.com/office/drawing/2014/main" id="{3DB9169E-105F-4062-8C33-3A3A2344664D}"/>
              </a:ext>
            </a:extLst>
          </p:cNvPr>
          <p:cNvSpPr/>
          <p:nvPr/>
        </p:nvSpPr>
        <p:spPr>
          <a:xfrm>
            <a:off x="4682601" y="4180639"/>
            <a:ext cx="1520402" cy="1630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Likely to take the vaccine / have had it, but still nervous.</a:t>
            </a:r>
            <a:endParaRPr lang="en-GB" sz="1600" dirty="0"/>
          </a:p>
        </p:txBody>
      </p:sp>
    </p:spTree>
    <p:extLst>
      <p:ext uri="{BB962C8B-B14F-4D97-AF65-F5344CB8AC3E}">
        <p14:creationId xmlns:p14="http://schemas.microsoft.com/office/powerpoint/2010/main" val="179453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AC11-256C-4BE2-BA96-B951FAFC4B4A}"/>
              </a:ext>
            </a:extLst>
          </p:cNvPr>
          <p:cNvSpPr>
            <a:spLocks noGrp="1"/>
          </p:cNvSpPr>
          <p:nvPr>
            <p:ph type="title"/>
          </p:nvPr>
        </p:nvSpPr>
        <p:spPr/>
        <p:txBody>
          <a:bodyPr/>
          <a:lstStyle/>
          <a:p>
            <a:r>
              <a:rPr lang="en-US" dirty="0"/>
              <a:t>4. Findings</a:t>
            </a:r>
            <a:endParaRPr lang="en-GB" dirty="0"/>
          </a:p>
        </p:txBody>
      </p:sp>
      <p:sp>
        <p:nvSpPr>
          <p:cNvPr id="3" name="Content Placeholder 2">
            <a:extLst>
              <a:ext uri="{FF2B5EF4-FFF2-40B4-BE49-F238E27FC236}">
                <a16:creationId xmlns:a16="http://schemas.microsoft.com/office/drawing/2014/main" id="{0152D20C-7BC7-459E-80B4-EF7F29474D11}"/>
              </a:ext>
            </a:extLst>
          </p:cNvPr>
          <p:cNvSpPr>
            <a:spLocks noGrp="1"/>
          </p:cNvSpPr>
          <p:nvPr>
            <p:ph sz="half" idx="1"/>
          </p:nvPr>
        </p:nvSpPr>
        <p:spPr/>
        <p:txBody>
          <a:bodyPr vert="horz" lIns="91440" tIns="45720" rIns="91440" bIns="45720" rtlCol="0" anchor="t">
            <a:noAutofit/>
          </a:bodyPr>
          <a:lstStyle/>
          <a:p>
            <a:pPr>
              <a:lnSpc>
                <a:spcPct val="100000"/>
              </a:lnSpc>
            </a:pPr>
            <a:r>
              <a:rPr lang="en-US" sz="1600" dirty="0">
                <a:solidFill>
                  <a:schemeClr val="tx1"/>
                </a:solidFill>
              </a:rPr>
              <a:t>High profile, t</a:t>
            </a:r>
            <a:r>
              <a:rPr lang="en-US" sz="1600" b="0" i="0" dirty="0">
                <a:solidFill>
                  <a:schemeClr val="tx1"/>
                </a:solidFill>
                <a:effectLst/>
              </a:rPr>
              <a:t>argeted messaging had created a sense of blame. </a:t>
            </a:r>
          </a:p>
          <a:p>
            <a:pPr>
              <a:lnSpc>
                <a:spcPct val="100000"/>
              </a:lnSpc>
            </a:pPr>
            <a:r>
              <a:rPr lang="en-US" sz="1600" dirty="0">
                <a:solidFill>
                  <a:schemeClr val="tx1"/>
                </a:solidFill>
              </a:rPr>
              <a:t>Feeling </a:t>
            </a:r>
            <a:r>
              <a:rPr lang="en-US" sz="1600" b="0" i="0" dirty="0">
                <a:solidFill>
                  <a:schemeClr val="tx1"/>
                </a:solidFill>
                <a:effectLst/>
              </a:rPr>
              <a:t>seen as ‘problem groups’ for having despite not being consulted on how to best reach them.</a:t>
            </a:r>
            <a:endParaRPr lang="en-US" sz="1600" dirty="0">
              <a:solidFill>
                <a:schemeClr val="tx1"/>
              </a:solidFill>
            </a:endParaRPr>
          </a:p>
          <a:p>
            <a:pPr>
              <a:lnSpc>
                <a:spcPct val="100000"/>
              </a:lnSpc>
            </a:pPr>
            <a:r>
              <a:rPr lang="en-US" sz="1600" b="0" i="0" dirty="0">
                <a:solidFill>
                  <a:schemeClr val="tx1"/>
                </a:solidFill>
                <a:effectLst/>
              </a:rPr>
              <a:t>Participants felt as </a:t>
            </a:r>
            <a:r>
              <a:rPr lang="en-US" sz="1600" dirty="0">
                <a:solidFill>
                  <a:schemeClr val="tx1"/>
                </a:solidFill>
              </a:rPr>
              <a:t>though</a:t>
            </a:r>
            <a:r>
              <a:rPr lang="en-US" sz="1600" b="0" i="0" dirty="0">
                <a:solidFill>
                  <a:schemeClr val="tx1"/>
                </a:solidFill>
                <a:effectLst/>
              </a:rPr>
              <a:t> they were being judged for displaying any hesitancy.</a:t>
            </a:r>
          </a:p>
          <a:p>
            <a:pPr>
              <a:lnSpc>
                <a:spcPct val="100000"/>
              </a:lnSpc>
            </a:pPr>
            <a:r>
              <a:rPr lang="en-US" sz="1600" dirty="0">
                <a:solidFill>
                  <a:schemeClr val="tx1"/>
                </a:solidFill>
              </a:rPr>
              <a:t>The extra resource going into the vaccine push made some more suspicious. </a:t>
            </a:r>
          </a:p>
          <a:p>
            <a:pPr>
              <a:lnSpc>
                <a:spcPct val="100000"/>
              </a:lnSpc>
            </a:pPr>
            <a:r>
              <a:rPr lang="en-US" sz="1600" b="0" i="0" dirty="0">
                <a:solidFill>
                  <a:schemeClr val="tx1"/>
                </a:solidFill>
                <a:effectLst/>
              </a:rPr>
              <a:t>Bombardment of </a:t>
            </a:r>
            <a:r>
              <a:rPr lang="en-US" sz="1600" dirty="0">
                <a:solidFill>
                  <a:schemeClr val="tx1"/>
                </a:solidFill>
              </a:rPr>
              <a:t>messaging about</a:t>
            </a:r>
            <a:r>
              <a:rPr lang="en-US" sz="1600" b="0" i="0" dirty="0">
                <a:solidFill>
                  <a:schemeClr val="tx1"/>
                </a:solidFill>
                <a:effectLst/>
              </a:rPr>
              <a:t> the vaccine, adding pressure</a:t>
            </a:r>
            <a:r>
              <a:rPr lang="en-US" sz="1600" dirty="0">
                <a:solidFill>
                  <a:schemeClr val="tx1"/>
                </a:solidFill>
              </a:rPr>
              <a:t>.</a:t>
            </a:r>
          </a:p>
          <a:p>
            <a:pPr>
              <a:lnSpc>
                <a:spcPct val="100000"/>
              </a:lnSpc>
            </a:pPr>
            <a:r>
              <a:rPr lang="en-US" sz="1600" b="0" i="0" dirty="0">
                <a:solidFill>
                  <a:schemeClr val="tx1"/>
                </a:solidFill>
                <a:effectLst/>
              </a:rPr>
              <a:t>Vaccine passports felt very oppressive for some. </a:t>
            </a:r>
          </a:p>
          <a:p>
            <a:pPr marL="0" indent="0">
              <a:lnSpc>
                <a:spcPct val="100000"/>
              </a:lnSpc>
              <a:buNone/>
            </a:pPr>
            <a:endParaRPr lang="en-US" sz="1200" b="0" i="0" dirty="0">
              <a:solidFill>
                <a:schemeClr val="tx1"/>
              </a:solidFill>
              <a:effectLst/>
            </a:endParaRPr>
          </a:p>
        </p:txBody>
      </p:sp>
      <p:sp>
        <p:nvSpPr>
          <p:cNvPr id="5" name="Slide Number Placeholder 4">
            <a:extLst>
              <a:ext uri="{FF2B5EF4-FFF2-40B4-BE49-F238E27FC236}">
                <a16:creationId xmlns:a16="http://schemas.microsoft.com/office/drawing/2014/main" id="{C7FDB5C7-8735-4917-9A1B-FAD586A6BA93}"/>
              </a:ext>
            </a:extLst>
          </p:cNvPr>
          <p:cNvSpPr>
            <a:spLocks noGrp="1"/>
          </p:cNvSpPr>
          <p:nvPr>
            <p:ph type="sldNum" sz="quarter" idx="12"/>
          </p:nvPr>
        </p:nvSpPr>
        <p:spPr/>
        <p:txBody>
          <a:bodyPr/>
          <a:lstStyle/>
          <a:p>
            <a:fld id="{248AB01C-2766-4B02-9CA4-6B40EBDF0878}" type="slidenum">
              <a:rPr lang="en-GB" smtClean="0"/>
              <a:pPr/>
              <a:t>13</a:t>
            </a:fld>
            <a:endParaRPr lang="en-GB" dirty="0"/>
          </a:p>
        </p:txBody>
      </p:sp>
      <p:sp>
        <p:nvSpPr>
          <p:cNvPr id="6" name="Text Placeholder 5">
            <a:extLst>
              <a:ext uri="{FF2B5EF4-FFF2-40B4-BE49-F238E27FC236}">
                <a16:creationId xmlns:a16="http://schemas.microsoft.com/office/drawing/2014/main" id="{533BC855-63B6-4107-A116-34E0A753894E}"/>
              </a:ext>
            </a:extLst>
          </p:cNvPr>
          <p:cNvSpPr>
            <a:spLocks noGrp="1"/>
          </p:cNvSpPr>
          <p:nvPr>
            <p:ph type="body" sz="quarter" idx="13"/>
          </p:nvPr>
        </p:nvSpPr>
        <p:spPr/>
        <p:txBody>
          <a:bodyPr>
            <a:normAutofit/>
          </a:bodyPr>
          <a:lstStyle/>
          <a:p>
            <a:r>
              <a:rPr lang="en-US" dirty="0"/>
              <a:t>Targeting Black and Asian people can be counterproductive</a:t>
            </a:r>
            <a:endParaRPr lang="en-GB" dirty="0"/>
          </a:p>
        </p:txBody>
      </p:sp>
      <p:sp>
        <p:nvSpPr>
          <p:cNvPr id="8" name="Speech Bubble: Oval 7">
            <a:extLst>
              <a:ext uri="{FF2B5EF4-FFF2-40B4-BE49-F238E27FC236}">
                <a16:creationId xmlns:a16="http://schemas.microsoft.com/office/drawing/2014/main" id="{780D5B80-FFC4-4268-93B0-969D4F3E6363}"/>
              </a:ext>
            </a:extLst>
          </p:cNvPr>
          <p:cNvSpPr/>
          <p:nvPr/>
        </p:nvSpPr>
        <p:spPr>
          <a:xfrm>
            <a:off x="4106157" y="1806268"/>
            <a:ext cx="4578596" cy="3472690"/>
          </a:xfrm>
          <a:prstGeom prst="wedgeEllipseCallout">
            <a:avLst>
              <a:gd name="adj1" fmla="val 32483"/>
              <a:gd name="adj2" fmla="val 68608"/>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i="1" dirty="0"/>
              <a:t>‘It’s like - we’re going to put you in this pot, and white people in this pot because you’re the ones who are dying the most. And you’re not taking the vaccine, and white people are, and why aren’t you taking it. What a load of rubbish.’</a:t>
            </a:r>
            <a:endParaRPr lang="en-GB" sz="1600" i="1" dirty="0"/>
          </a:p>
        </p:txBody>
      </p:sp>
    </p:spTree>
    <p:extLst>
      <p:ext uri="{BB962C8B-B14F-4D97-AF65-F5344CB8AC3E}">
        <p14:creationId xmlns:p14="http://schemas.microsoft.com/office/powerpoint/2010/main" val="142506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0521D-20D6-1849-8C86-3A588095C283}"/>
              </a:ext>
            </a:extLst>
          </p:cNvPr>
          <p:cNvSpPr>
            <a:spLocks noGrp="1"/>
          </p:cNvSpPr>
          <p:nvPr>
            <p:ph type="title"/>
          </p:nvPr>
        </p:nvSpPr>
        <p:spPr/>
        <p:txBody>
          <a:bodyPr/>
          <a:lstStyle/>
          <a:p>
            <a:r>
              <a:rPr lang="en-US" dirty="0"/>
              <a:t>Key action points and top tips</a:t>
            </a:r>
          </a:p>
        </p:txBody>
      </p:sp>
      <p:sp>
        <p:nvSpPr>
          <p:cNvPr id="5" name="Slide Number Placeholder 4">
            <a:extLst>
              <a:ext uri="{FF2B5EF4-FFF2-40B4-BE49-F238E27FC236}">
                <a16:creationId xmlns:a16="http://schemas.microsoft.com/office/drawing/2014/main" id="{26C83676-FEFE-5342-ADC3-B28B5C443287}"/>
              </a:ext>
            </a:extLst>
          </p:cNvPr>
          <p:cNvSpPr>
            <a:spLocks noGrp="1"/>
          </p:cNvSpPr>
          <p:nvPr>
            <p:ph type="sldNum" sz="quarter" idx="12"/>
          </p:nvPr>
        </p:nvSpPr>
        <p:spPr>
          <a:xfrm>
            <a:off x="0" y="6456363"/>
            <a:ext cx="2057400" cy="365125"/>
          </a:xfrm>
        </p:spPr>
        <p:txBody>
          <a:bodyPr/>
          <a:lstStyle/>
          <a:p>
            <a:fld id="{1210CC98-6666-409F-8A29-66B3CCD8429D}" type="slidenum">
              <a:rPr lang="en-GB" smtClean="0"/>
              <a:pPr/>
              <a:t>14</a:t>
            </a:fld>
            <a:endParaRPr lang="en-GB" dirty="0"/>
          </a:p>
        </p:txBody>
      </p:sp>
    </p:spTree>
    <p:extLst>
      <p:ext uri="{BB962C8B-B14F-4D97-AF65-F5344CB8AC3E}">
        <p14:creationId xmlns:p14="http://schemas.microsoft.com/office/powerpoint/2010/main" val="261708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CFFB-2923-524F-A3FA-AEDCAFEA59F3}"/>
              </a:ext>
            </a:extLst>
          </p:cNvPr>
          <p:cNvSpPr>
            <a:spLocks noGrp="1"/>
          </p:cNvSpPr>
          <p:nvPr>
            <p:ph type="title"/>
          </p:nvPr>
        </p:nvSpPr>
        <p:spPr>
          <a:xfrm>
            <a:off x="362847" y="381581"/>
            <a:ext cx="7886700" cy="314479"/>
          </a:xfrm>
        </p:spPr>
        <p:txBody>
          <a:bodyPr anchor="ctr">
            <a:normAutofit/>
          </a:bodyPr>
          <a:lstStyle/>
          <a:p>
            <a:r>
              <a:rPr lang="en-US" dirty="0"/>
              <a:t>5. Key actions and top tips</a:t>
            </a:r>
          </a:p>
        </p:txBody>
      </p:sp>
      <p:sp>
        <p:nvSpPr>
          <p:cNvPr id="4" name="Text Placeholder 3">
            <a:extLst>
              <a:ext uri="{FF2B5EF4-FFF2-40B4-BE49-F238E27FC236}">
                <a16:creationId xmlns:a16="http://schemas.microsoft.com/office/drawing/2014/main" id="{85FA9D24-B671-1141-9CF2-51E86A5035A9}"/>
              </a:ext>
            </a:extLst>
          </p:cNvPr>
          <p:cNvSpPr>
            <a:spLocks noGrp="1"/>
          </p:cNvSpPr>
          <p:nvPr>
            <p:ph type="body" sz="quarter" idx="13"/>
          </p:nvPr>
        </p:nvSpPr>
        <p:spPr>
          <a:xfrm>
            <a:off x="362847" y="900467"/>
            <a:ext cx="7961313" cy="443201"/>
          </a:xfrm>
        </p:spPr>
        <p:txBody>
          <a:bodyPr>
            <a:normAutofit/>
          </a:bodyPr>
          <a:lstStyle/>
          <a:p>
            <a:r>
              <a:rPr lang="en-US" dirty="0"/>
              <a:t>Top tips to provide additional assurance and increase confidence</a:t>
            </a:r>
          </a:p>
        </p:txBody>
      </p:sp>
      <p:sp>
        <p:nvSpPr>
          <p:cNvPr id="5" name="Slide Number Placeholder 4">
            <a:extLst>
              <a:ext uri="{FF2B5EF4-FFF2-40B4-BE49-F238E27FC236}">
                <a16:creationId xmlns:a16="http://schemas.microsoft.com/office/drawing/2014/main" id="{3EA79744-DB0D-D34A-86C0-CFF8447D0AE7}"/>
              </a:ext>
            </a:extLst>
          </p:cNvPr>
          <p:cNvSpPr>
            <a:spLocks noGrp="1"/>
          </p:cNvSpPr>
          <p:nvPr>
            <p:ph type="sldNum" sz="quarter" idx="12"/>
          </p:nvPr>
        </p:nvSpPr>
        <p:spPr>
          <a:xfrm>
            <a:off x="181841" y="6456507"/>
            <a:ext cx="2057400" cy="365125"/>
          </a:xfrm>
        </p:spPr>
        <p:txBody>
          <a:bodyPr anchor="ctr">
            <a:normAutofit/>
          </a:bodyPr>
          <a:lstStyle/>
          <a:p>
            <a:pPr>
              <a:spcAft>
                <a:spcPts val="600"/>
              </a:spcAft>
            </a:pPr>
            <a:fld id="{1210CC98-6666-409F-8A29-66B3CCD8429D}" type="slidenum">
              <a:rPr lang="en-GB" smtClean="0"/>
              <a:pPr>
                <a:spcAft>
                  <a:spcPts val="600"/>
                </a:spcAft>
              </a:pPr>
              <a:t>15</a:t>
            </a:fld>
            <a:endParaRPr lang="en-GB"/>
          </a:p>
        </p:txBody>
      </p:sp>
      <p:graphicFrame>
        <p:nvGraphicFramePr>
          <p:cNvPr id="7" name="Content Placeholder 2">
            <a:extLst>
              <a:ext uri="{FF2B5EF4-FFF2-40B4-BE49-F238E27FC236}">
                <a16:creationId xmlns:a16="http://schemas.microsoft.com/office/drawing/2014/main" id="{B5036F03-3A23-46B5-9DCA-4CDA76EF882F}"/>
              </a:ext>
            </a:extLst>
          </p:cNvPr>
          <p:cNvGraphicFramePr>
            <a:graphicFrameLocks noGrp="1"/>
          </p:cNvGraphicFramePr>
          <p:nvPr>
            <p:ph idx="1"/>
            <p:extLst>
              <p:ext uri="{D42A27DB-BD31-4B8C-83A1-F6EECF244321}">
                <p14:modId xmlns:p14="http://schemas.microsoft.com/office/powerpoint/2010/main" val="3608702782"/>
              </p:ext>
            </p:extLst>
          </p:nvPr>
        </p:nvGraphicFramePr>
        <p:xfrm>
          <a:off x="85196" y="1231483"/>
          <a:ext cx="9118277" cy="532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95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F0EB-5BDD-4EA5-A039-BA1F4298341B}"/>
              </a:ext>
            </a:extLst>
          </p:cNvPr>
          <p:cNvSpPr>
            <a:spLocks noGrp="1"/>
          </p:cNvSpPr>
          <p:nvPr>
            <p:ph type="title"/>
          </p:nvPr>
        </p:nvSpPr>
        <p:spPr/>
        <p:txBody>
          <a:bodyPr/>
          <a:lstStyle/>
          <a:p>
            <a:r>
              <a:rPr lang="en-US" dirty="0"/>
              <a:t>5. Key actions and top tips</a:t>
            </a:r>
            <a:endParaRPr lang="en-GB" dirty="0"/>
          </a:p>
        </p:txBody>
      </p:sp>
      <p:sp>
        <p:nvSpPr>
          <p:cNvPr id="11" name="Content Placeholder 10">
            <a:extLst>
              <a:ext uri="{FF2B5EF4-FFF2-40B4-BE49-F238E27FC236}">
                <a16:creationId xmlns:a16="http://schemas.microsoft.com/office/drawing/2014/main" id="{96DCBD44-C751-4601-B680-BFEACF268965}"/>
              </a:ext>
            </a:extLst>
          </p:cNvPr>
          <p:cNvSpPr>
            <a:spLocks noGrp="1"/>
          </p:cNvSpPr>
          <p:nvPr>
            <p:ph idx="1"/>
          </p:nvPr>
        </p:nvSpPr>
        <p:spPr/>
        <p:txBody>
          <a:bodyPr vert="horz" lIns="91440" tIns="45720" rIns="91440" bIns="45720" rtlCol="0" anchor="t">
            <a:noAutofit/>
          </a:bodyPr>
          <a:lstStyle/>
          <a:p>
            <a:pPr marL="0" indent="0">
              <a:lnSpc>
                <a:spcPct val="100000"/>
              </a:lnSpc>
              <a:buNone/>
            </a:pPr>
            <a:r>
              <a:rPr lang="en-US" sz="1400" b="1" i="0" dirty="0">
                <a:solidFill>
                  <a:schemeClr val="accent4"/>
                </a:solidFill>
                <a:effectLst/>
              </a:rPr>
              <a:t>1</a:t>
            </a:r>
            <a:r>
              <a:rPr lang="en-US" sz="1400" b="1" i="0" dirty="0">
                <a:solidFill>
                  <a:schemeClr val="tx1"/>
                </a:solidFill>
                <a:effectLst/>
              </a:rPr>
              <a:t>.</a:t>
            </a:r>
            <a:r>
              <a:rPr lang="en-US" sz="1400" i="0" dirty="0">
                <a:solidFill>
                  <a:schemeClr val="tx1"/>
                </a:solidFill>
                <a:effectLst/>
              </a:rPr>
              <a:t> </a:t>
            </a:r>
            <a:r>
              <a:rPr lang="en-US" sz="1400" b="1" dirty="0">
                <a:solidFill>
                  <a:schemeClr val="accent2"/>
                </a:solidFill>
                <a:latin typeface="+mj-lt"/>
              </a:rPr>
              <a:t>Agency: </a:t>
            </a:r>
            <a:r>
              <a:rPr lang="en-US" sz="1400" b="1" i="1" dirty="0">
                <a:solidFill>
                  <a:schemeClr val="tx1"/>
                </a:solidFill>
              </a:rPr>
              <a:t>People’s sense of agency is </a:t>
            </a:r>
            <a:r>
              <a:rPr lang="en-US" sz="1400" b="1" i="1" dirty="0">
                <a:solidFill>
                  <a:schemeClr val="tx1"/>
                </a:solidFill>
                <a:effectLst/>
              </a:rPr>
              <a:t>pivotal to their decision making.</a:t>
            </a:r>
          </a:p>
          <a:p>
            <a:pPr marL="0" indent="0">
              <a:lnSpc>
                <a:spcPct val="100000"/>
              </a:lnSpc>
              <a:buNone/>
            </a:pPr>
            <a:r>
              <a:rPr lang="en-US" sz="1400" b="0" i="0" dirty="0">
                <a:solidFill>
                  <a:schemeClr val="tx1"/>
                </a:solidFill>
                <a:effectLst/>
              </a:rPr>
              <a:t>Participants wanted authorities to </a:t>
            </a:r>
            <a:r>
              <a:rPr lang="en-US" sz="1400" dirty="0">
                <a:solidFill>
                  <a:schemeClr val="tx1"/>
                </a:solidFill>
              </a:rPr>
              <a:t>p</a:t>
            </a:r>
            <a:r>
              <a:rPr lang="en-US" sz="1400" b="0" i="0" dirty="0">
                <a:solidFill>
                  <a:schemeClr val="tx1"/>
                </a:solidFill>
                <a:effectLst/>
              </a:rPr>
              <a:t>resent the public with information with which they can make their own decisions.</a:t>
            </a:r>
          </a:p>
          <a:p>
            <a:pPr marL="0" indent="0">
              <a:lnSpc>
                <a:spcPct val="100000"/>
              </a:lnSpc>
              <a:buNone/>
            </a:pPr>
            <a:endParaRPr lang="en-US" sz="1400" b="1" i="0" u="sng" dirty="0">
              <a:solidFill>
                <a:schemeClr val="tx1"/>
              </a:solidFill>
              <a:effectLst/>
            </a:endParaRPr>
          </a:p>
          <a:p>
            <a:pPr marL="0" indent="0">
              <a:lnSpc>
                <a:spcPct val="100000"/>
              </a:lnSpc>
              <a:buNone/>
            </a:pPr>
            <a:r>
              <a:rPr lang="en-US" sz="1400" b="1" i="0" dirty="0">
                <a:solidFill>
                  <a:schemeClr val="accent4"/>
                </a:solidFill>
                <a:effectLst/>
              </a:rPr>
              <a:t>2</a:t>
            </a:r>
            <a:r>
              <a:rPr lang="en-US" sz="1400" b="1" i="0" dirty="0">
                <a:solidFill>
                  <a:schemeClr val="tx1"/>
                </a:solidFill>
                <a:effectLst/>
              </a:rPr>
              <a:t>. </a:t>
            </a:r>
            <a:r>
              <a:rPr lang="en-US" sz="1400" b="1" dirty="0">
                <a:solidFill>
                  <a:schemeClr val="accent2"/>
                </a:solidFill>
                <a:latin typeface="+mj-lt"/>
              </a:rPr>
              <a:t>Independence:</a:t>
            </a:r>
            <a:r>
              <a:rPr lang="en-US" sz="1400" b="1" dirty="0">
                <a:solidFill>
                  <a:schemeClr val="accent4"/>
                </a:solidFill>
              </a:rPr>
              <a:t> </a:t>
            </a:r>
            <a:r>
              <a:rPr lang="en-US" sz="1400" b="1" i="1" dirty="0">
                <a:solidFill>
                  <a:schemeClr val="tx1"/>
                </a:solidFill>
              </a:rPr>
              <a:t>T</a:t>
            </a:r>
            <a:r>
              <a:rPr lang="en-US" sz="1400" b="1" i="1" dirty="0">
                <a:solidFill>
                  <a:schemeClr val="tx1"/>
                </a:solidFill>
                <a:effectLst/>
              </a:rPr>
              <a:t>he independence of institutions, and those for whom they speak, is crucial in building trust.</a:t>
            </a:r>
          </a:p>
          <a:p>
            <a:pPr marL="0" indent="0">
              <a:lnSpc>
                <a:spcPct val="100000"/>
              </a:lnSpc>
              <a:buNone/>
            </a:pPr>
            <a:r>
              <a:rPr lang="en-US" sz="1400" b="0" i="0" dirty="0">
                <a:solidFill>
                  <a:schemeClr val="tx1"/>
                </a:solidFill>
                <a:effectLst/>
              </a:rPr>
              <a:t>Participants prefer listening to doctors, scientists, or experts who are somewhat removed from the vaccine roll-out.</a:t>
            </a:r>
          </a:p>
          <a:p>
            <a:pPr marL="0" indent="0">
              <a:lnSpc>
                <a:spcPct val="100000"/>
              </a:lnSpc>
              <a:buNone/>
            </a:pPr>
            <a:endParaRPr lang="en-US" sz="1400" b="0" i="0" dirty="0">
              <a:solidFill>
                <a:schemeClr val="tx1"/>
              </a:solidFill>
              <a:effectLst/>
            </a:endParaRPr>
          </a:p>
          <a:p>
            <a:pPr marL="0" lvl="0" indent="0">
              <a:buClr>
                <a:srgbClr val="925496"/>
              </a:buClr>
              <a:buNone/>
              <a:defRPr/>
            </a:pPr>
            <a:r>
              <a:rPr lang="en-US" sz="1400" b="1" dirty="0">
                <a:solidFill>
                  <a:schemeClr val="accent4"/>
                </a:solidFill>
              </a:rPr>
              <a:t>3</a:t>
            </a:r>
            <a:r>
              <a:rPr lang="en-US" sz="1400" b="1" dirty="0">
                <a:solidFill>
                  <a:schemeClr val="tx1"/>
                </a:solidFill>
              </a:rPr>
              <a:t>. </a:t>
            </a:r>
            <a:r>
              <a:rPr lang="en-US" sz="1400" b="1" dirty="0">
                <a:solidFill>
                  <a:schemeClr val="accent2"/>
                </a:solidFill>
              </a:rPr>
              <a:t>Transparency: </a:t>
            </a:r>
            <a:r>
              <a:rPr lang="en-US" sz="1400" b="1" i="1" dirty="0"/>
              <a:t>The more transparent an </a:t>
            </a:r>
            <a:r>
              <a:rPr lang="en-GB" sz="1400" b="1" i="1" dirty="0"/>
              <a:t>organisation</a:t>
            </a:r>
            <a:r>
              <a:rPr lang="en-US" sz="1400" b="1" i="1" dirty="0"/>
              <a:t> or information source, the more trustworthy.</a:t>
            </a:r>
          </a:p>
          <a:p>
            <a:pPr marL="0" indent="0">
              <a:buClr>
                <a:srgbClr val="925496"/>
              </a:buClr>
              <a:buNone/>
              <a:defRPr/>
            </a:pPr>
            <a:r>
              <a:rPr lang="en-US" sz="1400" dirty="0"/>
              <a:t>Participants wanted to know that all the information on the vaccine is public and accessible. The more </a:t>
            </a:r>
            <a:r>
              <a:rPr lang="en-GB" sz="1400" dirty="0"/>
              <a:t>organisations</a:t>
            </a:r>
            <a:r>
              <a:rPr lang="en-US" sz="1400" dirty="0"/>
              <a:t> can make such information available or sign-post to it, the better.</a:t>
            </a:r>
          </a:p>
          <a:p>
            <a:pPr marL="0" indent="0">
              <a:buClr>
                <a:srgbClr val="925496"/>
              </a:buClr>
              <a:buNone/>
              <a:defRPr/>
            </a:pPr>
            <a:endParaRPr lang="en-US" sz="1400" dirty="0"/>
          </a:p>
          <a:p>
            <a:pPr marL="0" lvl="0" indent="0">
              <a:buClr>
                <a:srgbClr val="925496"/>
              </a:buClr>
              <a:buNone/>
              <a:defRPr/>
            </a:pPr>
            <a:r>
              <a:rPr lang="en-US" sz="1400" b="1" dirty="0">
                <a:solidFill>
                  <a:schemeClr val="accent4"/>
                </a:solidFill>
              </a:rPr>
              <a:t>4</a:t>
            </a:r>
            <a:r>
              <a:rPr lang="en-US" sz="1400" b="1" dirty="0">
                <a:solidFill>
                  <a:schemeClr val="tx1"/>
                </a:solidFill>
              </a:rPr>
              <a:t>. </a:t>
            </a:r>
            <a:r>
              <a:rPr lang="en-US" sz="1400" b="1" dirty="0">
                <a:solidFill>
                  <a:schemeClr val="accent2"/>
                </a:solidFill>
              </a:rPr>
              <a:t>Experience: </a:t>
            </a:r>
            <a:r>
              <a:rPr lang="en-US" sz="1400" b="1" i="1" dirty="0">
                <a:solidFill>
                  <a:schemeClr val="tx1"/>
                </a:solidFill>
              </a:rPr>
              <a:t>The more real-world experience that an individual has with Covid-19/vaccines, the more reliable they are as a source of information.</a:t>
            </a:r>
          </a:p>
          <a:p>
            <a:pPr marL="0" indent="0">
              <a:buClr>
                <a:srgbClr val="925496"/>
              </a:buClr>
              <a:buNone/>
              <a:defRPr/>
            </a:pPr>
            <a:r>
              <a:rPr lang="en-US" sz="1400" dirty="0">
                <a:solidFill>
                  <a:schemeClr val="tx1"/>
                </a:solidFill>
              </a:rPr>
              <a:t>Participants cited everyday-people sharing experiences of having had Covid-19 and/or the vaccine as trustworthy.</a:t>
            </a:r>
          </a:p>
          <a:p>
            <a:pPr marL="0" indent="0">
              <a:lnSpc>
                <a:spcPct val="100000"/>
              </a:lnSpc>
              <a:buNone/>
            </a:pPr>
            <a:endParaRPr lang="en-US" sz="1200" b="0" i="0" dirty="0">
              <a:solidFill>
                <a:schemeClr val="tx1"/>
              </a:solidFill>
              <a:effectLst/>
            </a:endParaRPr>
          </a:p>
        </p:txBody>
      </p:sp>
      <p:sp>
        <p:nvSpPr>
          <p:cNvPr id="6" name="Text Placeholder 5">
            <a:extLst>
              <a:ext uri="{FF2B5EF4-FFF2-40B4-BE49-F238E27FC236}">
                <a16:creationId xmlns:a16="http://schemas.microsoft.com/office/drawing/2014/main" id="{504902AA-FF20-4815-8633-872742E84A7F}"/>
              </a:ext>
            </a:extLst>
          </p:cNvPr>
          <p:cNvSpPr>
            <a:spLocks noGrp="1"/>
          </p:cNvSpPr>
          <p:nvPr>
            <p:ph type="body" sz="quarter" idx="13"/>
          </p:nvPr>
        </p:nvSpPr>
        <p:spPr/>
        <p:txBody>
          <a:bodyPr>
            <a:normAutofit/>
          </a:bodyPr>
          <a:lstStyle/>
          <a:p>
            <a:r>
              <a:rPr lang="en-US" dirty="0"/>
              <a:t>Key actions to increase trustworthiness in public health messaging</a:t>
            </a:r>
          </a:p>
        </p:txBody>
      </p:sp>
      <p:sp>
        <p:nvSpPr>
          <p:cNvPr id="5" name="Slide Number Placeholder 4">
            <a:extLst>
              <a:ext uri="{FF2B5EF4-FFF2-40B4-BE49-F238E27FC236}">
                <a16:creationId xmlns:a16="http://schemas.microsoft.com/office/drawing/2014/main" id="{6D69D38B-998C-45ED-98C6-EA0E848FB48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8AB01C-2766-4B02-9CA4-6B40EBDF0878}" type="slidenum">
              <a:rPr kumimoji="0" lang="en-GB" sz="1200" b="0" i="0" u="none" strike="noStrike" kern="1200" cap="none" spc="0" normalizeH="0" baseline="0" noProof="0" smtClean="0">
                <a:ln>
                  <a:noFill/>
                </a:ln>
                <a:solidFill>
                  <a:srgbClr val="65696D"/>
                </a:solidFill>
                <a:effectLst/>
                <a:uLnTx/>
                <a:uFillTx/>
                <a:latin typeface="Century Gothic" panose="020F03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65696D"/>
              </a:solidFill>
              <a:effectLst/>
              <a:uLnTx/>
              <a:uFillTx/>
              <a:latin typeface="Century Gothic" panose="020F0302020204030204"/>
              <a:ea typeface="+mn-ea"/>
              <a:cs typeface="Arial" panose="020B0604020202020204" pitchFamily="34" charset="0"/>
            </a:endParaRPr>
          </a:p>
        </p:txBody>
      </p:sp>
    </p:spTree>
    <p:extLst>
      <p:ext uri="{BB962C8B-B14F-4D97-AF65-F5344CB8AC3E}">
        <p14:creationId xmlns:p14="http://schemas.microsoft.com/office/powerpoint/2010/main" val="50938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DA40-B309-4439-8FB2-318F13FAB431}"/>
              </a:ext>
            </a:extLst>
          </p:cNvPr>
          <p:cNvSpPr>
            <a:spLocks noGrp="1"/>
          </p:cNvSpPr>
          <p:nvPr>
            <p:ph type="title"/>
          </p:nvPr>
        </p:nvSpPr>
        <p:spPr/>
        <p:txBody>
          <a:bodyPr/>
          <a:lstStyle/>
          <a:p>
            <a:r>
              <a:rPr lang="en-US" dirty="0"/>
              <a:t>5. Key actions and top tips</a:t>
            </a:r>
            <a:endParaRPr lang="en-GB" dirty="0"/>
          </a:p>
        </p:txBody>
      </p:sp>
      <p:sp>
        <p:nvSpPr>
          <p:cNvPr id="3" name="Content Placeholder 2">
            <a:extLst>
              <a:ext uri="{FF2B5EF4-FFF2-40B4-BE49-F238E27FC236}">
                <a16:creationId xmlns:a16="http://schemas.microsoft.com/office/drawing/2014/main" id="{A7940FEA-9DF9-42E1-8D39-27019FC2F34D}"/>
              </a:ext>
            </a:extLst>
          </p:cNvPr>
          <p:cNvSpPr>
            <a:spLocks noGrp="1"/>
          </p:cNvSpPr>
          <p:nvPr>
            <p:ph idx="1"/>
          </p:nvPr>
        </p:nvSpPr>
        <p:spPr>
          <a:xfrm>
            <a:off x="240030" y="1533523"/>
            <a:ext cx="4003413" cy="4733128"/>
          </a:xfrm>
        </p:spPr>
        <p:txBody>
          <a:bodyPr vert="horz" lIns="91440" tIns="45720" rIns="91440" bIns="45720" rtlCol="0" anchor="t">
            <a:noAutofit/>
          </a:bodyPr>
          <a:lstStyle/>
          <a:p>
            <a:pPr>
              <a:lnSpc>
                <a:spcPct val="100000"/>
              </a:lnSpc>
              <a:buFont typeface="+mj-lt"/>
              <a:buAutoNum type="arabicPeriod"/>
            </a:pPr>
            <a:r>
              <a:rPr lang="en-US" sz="1600" dirty="0">
                <a:solidFill>
                  <a:schemeClr val="tx1"/>
                </a:solidFill>
              </a:rPr>
              <a:t>Black and Asian people are not one homogenous group.</a:t>
            </a:r>
          </a:p>
          <a:p>
            <a:pPr>
              <a:lnSpc>
                <a:spcPct val="100000"/>
              </a:lnSpc>
              <a:buFont typeface="+mj-lt"/>
              <a:buAutoNum type="arabicPeriod"/>
            </a:pPr>
            <a:r>
              <a:rPr lang="en-US" sz="1600" dirty="0">
                <a:solidFill>
                  <a:schemeClr val="tx1"/>
                </a:solidFill>
              </a:rPr>
              <a:t>Ambiguity exists relating to the potential long-term impacts of the Covid-19 vaccine. </a:t>
            </a:r>
          </a:p>
          <a:p>
            <a:pPr>
              <a:lnSpc>
                <a:spcPct val="100000"/>
              </a:lnSpc>
              <a:buFont typeface="+mj-lt"/>
              <a:buAutoNum type="arabicPeriod"/>
            </a:pPr>
            <a:r>
              <a:rPr lang="en-US" sz="1600" dirty="0">
                <a:solidFill>
                  <a:schemeClr val="tx1"/>
                </a:solidFill>
              </a:rPr>
              <a:t>Legitimacy in some level of </a:t>
            </a:r>
            <a:r>
              <a:rPr lang="en-GB" sz="1600" dirty="0">
                <a:solidFill>
                  <a:schemeClr val="tx1"/>
                </a:solidFill>
              </a:rPr>
              <a:t>scepticism</a:t>
            </a:r>
            <a:r>
              <a:rPr lang="en-US" sz="1600" dirty="0">
                <a:solidFill>
                  <a:schemeClr val="tx1"/>
                </a:solidFill>
              </a:rPr>
              <a:t> based on deep-rooted mistrust in institutions.</a:t>
            </a:r>
          </a:p>
          <a:p>
            <a:pPr>
              <a:lnSpc>
                <a:spcPct val="100000"/>
              </a:lnSpc>
              <a:buFont typeface="+mj-lt"/>
              <a:buAutoNum type="arabicPeriod"/>
            </a:pPr>
            <a:r>
              <a:rPr lang="en-US" sz="1600" dirty="0">
                <a:solidFill>
                  <a:schemeClr val="tx1"/>
                </a:solidFill>
              </a:rPr>
              <a:t>Create content that is conversational providing information. Avoid overly-simplistic approaches to communication.</a:t>
            </a:r>
          </a:p>
          <a:p>
            <a:pPr>
              <a:lnSpc>
                <a:spcPct val="100000"/>
              </a:lnSpc>
              <a:buFont typeface="+mj-lt"/>
              <a:buAutoNum type="arabicPeriod"/>
            </a:pPr>
            <a:r>
              <a:rPr lang="en-US" sz="1600" dirty="0">
                <a:solidFill>
                  <a:schemeClr val="tx1"/>
                </a:solidFill>
              </a:rPr>
              <a:t>Ensure messages are practical and accessible (e.g. available in multiple languages).</a:t>
            </a:r>
          </a:p>
          <a:p>
            <a:pPr>
              <a:lnSpc>
                <a:spcPct val="100000"/>
              </a:lnSpc>
              <a:buAutoNum type="arabicPeriod"/>
            </a:pPr>
            <a:r>
              <a:rPr lang="en-GB" sz="1600" dirty="0">
                <a:solidFill>
                  <a:schemeClr val="tx1"/>
                </a:solidFill>
              </a:rPr>
              <a:t>Ensure the tone speaks </a:t>
            </a:r>
            <a:r>
              <a:rPr lang="en-GB" sz="1600" i="1" dirty="0">
                <a:solidFill>
                  <a:schemeClr val="tx1"/>
                </a:solidFill>
              </a:rPr>
              <a:t>to</a:t>
            </a:r>
            <a:r>
              <a:rPr lang="en-GB" sz="1600" dirty="0">
                <a:solidFill>
                  <a:schemeClr val="tx1"/>
                </a:solidFill>
              </a:rPr>
              <a:t> the audience as opposed to </a:t>
            </a:r>
            <a:r>
              <a:rPr lang="en-GB" sz="1600" i="1" dirty="0">
                <a:solidFill>
                  <a:schemeClr val="tx1"/>
                </a:solidFill>
              </a:rPr>
              <a:t>at</a:t>
            </a:r>
            <a:r>
              <a:rPr lang="en-GB" sz="1600" dirty="0">
                <a:solidFill>
                  <a:schemeClr val="tx1"/>
                </a:solidFill>
              </a:rPr>
              <a:t> them. </a:t>
            </a:r>
            <a:endParaRPr lang="en-GB" sz="1400" dirty="0">
              <a:solidFill>
                <a:schemeClr val="tx1"/>
              </a:solidFill>
              <a:ea typeface="+mn-lt"/>
              <a:cs typeface="+mn-lt"/>
            </a:endParaRPr>
          </a:p>
        </p:txBody>
      </p:sp>
      <p:sp>
        <p:nvSpPr>
          <p:cNvPr id="6" name="Text Placeholder 5">
            <a:extLst>
              <a:ext uri="{FF2B5EF4-FFF2-40B4-BE49-F238E27FC236}">
                <a16:creationId xmlns:a16="http://schemas.microsoft.com/office/drawing/2014/main" id="{ADC09DF2-1A00-49B9-8BC5-6B32753B8B09}"/>
              </a:ext>
            </a:extLst>
          </p:cNvPr>
          <p:cNvSpPr>
            <a:spLocks noGrp="1"/>
          </p:cNvSpPr>
          <p:nvPr>
            <p:ph type="body" sz="quarter" idx="13"/>
          </p:nvPr>
        </p:nvSpPr>
        <p:spPr/>
        <p:txBody>
          <a:bodyPr/>
          <a:lstStyle/>
          <a:p>
            <a:r>
              <a:rPr lang="en-US" dirty="0"/>
              <a:t>Top tips: </a:t>
            </a:r>
            <a:r>
              <a:rPr lang="en-US" dirty="0">
                <a:solidFill>
                  <a:schemeClr val="tx1"/>
                </a:solidFill>
              </a:rPr>
              <a:t>t</a:t>
            </a:r>
            <a:r>
              <a:rPr lang="en-US" sz="1600" b="1" dirty="0">
                <a:solidFill>
                  <a:schemeClr val="tx1"/>
                </a:solidFill>
              </a:rPr>
              <a:t>one and format checklist</a:t>
            </a:r>
          </a:p>
          <a:p>
            <a:endParaRPr lang="en-GB" dirty="0"/>
          </a:p>
        </p:txBody>
      </p:sp>
      <p:sp>
        <p:nvSpPr>
          <p:cNvPr id="5" name="Slide Number Placeholder 4">
            <a:extLst>
              <a:ext uri="{FF2B5EF4-FFF2-40B4-BE49-F238E27FC236}">
                <a16:creationId xmlns:a16="http://schemas.microsoft.com/office/drawing/2014/main" id="{DE07C5B5-BFBA-407D-88BC-AA75AB9FB826}"/>
              </a:ext>
            </a:extLst>
          </p:cNvPr>
          <p:cNvSpPr>
            <a:spLocks noGrp="1"/>
          </p:cNvSpPr>
          <p:nvPr>
            <p:ph type="sldNum" sz="quarter" idx="12"/>
          </p:nvPr>
        </p:nvSpPr>
        <p:spPr/>
        <p:txBody>
          <a:bodyPr/>
          <a:lstStyle/>
          <a:p>
            <a:fld id="{248AB01C-2766-4B02-9CA4-6B40EBDF0878}" type="slidenum">
              <a:rPr lang="en-GB" smtClean="0"/>
              <a:pPr/>
              <a:t>17</a:t>
            </a:fld>
            <a:endParaRPr lang="en-GB" dirty="0"/>
          </a:p>
        </p:txBody>
      </p:sp>
      <p:sp>
        <p:nvSpPr>
          <p:cNvPr id="7" name="Speech Bubble: Oval 6">
            <a:extLst>
              <a:ext uri="{FF2B5EF4-FFF2-40B4-BE49-F238E27FC236}">
                <a16:creationId xmlns:a16="http://schemas.microsoft.com/office/drawing/2014/main" id="{28C1BE2F-D985-4BE3-91B4-23E880D28161}"/>
              </a:ext>
            </a:extLst>
          </p:cNvPr>
          <p:cNvSpPr/>
          <p:nvPr/>
        </p:nvSpPr>
        <p:spPr>
          <a:xfrm>
            <a:off x="4114800" y="1059544"/>
            <a:ext cx="4880610" cy="4552586"/>
          </a:xfrm>
          <a:prstGeom prst="wedgeEllipseCallout">
            <a:avLst>
              <a:gd name="adj1" fmla="val 32483"/>
              <a:gd name="adj2" fmla="val 68608"/>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dirty="0">
                <a:solidFill>
                  <a:schemeClr val="bg1"/>
                </a:solidFill>
              </a:rPr>
              <a:t>‘They should be honest and tell the truth. Let people make an informed decision and choice. Stop trying to push people into a corner to take the vaccine. Give them the info, be open and honest, if you don’t have the info at least say that you don’t and say the steps you’re taking to ensure there is sufficient info… And also when it comes to BAME, don’t insult our intelligence because were from BAME and think you can go and get whoever to influence you. What you’re saying is we </a:t>
            </a:r>
            <a:r>
              <a:rPr lang="en-GB" sz="1400" i="1" dirty="0">
                <a:solidFill>
                  <a:schemeClr val="bg1"/>
                </a:solidFill>
              </a:rPr>
              <a:t>cant</a:t>
            </a:r>
            <a:r>
              <a:rPr lang="en-US" sz="1400" i="1" dirty="0">
                <a:solidFill>
                  <a:schemeClr val="bg1"/>
                </a:solidFill>
              </a:rPr>
              <a:t> think for ourselves, we don’t want the scientific info and will just be swayed by the celebs. </a:t>
            </a:r>
            <a:endParaRPr lang="en-GB" sz="1400" i="1" dirty="0">
              <a:solidFill>
                <a:schemeClr val="bg1"/>
              </a:solidFill>
            </a:endParaRPr>
          </a:p>
        </p:txBody>
      </p:sp>
    </p:spTree>
    <p:extLst>
      <p:ext uri="{BB962C8B-B14F-4D97-AF65-F5344CB8AC3E}">
        <p14:creationId xmlns:p14="http://schemas.microsoft.com/office/powerpoint/2010/main" val="400196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108A-F34D-4128-A3E4-6681CB3F2EA7}"/>
              </a:ext>
            </a:extLst>
          </p:cNvPr>
          <p:cNvSpPr>
            <a:spLocks noGrp="1"/>
          </p:cNvSpPr>
          <p:nvPr>
            <p:ph type="title"/>
          </p:nvPr>
        </p:nvSpPr>
        <p:spPr/>
        <p:txBody>
          <a:bodyPr/>
          <a:lstStyle/>
          <a:p>
            <a:r>
              <a:rPr lang="en-GB" dirty="0"/>
              <a:t>Appendices</a:t>
            </a:r>
          </a:p>
        </p:txBody>
      </p:sp>
      <p:sp>
        <p:nvSpPr>
          <p:cNvPr id="3" name="Text Placeholder 2">
            <a:extLst>
              <a:ext uri="{FF2B5EF4-FFF2-40B4-BE49-F238E27FC236}">
                <a16:creationId xmlns:a16="http://schemas.microsoft.com/office/drawing/2014/main" id="{6879A14A-1E97-4CF2-BACA-317439740414}"/>
              </a:ext>
            </a:extLst>
          </p:cNvPr>
          <p:cNvSpPr>
            <a:spLocks noGrp="1"/>
          </p:cNvSpPr>
          <p:nvPr>
            <p:ph type="body" idx="1"/>
          </p:nvPr>
        </p:nvSpPr>
        <p:spPr/>
        <p:txBody>
          <a:bodyPr/>
          <a:lstStyle/>
          <a:p>
            <a:endParaRPr lang="en-GB" dirty="0"/>
          </a:p>
        </p:txBody>
      </p:sp>
      <p:sp>
        <p:nvSpPr>
          <p:cNvPr id="4" name="Content Placeholder 3">
            <a:extLst>
              <a:ext uri="{FF2B5EF4-FFF2-40B4-BE49-F238E27FC236}">
                <a16:creationId xmlns:a16="http://schemas.microsoft.com/office/drawing/2014/main" id="{AFC8FB57-8EDE-48C7-AA15-E3560137F91D}"/>
              </a:ext>
            </a:extLst>
          </p:cNvPr>
          <p:cNvSpPr>
            <a:spLocks noGrp="1"/>
          </p:cNvSpPr>
          <p:nvPr>
            <p:ph sz="quarter" idx="11"/>
          </p:nvPr>
        </p:nvSpPr>
        <p:spPr/>
        <p:txBody>
          <a:bodyPr/>
          <a:lstStyle/>
          <a:p>
            <a:endParaRPr lang="en-GB" dirty="0"/>
          </a:p>
        </p:txBody>
      </p:sp>
    </p:spTree>
    <p:extLst>
      <p:ext uri="{BB962C8B-B14F-4D97-AF65-F5344CB8AC3E}">
        <p14:creationId xmlns:p14="http://schemas.microsoft.com/office/powerpoint/2010/main" val="343063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47C0-191A-499C-91C7-D4A285A4B251}"/>
              </a:ext>
            </a:extLst>
          </p:cNvPr>
          <p:cNvSpPr>
            <a:spLocks noGrp="1"/>
          </p:cNvSpPr>
          <p:nvPr>
            <p:ph type="title"/>
          </p:nvPr>
        </p:nvSpPr>
        <p:spPr/>
        <p:txBody>
          <a:bodyPr/>
          <a:lstStyle/>
          <a:p>
            <a:r>
              <a:rPr lang="en-GB" dirty="0"/>
              <a:t>Appendix A</a:t>
            </a:r>
          </a:p>
        </p:txBody>
      </p:sp>
      <p:sp>
        <p:nvSpPr>
          <p:cNvPr id="5" name="Slide Number Placeholder 4">
            <a:extLst>
              <a:ext uri="{FF2B5EF4-FFF2-40B4-BE49-F238E27FC236}">
                <a16:creationId xmlns:a16="http://schemas.microsoft.com/office/drawing/2014/main" id="{379CB23F-958D-4E71-AD1B-50CE053F10BF}"/>
              </a:ext>
            </a:extLst>
          </p:cNvPr>
          <p:cNvSpPr>
            <a:spLocks noGrp="1"/>
          </p:cNvSpPr>
          <p:nvPr>
            <p:ph type="sldNum" sz="quarter" idx="12"/>
          </p:nvPr>
        </p:nvSpPr>
        <p:spPr/>
        <p:txBody>
          <a:bodyPr/>
          <a:lstStyle/>
          <a:p>
            <a:fld id="{1210CC98-6666-409F-8A29-66B3CCD8429D}" type="slidenum">
              <a:rPr lang="en-GB" smtClean="0"/>
              <a:pPr/>
              <a:t>19</a:t>
            </a:fld>
            <a:endParaRPr lang="en-GB" dirty="0"/>
          </a:p>
        </p:txBody>
      </p:sp>
      <p:sp>
        <p:nvSpPr>
          <p:cNvPr id="4" name="Text Placeholder 3">
            <a:extLst>
              <a:ext uri="{FF2B5EF4-FFF2-40B4-BE49-F238E27FC236}">
                <a16:creationId xmlns:a16="http://schemas.microsoft.com/office/drawing/2014/main" id="{1886883E-4BE6-4BE3-89EA-D5F9DA6CCEE9}"/>
              </a:ext>
            </a:extLst>
          </p:cNvPr>
          <p:cNvSpPr>
            <a:spLocks noGrp="1"/>
          </p:cNvSpPr>
          <p:nvPr>
            <p:ph type="body" sz="quarter" idx="13"/>
          </p:nvPr>
        </p:nvSpPr>
        <p:spPr/>
        <p:txBody>
          <a:bodyPr/>
          <a:lstStyle/>
          <a:p>
            <a:r>
              <a:rPr lang="en-GB" dirty="0"/>
              <a:t>Participant age and ethnicity</a:t>
            </a:r>
          </a:p>
        </p:txBody>
      </p:sp>
      <p:graphicFrame>
        <p:nvGraphicFramePr>
          <p:cNvPr id="6" name="Content Placeholder 7">
            <a:extLst>
              <a:ext uri="{FF2B5EF4-FFF2-40B4-BE49-F238E27FC236}">
                <a16:creationId xmlns:a16="http://schemas.microsoft.com/office/drawing/2014/main" id="{A269670E-FED9-4015-B768-B25D3BC7A6A6}"/>
              </a:ext>
            </a:extLst>
          </p:cNvPr>
          <p:cNvGraphicFramePr>
            <a:graphicFrameLocks/>
          </p:cNvGraphicFramePr>
          <p:nvPr>
            <p:extLst>
              <p:ext uri="{D42A27DB-BD31-4B8C-83A1-F6EECF244321}">
                <p14:modId xmlns:p14="http://schemas.microsoft.com/office/powerpoint/2010/main" val="4028460933"/>
              </p:ext>
            </p:extLst>
          </p:nvPr>
        </p:nvGraphicFramePr>
        <p:xfrm>
          <a:off x="-231958" y="2099739"/>
          <a:ext cx="4999547" cy="3516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169CD52-DA99-457D-98EC-3FF4C7138EB3}"/>
              </a:ext>
            </a:extLst>
          </p:cNvPr>
          <p:cNvGraphicFramePr>
            <a:graphicFrameLocks/>
          </p:cNvGraphicFramePr>
          <p:nvPr>
            <p:extLst>
              <p:ext uri="{D42A27DB-BD31-4B8C-83A1-F6EECF244321}">
                <p14:modId xmlns:p14="http://schemas.microsoft.com/office/powerpoint/2010/main" val="2397696939"/>
              </p:ext>
            </p:extLst>
          </p:nvPr>
        </p:nvGraphicFramePr>
        <p:xfrm>
          <a:off x="4083055" y="1960775"/>
          <a:ext cx="4700831" cy="3830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320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23C2AD-79C4-406B-A4AB-BDF4365CA459}"/>
              </a:ext>
            </a:extLst>
          </p:cNvPr>
          <p:cNvSpPr>
            <a:spLocks noGrp="1"/>
          </p:cNvSpPr>
          <p:nvPr>
            <p:ph type="title"/>
          </p:nvPr>
        </p:nvSpPr>
        <p:spPr>
          <a:xfrm>
            <a:off x="362847" y="381581"/>
            <a:ext cx="7886700" cy="314479"/>
          </a:xfrm>
        </p:spPr>
        <p:txBody>
          <a:bodyPr/>
          <a:lstStyle/>
          <a:p>
            <a:r>
              <a:rPr lang="en-US" dirty="0">
                <a:latin typeface="Century Gothic" panose="020B0502020202020204" pitchFamily="34" charset="0"/>
              </a:rPr>
              <a:t>Contents</a:t>
            </a:r>
          </a:p>
        </p:txBody>
      </p:sp>
      <p:graphicFrame>
        <p:nvGraphicFramePr>
          <p:cNvPr id="7" name="Diagram 6">
            <a:extLst>
              <a:ext uri="{FF2B5EF4-FFF2-40B4-BE49-F238E27FC236}">
                <a16:creationId xmlns:a16="http://schemas.microsoft.com/office/drawing/2014/main" id="{95ECDFC2-4D98-4ABA-8A3A-B6AFF8D634E3}"/>
              </a:ext>
            </a:extLst>
          </p:cNvPr>
          <p:cNvGraphicFramePr/>
          <p:nvPr>
            <p:extLst>
              <p:ext uri="{D42A27DB-BD31-4B8C-83A1-F6EECF244321}">
                <p14:modId xmlns:p14="http://schemas.microsoft.com/office/powerpoint/2010/main" val="1956215747"/>
              </p:ext>
            </p:extLst>
          </p:nvPr>
        </p:nvGraphicFramePr>
        <p:xfrm>
          <a:off x="362848" y="887767"/>
          <a:ext cx="78867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FA2CD51D-E69F-4BE6-BA05-1C49DCFDFE2D}"/>
              </a:ext>
            </a:extLst>
          </p:cNvPr>
          <p:cNvSpPr>
            <a:spLocks noGrp="1"/>
          </p:cNvSpPr>
          <p:nvPr>
            <p:ph type="sldNum" sz="quarter" idx="12"/>
          </p:nvPr>
        </p:nvSpPr>
        <p:spPr/>
        <p:txBody>
          <a:bodyPr/>
          <a:lstStyle/>
          <a:p>
            <a:fld id="{1210CC98-6666-409F-8A29-66B3CCD8429D}" type="slidenum">
              <a:rPr lang="en-GB" smtClean="0"/>
              <a:pPr/>
              <a:t>2</a:t>
            </a:fld>
            <a:endParaRPr lang="en-US" dirty="0"/>
          </a:p>
        </p:txBody>
      </p:sp>
    </p:spTree>
    <p:extLst>
      <p:ext uri="{BB962C8B-B14F-4D97-AF65-F5344CB8AC3E}">
        <p14:creationId xmlns:p14="http://schemas.microsoft.com/office/powerpoint/2010/main" val="115197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47C0-191A-499C-91C7-D4A285A4B251}"/>
              </a:ext>
            </a:extLst>
          </p:cNvPr>
          <p:cNvSpPr>
            <a:spLocks noGrp="1"/>
          </p:cNvSpPr>
          <p:nvPr>
            <p:ph type="title"/>
          </p:nvPr>
        </p:nvSpPr>
        <p:spPr/>
        <p:txBody>
          <a:bodyPr/>
          <a:lstStyle/>
          <a:p>
            <a:r>
              <a:rPr lang="en-GB" dirty="0">
                <a:latin typeface="+mn-lt"/>
              </a:rPr>
              <a:t>Appendix A</a:t>
            </a:r>
          </a:p>
        </p:txBody>
      </p:sp>
      <p:sp>
        <p:nvSpPr>
          <p:cNvPr id="5" name="Slide Number Placeholder 4">
            <a:extLst>
              <a:ext uri="{FF2B5EF4-FFF2-40B4-BE49-F238E27FC236}">
                <a16:creationId xmlns:a16="http://schemas.microsoft.com/office/drawing/2014/main" id="{379CB23F-958D-4E71-AD1B-50CE053F10BF}"/>
              </a:ext>
            </a:extLst>
          </p:cNvPr>
          <p:cNvSpPr>
            <a:spLocks noGrp="1"/>
          </p:cNvSpPr>
          <p:nvPr>
            <p:ph type="sldNum" sz="quarter" idx="12"/>
          </p:nvPr>
        </p:nvSpPr>
        <p:spPr/>
        <p:txBody>
          <a:bodyPr/>
          <a:lstStyle/>
          <a:p>
            <a:fld id="{1210CC98-6666-409F-8A29-66B3CCD8429D}" type="slidenum">
              <a:rPr lang="en-GB" smtClean="0">
                <a:latin typeface="+mn-lt"/>
              </a:rPr>
              <a:pPr/>
              <a:t>20</a:t>
            </a:fld>
            <a:endParaRPr lang="en-GB" dirty="0">
              <a:latin typeface="+mn-lt"/>
            </a:endParaRPr>
          </a:p>
        </p:txBody>
      </p:sp>
      <p:sp>
        <p:nvSpPr>
          <p:cNvPr id="4" name="Text Placeholder 3">
            <a:extLst>
              <a:ext uri="{FF2B5EF4-FFF2-40B4-BE49-F238E27FC236}">
                <a16:creationId xmlns:a16="http://schemas.microsoft.com/office/drawing/2014/main" id="{1886883E-4BE6-4BE3-89EA-D5F9DA6CCEE9}"/>
              </a:ext>
            </a:extLst>
          </p:cNvPr>
          <p:cNvSpPr>
            <a:spLocks noGrp="1"/>
          </p:cNvSpPr>
          <p:nvPr>
            <p:ph type="body" sz="quarter" idx="13"/>
          </p:nvPr>
        </p:nvSpPr>
        <p:spPr/>
        <p:txBody>
          <a:bodyPr/>
          <a:lstStyle/>
          <a:p>
            <a:r>
              <a:rPr lang="en-GB" dirty="0">
                <a:latin typeface="+mn-lt"/>
              </a:rPr>
              <a:t>Participant gender and religion or belief</a:t>
            </a:r>
          </a:p>
        </p:txBody>
      </p:sp>
      <p:graphicFrame>
        <p:nvGraphicFramePr>
          <p:cNvPr id="8" name="Chart 7">
            <a:extLst>
              <a:ext uri="{FF2B5EF4-FFF2-40B4-BE49-F238E27FC236}">
                <a16:creationId xmlns:a16="http://schemas.microsoft.com/office/drawing/2014/main" id="{416E228C-6DF7-4CB7-AD36-2075A66D52F2}"/>
              </a:ext>
            </a:extLst>
          </p:cNvPr>
          <p:cNvGraphicFramePr>
            <a:graphicFrameLocks/>
          </p:cNvGraphicFramePr>
          <p:nvPr>
            <p:extLst>
              <p:ext uri="{D42A27DB-BD31-4B8C-83A1-F6EECF244321}">
                <p14:modId xmlns:p14="http://schemas.microsoft.com/office/powerpoint/2010/main" val="2717489650"/>
              </p:ext>
            </p:extLst>
          </p:nvPr>
        </p:nvGraphicFramePr>
        <p:xfrm>
          <a:off x="167944" y="2136228"/>
          <a:ext cx="4251489" cy="344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D0480B41-F0CD-44DD-87D2-B1E02512E9A9}"/>
              </a:ext>
            </a:extLst>
          </p:cNvPr>
          <p:cNvGraphicFramePr>
            <a:graphicFrameLocks/>
          </p:cNvGraphicFramePr>
          <p:nvPr>
            <p:extLst>
              <p:ext uri="{D42A27DB-BD31-4B8C-83A1-F6EECF244321}">
                <p14:modId xmlns:p14="http://schemas.microsoft.com/office/powerpoint/2010/main" val="3883996385"/>
              </p:ext>
            </p:extLst>
          </p:nvPr>
        </p:nvGraphicFramePr>
        <p:xfrm>
          <a:off x="4191869" y="2202216"/>
          <a:ext cx="4504456" cy="331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07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47C0-191A-499C-91C7-D4A285A4B251}"/>
              </a:ext>
            </a:extLst>
          </p:cNvPr>
          <p:cNvSpPr>
            <a:spLocks noGrp="1"/>
          </p:cNvSpPr>
          <p:nvPr>
            <p:ph type="title"/>
          </p:nvPr>
        </p:nvSpPr>
        <p:spPr/>
        <p:txBody>
          <a:bodyPr/>
          <a:lstStyle/>
          <a:p>
            <a:r>
              <a:rPr lang="en-GB" dirty="0">
                <a:latin typeface="+mn-lt"/>
              </a:rPr>
              <a:t>Appendix A</a:t>
            </a:r>
          </a:p>
        </p:txBody>
      </p:sp>
      <p:sp>
        <p:nvSpPr>
          <p:cNvPr id="5" name="Slide Number Placeholder 4">
            <a:extLst>
              <a:ext uri="{FF2B5EF4-FFF2-40B4-BE49-F238E27FC236}">
                <a16:creationId xmlns:a16="http://schemas.microsoft.com/office/drawing/2014/main" id="{379CB23F-958D-4E71-AD1B-50CE053F10BF}"/>
              </a:ext>
            </a:extLst>
          </p:cNvPr>
          <p:cNvSpPr>
            <a:spLocks noGrp="1"/>
          </p:cNvSpPr>
          <p:nvPr>
            <p:ph type="sldNum" sz="quarter" idx="12"/>
          </p:nvPr>
        </p:nvSpPr>
        <p:spPr/>
        <p:txBody>
          <a:bodyPr/>
          <a:lstStyle/>
          <a:p>
            <a:fld id="{1210CC98-6666-409F-8A29-66B3CCD8429D}" type="slidenum">
              <a:rPr lang="en-GB" smtClean="0">
                <a:latin typeface="+mn-lt"/>
              </a:rPr>
              <a:pPr/>
              <a:t>21</a:t>
            </a:fld>
            <a:endParaRPr lang="en-GB" dirty="0">
              <a:latin typeface="+mn-lt"/>
            </a:endParaRPr>
          </a:p>
        </p:txBody>
      </p:sp>
      <p:sp>
        <p:nvSpPr>
          <p:cNvPr id="4" name="Text Placeholder 3">
            <a:extLst>
              <a:ext uri="{FF2B5EF4-FFF2-40B4-BE49-F238E27FC236}">
                <a16:creationId xmlns:a16="http://schemas.microsoft.com/office/drawing/2014/main" id="{1886883E-4BE6-4BE3-89EA-D5F9DA6CCEE9}"/>
              </a:ext>
            </a:extLst>
          </p:cNvPr>
          <p:cNvSpPr>
            <a:spLocks noGrp="1"/>
          </p:cNvSpPr>
          <p:nvPr>
            <p:ph type="body" sz="quarter" idx="13"/>
          </p:nvPr>
        </p:nvSpPr>
        <p:spPr/>
        <p:txBody>
          <a:bodyPr/>
          <a:lstStyle/>
          <a:p>
            <a:r>
              <a:rPr lang="en-GB" dirty="0">
                <a:latin typeface="+mn-lt"/>
              </a:rPr>
              <a:t>Participants SEG and vaccine attitudes</a:t>
            </a:r>
          </a:p>
        </p:txBody>
      </p:sp>
      <p:graphicFrame>
        <p:nvGraphicFramePr>
          <p:cNvPr id="8" name="Chart 7">
            <a:extLst>
              <a:ext uri="{FF2B5EF4-FFF2-40B4-BE49-F238E27FC236}">
                <a16:creationId xmlns:a16="http://schemas.microsoft.com/office/drawing/2014/main" id="{9B10C99E-CB21-417A-9D88-407E6849E3A3}"/>
              </a:ext>
            </a:extLst>
          </p:cNvPr>
          <p:cNvGraphicFramePr>
            <a:graphicFrameLocks/>
          </p:cNvGraphicFramePr>
          <p:nvPr>
            <p:extLst>
              <p:ext uri="{D42A27DB-BD31-4B8C-83A1-F6EECF244321}">
                <p14:modId xmlns:p14="http://schemas.microsoft.com/office/powerpoint/2010/main" val="3271383180"/>
              </p:ext>
            </p:extLst>
          </p:nvPr>
        </p:nvGraphicFramePr>
        <p:xfrm>
          <a:off x="152400" y="2086177"/>
          <a:ext cx="4102435" cy="3543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60A18C9-E317-408A-95AF-5175AE606A3D}"/>
              </a:ext>
            </a:extLst>
          </p:cNvPr>
          <p:cNvGraphicFramePr>
            <a:graphicFrameLocks/>
          </p:cNvGraphicFramePr>
          <p:nvPr>
            <p:extLst>
              <p:ext uri="{D42A27DB-BD31-4B8C-83A1-F6EECF244321}">
                <p14:modId xmlns:p14="http://schemas.microsoft.com/office/powerpoint/2010/main" val="1912233247"/>
              </p:ext>
            </p:extLst>
          </p:nvPr>
        </p:nvGraphicFramePr>
        <p:xfrm>
          <a:off x="4133953" y="2138902"/>
          <a:ext cx="4668043" cy="3438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05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4A40B6-2178-43DC-A6B2-CA66D2FB2003}"/>
              </a:ext>
            </a:extLst>
          </p:cNvPr>
          <p:cNvGrpSpPr>
            <a:grpSpLocks noChangeAspect="1"/>
          </p:cNvGrpSpPr>
          <p:nvPr/>
        </p:nvGrpSpPr>
        <p:grpSpPr>
          <a:xfrm>
            <a:off x="229339" y="4800597"/>
            <a:ext cx="4530163" cy="1877785"/>
            <a:chOff x="413797" y="3419571"/>
            <a:chExt cx="3036409" cy="1304893"/>
          </a:xfrm>
        </p:grpSpPr>
        <p:pic>
          <p:nvPicPr>
            <p:cNvPr id="3" name="Picture 2">
              <a:extLst>
                <a:ext uri="{FF2B5EF4-FFF2-40B4-BE49-F238E27FC236}">
                  <a16:creationId xmlns:a16="http://schemas.microsoft.com/office/drawing/2014/main" id="{7CBAD539-C60C-411E-8976-B55F32E688B0}"/>
                </a:ext>
              </a:extLst>
            </p:cNvPr>
            <p:cNvPicPr>
              <a:picLocks noChangeAspect="1"/>
            </p:cNvPicPr>
            <p:nvPr/>
          </p:nvPicPr>
          <p:blipFill rotWithShape="1">
            <a:blip r:embed="rId2">
              <a:extLst>
                <a:ext uri="{28A0092B-C50C-407E-A947-70E740481C1C}">
                  <a14:useLocalDpi xmlns:a14="http://schemas.microsoft.com/office/drawing/2010/main" val="0"/>
                </a:ext>
              </a:extLst>
            </a:blip>
            <a:srcRect l="1737" b="37139"/>
            <a:stretch/>
          </p:blipFill>
          <p:spPr>
            <a:xfrm>
              <a:off x="413797" y="3419571"/>
              <a:ext cx="3036409" cy="484472"/>
            </a:xfrm>
            <a:prstGeom prst="rect">
              <a:avLst/>
            </a:prstGeom>
          </p:spPr>
        </p:pic>
        <p:pic>
          <p:nvPicPr>
            <p:cNvPr id="4" name="Picture 3">
              <a:extLst>
                <a:ext uri="{FF2B5EF4-FFF2-40B4-BE49-F238E27FC236}">
                  <a16:creationId xmlns:a16="http://schemas.microsoft.com/office/drawing/2014/main" id="{E12865DD-6308-4221-90BF-445E743EEEC3}"/>
                </a:ext>
              </a:extLst>
            </p:cNvPr>
            <p:cNvPicPr>
              <a:picLocks noChangeAspect="1"/>
            </p:cNvPicPr>
            <p:nvPr/>
          </p:nvPicPr>
          <p:blipFill rotWithShape="1">
            <a:blip r:embed="rId3">
              <a:extLst>
                <a:ext uri="{28A0092B-C50C-407E-A947-70E740481C1C}">
                  <a14:useLocalDpi xmlns:a14="http://schemas.microsoft.com/office/drawing/2010/main" val="0"/>
                </a:ext>
              </a:extLst>
            </a:blip>
            <a:srcRect l="8977" t="8816" b="13946"/>
            <a:stretch/>
          </p:blipFill>
          <p:spPr>
            <a:xfrm>
              <a:off x="413797" y="3907485"/>
              <a:ext cx="1225346" cy="816979"/>
            </a:xfrm>
            <a:prstGeom prst="rect">
              <a:avLst/>
            </a:prstGeom>
          </p:spPr>
        </p:pic>
      </p:grpSp>
      <p:sp>
        <p:nvSpPr>
          <p:cNvPr id="5" name="TextBox 4">
            <a:extLst>
              <a:ext uri="{FF2B5EF4-FFF2-40B4-BE49-F238E27FC236}">
                <a16:creationId xmlns:a16="http://schemas.microsoft.com/office/drawing/2014/main" id="{289A932A-593D-46F4-9F33-CD866E765889}"/>
              </a:ext>
            </a:extLst>
          </p:cNvPr>
          <p:cNvSpPr txBox="1"/>
          <p:nvPr/>
        </p:nvSpPr>
        <p:spPr>
          <a:xfrm>
            <a:off x="5159359" y="4953746"/>
            <a:ext cx="3217198" cy="1815882"/>
          </a:xfrm>
          <a:prstGeom prst="rect">
            <a:avLst/>
          </a:prstGeom>
          <a:noFill/>
        </p:spPr>
        <p:txBody>
          <a:bodyPr wrap="square" rtlCol="0">
            <a:spAutoFit/>
          </a:bodyPr>
          <a:lstStyle/>
          <a:p>
            <a:pPr algn="r"/>
            <a:endParaRPr lang="en-US" sz="1600" dirty="0"/>
          </a:p>
          <a:p>
            <a:pPr algn="r"/>
            <a:r>
              <a:rPr lang="en-US" sz="1600" dirty="0"/>
              <a:t>For further information contact</a:t>
            </a:r>
          </a:p>
          <a:p>
            <a:pPr algn="r"/>
            <a:r>
              <a:rPr lang="en-US" sz="1600" b="1" dirty="0"/>
              <a:t>Healthwatch: </a:t>
            </a:r>
            <a:r>
              <a:rPr lang="en-US" sz="1600" dirty="0">
                <a:hlinkClick r:id="rId4"/>
              </a:rPr>
              <a:t>research@healthwatch.co.uk</a:t>
            </a:r>
            <a:endParaRPr lang="en-US" sz="1600" dirty="0"/>
          </a:p>
          <a:p>
            <a:pPr algn="r"/>
            <a:r>
              <a:rPr lang="en-US" sz="1600" b="1" dirty="0"/>
              <a:t>Traverse:  </a:t>
            </a:r>
          </a:p>
          <a:p>
            <a:pPr algn="r"/>
            <a:r>
              <a:rPr lang="en-GB" sz="1600" dirty="0">
                <a:hlinkClick r:id="rId5"/>
              </a:rPr>
              <a:t>Jessie.Cunnett@traverse.ltd</a:t>
            </a:r>
            <a:endParaRPr lang="en-GB" sz="1600" dirty="0"/>
          </a:p>
          <a:p>
            <a:pPr algn="r"/>
            <a:endParaRPr lang="en-US" sz="1600" dirty="0"/>
          </a:p>
        </p:txBody>
      </p:sp>
    </p:spTree>
    <p:extLst>
      <p:ext uri="{BB962C8B-B14F-4D97-AF65-F5344CB8AC3E}">
        <p14:creationId xmlns:p14="http://schemas.microsoft.com/office/powerpoint/2010/main" val="410953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0521D-20D6-1849-8C86-3A588095C283}"/>
              </a:ext>
            </a:extLst>
          </p:cNvPr>
          <p:cNvSpPr>
            <a:spLocks noGrp="1"/>
          </p:cNvSpPr>
          <p:nvPr>
            <p:ph type="title"/>
          </p:nvPr>
        </p:nvSpPr>
        <p:spPr/>
        <p:txBody>
          <a:bodyPr/>
          <a:lstStyle/>
          <a:p>
            <a:pPr lvl="0"/>
            <a:r>
              <a:rPr lang="en-US" dirty="0"/>
              <a:t>Introduction and background</a:t>
            </a:r>
          </a:p>
        </p:txBody>
      </p:sp>
      <p:sp>
        <p:nvSpPr>
          <p:cNvPr id="2" name="Text Placeholder 1">
            <a:extLst>
              <a:ext uri="{FF2B5EF4-FFF2-40B4-BE49-F238E27FC236}">
                <a16:creationId xmlns:a16="http://schemas.microsoft.com/office/drawing/2014/main" id="{E6987089-8A2C-46B4-8FF4-F586C7B3E734}"/>
              </a:ext>
            </a:extLst>
          </p:cNvPr>
          <p:cNvSpPr>
            <a:spLocks noGrp="1"/>
          </p:cNvSpPr>
          <p:nvPr>
            <p:ph type="body" idx="1"/>
          </p:nvPr>
        </p:nvSpPr>
        <p:spPr/>
        <p:txBody>
          <a:bodyPr/>
          <a:lstStyle/>
          <a:p>
            <a:endParaRPr lang="en-GB" dirty="0"/>
          </a:p>
        </p:txBody>
      </p:sp>
      <p:sp>
        <p:nvSpPr>
          <p:cNvPr id="3" name="Content Placeholder 2">
            <a:extLst>
              <a:ext uri="{FF2B5EF4-FFF2-40B4-BE49-F238E27FC236}">
                <a16:creationId xmlns:a16="http://schemas.microsoft.com/office/drawing/2014/main" id="{AA43065C-BD43-47E5-A218-1B58320DA0E7}"/>
              </a:ext>
            </a:extLst>
          </p:cNvPr>
          <p:cNvSpPr>
            <a:spLocks noGrp="1"/>
          </p:cNvSpPr>
          <p:nvPr>
            <p:ph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E1358DB2-2BC4-44E6-A51C-CF75A183815B}"/>
              </a:ext>
            </a:extLst>
          </p:cNvPr>
          <p:cNvSpPr>
            <a:spLocks noGrp="1"/>
          </p:cNvSpPr>
          <p:nvPr>
            <p:ph type="sldNum" sz="quarter" idx="12"/>
          </p:nvPr>
        </p:nvSpPr>
        <p:spPr>
          <a:xfrm>
            <a:off x="0" y="6456363"/>
            <a:ext cx="2057400" cy="365125"/>
          </a:xfrm>
        </p:spPr>
        <p:txBody>
          <a:bodyPr/>
          <a:lstStyle/>
          <a:p>
            <a:fld id="{1210CC98-6666-409F-8A29-66B3CCD8429D}" type="slidenum">
              <a:rPr lang="en-GB" smtClean="0"/>
              <a:pPr/>
              <a:t>3</a:t>
            </a:fld>
            <a:endParaRPr lang="en-GB" dirty="0"/>
          </a:p>
        </p:txBody>
      </p:sp>
    </p:spTree>
    <p:extLst>
      <p:ext uri="{BB962C8B-B14F-4D97-AF65-F5344CB8AC3E}">
        <p14:creationId xmlns:p14="http://schemas.microsoft.com/office/powerpoint/2010/main" val="211009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7F18B4F-B515-1F48-9B11-79E6976818CA}"/>
              </a:ext>
            </a:extLst>
          </p:cNvPr>
          <p:cNvSpPr>
            <a:spLocks noGrp="1"/>
          </p:cNvSpPr>
          <p:nvPr>
            <p:ph type="body" sz="quarter" idx="13"/>
          </p:nvPr>
        </p:nvSpPr>
        <p:spPr/>
        <p:txBody>
          <a:bodyPr/>
          <a:lstStyle/>
          <a:p>
            <a:r>
              <a:rPr lang="en-US" dirty="0"/>
              <a:t>Introduction</a:t>
            </a:r>
          </a:p>
        </p:txBody>
      </p:sp>
      <p:sp>
        <p:nvSpPr>
          <p:cNvPr id="10" name="Title 9">
            <a:extLst>
              <a:ext uri="{FF2B5EF4-FFF2-40B4-BE49-F238E27FC236}">
                <a16:creationId xmlns:a16="http://schemas.microsoft.com/office/drawing/2014/main" id="{7CA5754A-A006-3B47-ADE8-4D9647D0E40A}"/>
              </a:ext>
            </a:extLst>
          </p:cNvPr>
          <p:cNvSpPr>
            <a:spLocks noGrp="1"/>
          </p:cNvSpPr>
          <p:nvPr>
            <p:ph type="title"/>
          </p:nvPr>
        </p:nvSpPr>
        <p:spPr/>
        <p:txBody>
          <a:bodyPr>
            <a:normAutofit/>
          </a:bodyPr>
          <a:lstStyle/>
          <a:p>
            <a:pPr lvl="0"/>
            <a:r>
              <a:rPr lang="en-US" dirty="0"/>
              <a:t>1. Introduction and background</a:t>
            </a:r>
          </a:p>
        </p:txBody>
      </p:sp>
      <p:sp>
        <p:nvSpPr>
          <p:cNvPr id="5" name="Slide Number Placeholder 4">
            <a:extLst>
              <a:ext uri="{FF2B5EF4-FFF2-40B4-BE49-F238E27FC236}">
                <a16:creationId xmlns:a16="http://schemas.microsoft.com/office/drawing/2014/main" id="{39616D4A-1E80-4DB8-BEA0-AB9CAC3BE263}"/>
              </a:ext>
            </a:extLst>
          </p:cNvPr>
          <p:cNvSpPr>
            <a:spLocks noGrp="1"/>
          </p:cNvSpPr>
          <p:nvPr>
            <p:ph type="sldNum" sz="quarter" idx="12"/>
          </p:nvPr>
        </p:nvSpPr>
        <p:spPr>
          <a:xfrm>
            <a:off x="181841" y="6456507"/>
            <a:ext cx="2057400" cy="365125"/>
          </a:xfrm>
        </p:spPr>
        <p:txBody>
          <a:bodyPr/>
          <a:lstStyle/>
          <a:p>
            <a:fld id="{1210CC98-6666-409F-8A29-66B3CCD8429D}" type="slidenum">
              <a:rPr lang="en-GB" smtClean="0"/>
              <a:pPr/>
              <a:t>4</a:t>
            </a:fld>
            <a:endParaRPr lang="en-GB" dirty="0"/>
          </a:p>
        </p:txBody>
      </p:sp>
      <p:sp>
        <p:nvSpPr>
          <p:cNvPr id="3" name="Content Placeholder 2">
            <a:extLst>
              <a:ext uri="{FF2B5EF4-FFF2-40B4-BE49-F238E27FC236}">
                <a16:creationId xmlns:a16="http://schemas.microsoft.com/office/drawing/2014/main" id="{F75324B6-3F95-43E2-8C7E-D85663F0315C}"/>
              </a:ext>
            </a:extLst>
          </p:cNvPr>
          <p:cNvSpPr>
            <a:spLocks noGrp="1"/>
          </p:cNvSpPr>
          <p:nvPr>
            <p:ph idx="1"/>
          </p:nvPr>
        </p:nvSpPr>
        <p:spPr/>
        <p:txBody>
          <a:bodyPr>
            <a:normAutofit/>
          </a:bodyPr>
          <a:lstStyle/>
          <a:p>
            <a:r>
              <a:rPr lang="en-GB" sz="1600" dirty="0">
                <a:latin typeface="Century Gothic" panose="020B0502020202020204" pitchFamily="34" charset="0"/>
              </a:rPr>
              <a:t>Healthwatch network gathered views from 15,000 people across England about the Covid-19 vaccine and the roll out.</a:t>
            </a:r>
          </a:p>
          <a:p>
            <a:r>
              <a:rPr lang="en-GB" sz="1600" dirty="0">
                <a:latin typeface="Century Gothic" panose="020B0502020202020204" pitchFamily="34" charset="0"/>
              </a:rPr>
              <a:t>Uptake is still significantly lower among Black and Asian people.</a:t>
            </a:r>
          </a:p>
          <a:p>
            <a:r>
              <a:rPr lang="en-GB" sz="1600" dirty="0">
                <a:latin typeface="Century Gothic" panose="020B0502020202020204" pitchFamily="34" charset="0"/>
              </a:rPr>
              <a:t>Healthwatch England commissioned Traverse to undertake to talk to 95 participants from African, Bangladeshi, Caribbean, and Pakistani ethnicity</a:t>
            </a:r>
          </a:p>
          <a:p>
            <a:r>
              <a:rPr lang="en-GB" sz="1600" dirty="0">
                <a:latin typeface="Century Gothic" panose="020B0502020202020204" pitchFamily="34" charset="0"/>
              </a:rPr>
              <a:t>The research was with people who lack confidence in the vaccines.</a:t>
            </a:r>
          </a:p>
          <a:p>
            <a:r>
              <a:rPr lang="en-GB" sz="1600" dirty="0"/>
              <a:t>Attitudes to the vaccine are incredibly personal and it is important not to make broad conclusions about the views of whole communities as a result of these findings. </a:t>
            </a:r>
          </a:p>
          <a:p>
            <a:r>
              <a:rPr lang="en-GB" sz="1600" dirty="0"/>
              <a:t>Findings from this work provide important lessons beyond the Covid-19 vaccines programme.</a:t>
            </a:r>
          </a:p>
          <a:p>
            <a:pPr marL="0" indent="0">
              <a:buNone/>
            </a:pPr>
            <a:endParaRPr lang="en-GB" sz="1200" dirty="0">
              <a:latin typeface="Century Gothic" panose="020B0502020202020204" pitchFamily="34" charset="0"/>
            </a:endParaRPr>
          </a:p>
          <a:p>
            <a:endParaRPr lang="en-GB" sz="1200" dirty="0"/>
          </a:p>
        </p:txBody>
      </p:sp>
    </p:spTree>
    <p:extLst>
      <p:ext uri="{BB962C8B-B14F-4D97-AF65-F5344CB8AC3E}">
        <p14:creationId xmlns:p14="http://schemas.microsoft.com/office/powerpoint/2010/main" val="288727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E01-64BE-4232-BC45-9095A8A6F40D}"/>
              </a:ext>
            </a:extLst>
          </p:cNvPr>
          <p:cNvSpPr>
            <a:spLocks noGrp="1"/>
          </p:cNvSpPr>
          <p:nvPr>
            <p:ph type="title"/>
          </p:nvPr>
        </p:nvSpPr>
        <p:spPr/>
        <p:txBody>
          <a:bodyPr/>
          <a:lstStyle/>
          <a:p>
            <a:r>
              <a:rPr lang="en-US" dirty="0"/>
              <a:t>1. Introduction and background</a:t>
            </a:r>
            <a:endParaRPr lang="en-GB" dirty="0">
              <a:latin typeface="+mn-lt"/>
            </a:endParaRPr>
          </a:p>
        </p:txBody>
      </p:sp>
      <p:sp>
        <p:nvSpPr>
          <p:cNvPr id="3" name="Content Placeholder 2">
            <a:extLst>
              <a:ext uri="{FF2B5EF4-FFF2-40B4-BE49-F238E27FC236}">
                <a16:creationId xmlns:a16="http://schemas.microsoft.com/office/drawing/2014/main" id="{8B80DD3E-B734-4021-A064-D8470C80E2B3}"/>
              </a:ext>
            </a:extLst>
          </p:cNvPr>
          <p:cNvSpPr>
            <a:spLocks noGrp="1"/>
          </p:cNvSpPr>
          <p:nvPr>
            <p:ph idx="1"/>
          </p:nvPr>
        </p:nvSpPr>
        <p:spPr/>
        <p:txBody>
          <a:bodyPr vert="horz" wrap="square" lIns="91440" tIns="45720" rIns="91440" bIns="45720" rtlCol="0" anchor="t">
            <a:noAutofit/>
          </a:bodyPr>
          <a:lstStyle/>
          <a:p>
            <a:r>
              <a:rPr lang="en-US" sz="1600" dirty="0">
                <a:solidFill>
                  <a:schemeClr val="tx1"/>
                </a:solidFill>
              </a:rPr>
              <a:t>Mid-April, 69% of </a:t>
            </a:r>
            <a:r>
              <a:rPr lang="en-US" sz="1600" b="1" dirty="0">
                <a:solidFill>
                  <a:schemeClr val="accent2"/>
                </a:solidFill>
              </a:rPr>
              <a:t>Black</a:t>
            </a:r>
            <a:r>
              <a:rPr lang="en-US" sz="1600" dirty="0">
                <a:solidFill>
                  <a:schemeClr val="tx1"/>
                </a:solidFill>
              </a:rPr>
              <a:t> people over 60 had received one dose - 26 points lower than the White population but </a:t>
            </a:r>
            <a:r>
              <a:rPr lang="en-US" sz="1600" b="1" dirty="0">
                <a:solidFill>
                  <a:schemeClr val="accent2"/>
                </a:solidFill>
              </a:rPr>
              <a:t>up from 30 points in mid-February</a:t>
            </a:r>
            <a:r>
              <a:rPr lang="en-US" sz="1600" dirty="0">
                <a:solidFill>
                  <a:schemeClr val="tx1"/>
                </a:solidFill>
              </a:rPr>
              <a:t>. </a:t>
            </a:r>
          </a:p>
          <a:p>
            <a:r>
              <a:rPr lang="en-US" sz="1600" dirty="0">
                <a:solidFill>
                  <a:schemeClr val="tx1"/>
                </a:solidFill>
              </a:rPr>
              <a:t>Asian communities the uptake rate in the over 60s was at 85%.</a:t>
            </a:r>
          </a:p>
          <a:p>
            <a:r>
              <a:rPr lang="en-US" sz="1600" dirty="0">
                <a:solidFill>
                  <a:schemeClr val="tx1"/>
                </a:solidFill>
              </a:rPr>
              <a:t>Rate of vaccination among </a:t>
            </a:r>
            <a:r>
              <a:rPr lang="en-US" sz="1600" b="1" dirty="0">
                <a:solidFill>
                  <a:schemeClr val="accent2"/>
                </a:solidFill>
              </a:rPr>
              <a:t>Bangladeshi</a:t>
            </a:r>
            <a:r>
              <a:rPr lang="en-US" sz="1600" dirty="0">
                <a:solidFill>
                  <a:schemeClr val="tx1"/>
                </a:solidFill>
              </a:rPr>
              <a:t> and </a:t>
            </a:r>
            <a:r>
              <a:rPr lang="en-US" sz="1600" b="1" dirty="0">
                <a:solidFill>
                  <a:schemeClr val="accent2"/>
                </a:solidFill>
              </a:rPr>
              <a:t>Pakistani</a:t>
            </a:r>
            <a:r>
              <a:rPr lang="en-US" sz="1600" dirty="0">
                <a:solidFill>
                  <a:schemeClr val="tx1"/>
                </a:solidFill>
              </a:rPr>
              <a:t> groups has </a:t>
            </a:r>
            <a:r>
              <a:rPr lang="en-US" sz="1600" b="1" dirty="0">
                <a:solidFill>
                  <a:schemeClr val="accent2"/>
                </a:solidFill>
              </a:rPr>
              <a:t>risen four/five-fold.</a:t>
            </a:r>
          </a:p>
          <a:p>
            <a:pPr marL="0" indent="0">
              <a:buNone/>
            </a:pPr>
            <a:endParaRPr lang="en-US" sz="1600" dirty="0">
              <a:solidFill>
                <a:schemeClr val="tx1"/>
              </a:solidFill>
            </a:endParaRPr>
          </a:p>
          <a:p>
            <a:pPr marL="0" indent="0">
              <a:buNone/>
            </a:pPr>
            <a:r>
              <a:rPr lang="en-US" sz="1600" dirty="0">
                <a:solidFill>
                  <a:schemeClr val="tx1"/>
                </a:solidFill>
              </a:rPr>
              <a:t>This is likely a result of two things:</a:t>
            </a:r>
          </a:p>
          <a:p>
            <a:r>
              <a:rPr lang="en-US" sz="1600" dirty="0">
                <a:solidFill>
                  <a:schemeClr val="tx1"/>
                </a:solidFill>
              </a:rPr>
              <a:t>People wanting to </a:t>
            </a:r>
            <a:r>
              <a:rPr lang="en-US" sz="1600" b="1" dirty="0">
                <a:solidFill>
                  <a:schemeClr val="accent2"/>
                </a:solidFill>
              </a:rPr>
              <a:t>wait and see </a:t>
            </a:r>
            <a:r>
              <a:rPr lang="en-US" sz="1600" dirty="0">
                <a:solidFill>
                  <a:schemeClr val="tx1"/>
                </a:solidFill>
              </a:rPr>
              <a:t>before having the vaccine are more confident now.</a:t>
            </a:r>
          </a:p>
          <a:p>
            <a:r>
              <a:rPr lang="en-US" sz="1600" dirty="0">
                <a:solidFill>
                  <a:schemeClr val="tx1"/>
                </a:solidFill>
              </a:rPr>
              <a:t>The huge </a:t>
            </a:r>
            <a:r>
              <a:rPr lang="en-US" sz="1600" b="1" dirty="0">
                <a:solidFill>
                  <a:schemeClr val="accent2"/>
                </a:solidFill>
              </a:rPr>
              <a:t>communications efforts </a:t>
            </a:r>
            <a:r>
              <a:rPr lang="en-US" sz="1600" dirty="0">
                <a:solidFill>
                  <a:schemeClr val="tx1"/>
                </a:solidFill>
              </a:rPr>
              <a:t>the Government and the NHS have gone to.</a:t>
            </a:r>
          </a:p>
          <a:p>
            <a:pPr marL="0" indent="0">
              <a:buNone/>
            </a:pPr>
            <a:endParaRPr lang="en-US" sz="1600" dirty="0">
              <a:solidFill>
                <a:schemeClr val="tx1"/>
              </a:solidFill>
            </a:endParaRPr>
          </a:p>
          <a:p>
            <a:pPr marL="0" indent="0">
              <a:buNone/>
            </a:pPr>
            <a:r>
              <a:rPr lang="en-US" sz="1600" dirty="0">
                <a:solidFill>
                  <a:schemeClr val="tx1"/>
                </a:solidFill>
              </a:rPr>
              <a:t>Current strategy isn’t working as well for hesitant people. The vaccine roll-out is also now reaching younger populations who may perceive less need to get vaccinated. </a:t>
            </a:r>
          </a:p>
        </p:txBody>
      </p:sp>
      <p:sp>
        <p:nvSpPr>
          <p:cNvPr id="4" name="Text Placeholder 3">
            <a:extLst>
              <a:ext uri="{FF2B5EF4-FFF2-40B4-BE49-F238E27FC236}">
                <a16:creationId xmlns:a16="http://schemas.microsoft.com/office/drawing/2014/main" id="{8125890A-CF58-4C97-B90A-6ED207F7522D}"/>
              </a:ext>
            </a:extLst>
          </p:cNvPr>
          <p:cNvSpPr>
            <a:spLocks noGrp="1"/>
          </p:cNvSpPr>
          <p:nvPr>
            <p:ph type="body" sz="quarter" idx="13"/>
          </p:nvPr>
        </p:nvSpPr>
        <p:spPr/>
        <p:txBody>
          <a:bodyPr>
            <a:noAutofit/>
          </a:bodyPr>
          <a:lstStyle/>
          <a:p>
            <a:r>
              <a:rPr lang="en-US" dirty="0"/>
              <a:t>Background</a:t>
            </a:r>
            <a:endParaRPr lang="en-GB" dirty="0"/>
          </a:p>
        </p:txBody>
      </p:sp>
      <p:sp>
        <p:nvSpPr>
          <p:cNvPr id="5" name="Slide Number Placeholder 4">
            <a:extLst>
              <a:ext uri="{FF2B5EF4-FFF2-40B4-BE49-F238E27FC236}">
                <a16:creationId xmlns:a16="http://schemas.microsoft.com/office/drawing/2014/main" id="{0A4721D2-4577-4175-8C0B-8396CA0EE405}"/>
              </a:ext>
            </a:extLst>
          </p:cNvPr>
          <p:cNvSpPr>
            <a:spLocks noGrp="1"/>
          </p:cNvSpPr>
          <p:nvPr>
            <p:ph type="sldNum" sz="quarter" idx="12"/>
          </p:nvPr>
        </p:nvSpPr>
        <p:spPr/>
        <p:txBody>
          <a:bodyPr/>
          <a:lstStyle/>
          <a:p>
            <a:fld id="{1210CC98-6666-409F-8A29-66B3CCD8429D}" type="slidenum">
              <a:rPr lang="en-GB" smtClean="0"/>
              <a:pPr/>
              <a:t>5</a:t>
            </a:fld>
            <a:endParaRPr lang="en-GB" dirty="0"/>
          </a:p>
        </p:txBody>
      </p:sp>
    </p:spTree>
    <p:extLst>
      <p:ext uri="{BB962C8B-B14F-4D97-AF65-F5344CB8AC3E}">
        <p14:creationId xmlns:p14="http://schemas.microsoft.com/office/powerpoint/2010/main" val="140171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0521D-20D6-1849-8C86-3A588095C283}"/>
              </a:ext>
            </a:extLst>
          </p:cNvPr>
          <p:cNvSpPr>
            <a:spLocks noGrp="1"/>
          </p:cNvSpPr>
          <p:nvPr>
            <p:ph type="title"/>
          </p:nvPr>
        </p:nvSpPr>
        <p:spPr/>
        <p:txBody>
          <a:bodyPr/>
          <a:lstStyle/>
          <a:p>
            <a:r>
              <a:rPr lang="en-US" dirty="0"/>
              <a:t>Why do this research?</a:t>
            </a:r>
          </a:p>
        </p:txBody>
      </p:sp>
      <p:sp>
        <p:nvSpPr>
          <p:cNvPr id="7" name="Text Placeholder 6">
            <a:extLst>
              <a:ext uri="{FF2B5EF4-FFF2-40B4-BE49-F238E27FC236}">
                <a16:creationId xmlns:a16="http://schemas.microsoft.com/office/drawing/2014/main" id="{73E3C6C0-2E3F-264B-AAE9-D9D3B356B11E}"/>
              </a:ext>
            </a:extLst>
          </p:cNvPr>
          <p:cNvSpPr>
            <a:spLocks noGrp="1"/>
          </p:cNvSpPr>
          <p:nvPr>
            <p:ph type="body" idx="1"/>
          </p:nvPr>
        </p:nvSpPr>
        <p:spPr/>
        <p:txBody>
          <a:bodyPr/>
          <a:lstStyle/>
          <a:p>
            <a:endParaRPr lang="en-US" dirty="0"/>
          </a:p>
        </p:txBody>
      </p:sp>
      <p:sp>
        <p:nvSpPr>
          <p:cNvPr id="8" name="Content Placeholder 7">
            <a:extLst>
              <a:ext uri="{FF2B5EF4-FFF2-40B4-BE49-F238E27FC236}">
                <a16:creationId xmlns:a16="http://schemas.microsoft.com/office/drawing/2014/main" id="{DB5BF95A-1A09-004F-9A39-A1C6A61C7AD0}"/>
              </a:ext>
            </a:extLst>
          </p:cNvPr>
          <p:cNvSpPr>
            <a:spLocks noGrp="1"/>
          </p:cNvSpPr>
          <p:nvPr>
            <p:ph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C83676-FEFE-5342-ADC3-B28B5C443287}"/>
              </a:ext>
            </a:extLst>
          </p:cNvPr>
          <p:cNvSpPr>
            <a:spLocks noGrp="1"/>
          </p:cNvSpPr>
          <p:nvPr>
            <p:ph type="sldNum" sz="quarter" idx="12"/>
          </p:nvPr>
        </p:nvSpPr>
        <p:spPr>
          <a:xfrm>
            <a:off x="0" y="6456363"/>
            <a:ext cx="2057400" cy="365125"/>
          </a:xfrm>
        </p:spPr>
        <p:txBody>
          <a:bodyPr/>
          <a:lstStyle/>
          <a:p>
            <a:fld id="{1210CC98-6666-409F-8A29-66B3CCD8429D}" type="slidenum">
              <a:rPr lang="en-GB" smtClean="0"/>
              <a:pPr/>
              <a:t>6</a:t>
            </a:fld>
            <a:endParaRPr lang="en-GB" dirty="0"/>
          </a:p>
        </p:txBody>
      </p:sp>
    </p:spTree>
    <p:extLst>
      <p:ext uri="{BB962C8B-B14F-4D97-AF65-F5344CB8AC3E}">
        <p14:creationId xmlns:p14="http://schemas.microsoft.com/office/powerpoint/2010/main" val="250156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B2D3-DF97-4BDE-9449-827F4F27F123}"/>
              </a:ext>
            </a:extLst>
          </p:cNvPr>
          <p:cNvSpPr>
            <a:spLocks noGrp="1"/>
          </p:cNvSpPr>
          <p:nvPr>
            <p:ph type="title"/>
          </p:nvPr>
        </p:nvSpPr>
        <p:spPr/>
        <p:txBody>
          <a:bodyPr/>
          <a:lstStyle/>
          <a:p>
            <a:r>
              <a:rPr lang="en-US" dirty="0">
                <a:latin typeface="+mj-lt"/>
              </a:rPr>
              <a:t>2. Why do this research?</a:t>
            </a:r>
            <a:endParaRPr lang="en-US" dirty="0"/>
          </a:p>
        </p:txBody>
      </p:sp>
      <p:sp>
        <p:nvSpPr>
          <p:cNvPr id="4" name="Text Placeholder 3">
            <a:extLst>
              <a:ext uri="{FF2B5EF4-FFF2-40B4-BE49-F238E27FC236}">
                <a16:creationId xmlns:a16="http://schemas.microsoft.com/office/drawing/2014/main" id="{9FBBF499-66F8-47BF-B884-1069D1F41609}"/>
              </a:ext>
            </a:extLst>
          </p:cNvPr>
          <p:cNvSpPr>
            <a:spLocks noGrp="1"/>
          </p:cNvSpPr>
          <p:nvPr>
            <p:ph type="body" sz="quarter" idx="13"/>
          </p:nvPr>
        </p:nvSpPr>
        <p:spPr/>
        <p:txBody>
          <a:bodyPr vert="horz" lIns="91440" tIns="45720" rIns="91440" bIns="45720" rtlCol="0" anchor="t">
            <a:normAutofit/>
          </a:bodyPr>
          <a:lstStyle/>
          <a:p>
            <a:pPr marL="285750" indent="-285750"/>
            <a:r>
              <a:rPr lang="en-US" dirty="0">
                <a:latin typeface="Century Gothic"/>
              </a:rPr>
              <a:t>Existing hypotheses for hesitant attitudes</a:t>
            </a:r>
          </a:p>
        </p:txBody>
      </p:sp>
      <p:sp>
        <p:nvSpPr>
          <p:cNvPr id="5" name="Slide Number Placeholder 4">
            <a:extLst>
              <a:ext uri="{FF2B5EF4-FFF2-40B4-BE49-F238E27FC236}">
                <a16:creationId xmlns:a16="http://schemas.microsoft.com/office/drawing/2014/main" id="{B39D716E-84FE-47FB-9BEF-CA3B7ACFA89F}"/>
              </a:ext>
            </a:extLst>
          </p:cNvPr>
          <p:cNvSpPr>
            <a:spLocks noGrp="1"/>
          </p:cNvSpPr>
          <p:nvPr>
            <p:ph type="sldNum" sz="quarter" idx="12"/>
          </p:nvPr>
        </p:nvSpPr>
        <p:spPr/>
        <p:txBody>
          <a:bodyPr/>
          <a:lstStyle/>
          <a:p>
            <a:fld id="{1210CC98-6666-409F-8A29-66B3CCD8429D}" type="slidenum">
              <a:rPr lang="en-GB" smtClean="0"/>
              <a:pPr/>
              <a:t>7</a:t>
            </a:fld>
            <a:endParaRPr lang="en-GB" dirty="0"/>
          </a:p>
        </p:txBody>
      </p:sp>
      <p:sp>
        <p:nvSpPr>
          <p:cNvPr id="7" name="Content Placeholder 2">
            <a:extLst>
              <a:ext uri="{FF2B5EF4-FFF2-40B4-BE49-F238E27FC236}">
                <a16:creationId xmlns:a16="http://schemas.microsoft.com/office/drawing/2014/main" id="{264C253B-5A4B-4E58-8C06-F4DD1E0FE735}"/>
              </a:ext>
            </a:extLst>
          </p:cNvPr>
          <p:cNvSpPr>
            <a:spLocks noGrp="1"/>
          </p:cNvSpPr>
          <p:nvPr/>
        </p:nvSpPr>
        <p:spPr>
          <a:xfrm>
            <a:off x="362847" y="1592967"/>
            <a:ext cx="4824000" cy="4938588"/>
          </a:xfrm>
          <a:prstGeom prst="rect">
            <a:avLst/>
          </a:prstGeom>
          <a:ln>
            <a:noFill/>
          </a:ln>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chemeClr val="accent3"/>
              </a:buClr>
              <a:buFont typeface="Arial" panose="020B0604020202020204" pitchFamily="34" charset="0"/>
              <a:buChar char="•"/>
              <a:defRPr lang="en-US" sz="1100" kern="1200" spc="5" dirty="0" smtClean="0">
                <a:solidFill>
                  <a:srgbClr val="505457"/>
                </a:solidFill>
                <a:latin typeface="Arial"/>
                <a:ea typeface="+mn-ea"/>
                <a:cs typeface="Arial"/>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lang="en-US" sz="1100" kern="1200" spc="5" dirty="0" smtClean="0">
                <a:solidFill>
                  <a:srgbClr val="505457"/>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100" kern="1200" spc="5" dirty="0" smtClean="0">
                <a:solidFill>
                  <a:srgbClr val="505457"/>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100" kern="1200" spc="5" dirty="0" smtClean="0">
                <a:solidFill>
                  <a:srgbClr val="505457"/>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100" kern="1200" spc="5" dirty="0">
                <a:solidFill>
                  <a:srgbClr val="505457"/>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b="1" dirty="0">
                <a:solidFill>
                  <a:schemeClr val="accent2"/>
                </a:solidFill>
                <a:latin typeface="+mn-lt"/>
              </a:rPr>
              <a:t>Practical barriers:</a:t>
            </a:r>
            <a:r>
              <a:rPr lang="en-US" sz="1600" dirty="0">
                <a:solidFill>
                  <a:schemeClr val="accent2"/>
                </a:solidFill>
                <a:latin typeface="+mn-lt"/>
              </a:rPr>
              <a:t> </a:t>
            </a:r>
          </a:p>
          <a:p>
            <a:pPr>
              <a:lnSpc>
                <a:spcPct val="100000"/>
              </a:lnSpc>
              <a:spcBef>
                <a:spcPts val="600"/>
              </a:spcBef>
            </a:pPr>
            <a:r>
              <a:rPr lang="en-US" sz="1600" dirty="0">
                <a:solidFill>
                  <a:schemeClr val="tx1"/>
                </a:solidFill>
                <a:latin typeface="+mn-lt"/>
              </a:rPr>
              <a:t>Lack of proximity to test and vaccine </a:t>
            </a:r>
            <a:r>
              <a:rPr lang="en-GB" sz="1600" dirty="0">
                <a:solidFill>
                  <a:schemeClr val="tx1"/>
                </a:solidFill>
                <a:latin typeface="+mn-lt"/>
              </a:rPr>
              <a:t>centres</a:t>
            </a:r>
            <a:r>
              <a:rPr lang="en-US" sz="1600" dirty="0">
                <a:solidFill>
                  <a:schemeClr val="tx1"/>
                </a:solidFill>
                <a:latin typeface="+mn-lt"/>
              </a:rPr>
              <a:t> (including cultural proximity).</a:t>
            </a:r>
          </a:p>
          <a:p>
            <a:pPr>
              <a:lnSpc>
                <a:spcPct val="100000"/>
              </a:lnSpc>
              <a:spcBef>
                <a:spcPts val="600"/>
              </a:spcBef>
            </a:pPr>
            <a:endParaRPr lang="en-US" sz="1600" dirty="0">
              <a:solidFill>
                <a:schemeClr val="tx1"/>
              </a:solidFill>
              <a:latin typeface="+mn-lt"/>
            </a:endParaRPr>
          </a:p>
          <a:p>
            <a:pPr marL="0" indent="0">
              <a:lnSpc>
                <a:spcPct val="100000"/>
              </a:lnSpc>
              <a:spcBef>
                <a:spcPts val="600"/>
              </a:spcBef>
              <a:buNone/>
            </a:pPr>
            <a:r>
              <a:rPr lang="en-US" sz="1600" b="1" dirty="0">
                <a:solidFill>
                  <a:schemeClr val="accent2"/>
                </a:solidFill>
                <a:latin typeface="+mn-lt"/>
              </a:rPr>
              <a:t>Transport barriers:</a:t>
            </a:r>
            <a:r>
              <a:rPr lang="en-US" sz="1600" dirty="0">
                <a:solidFill>
                  <a:schemeClr val="accent2"/>
                </a:solidFill>
                <a:latin typeface="+mn-lt"/>
              </a:rPr>
              <a:t> </a:t>
            </a:r>
          </a:p>
          <a:p>
            <a:pPr>
              <a:lnSpc>
                <a:spcPct val="100000"/>
              </a:lnSpc>
              <a:spcBef>
                <a:spcPts val="600"/>
              </a:spcBef>
            </a:pPr>
            <a:r>
              <a:rPr lang="en-US" sz="1600" dirty="0">
                <a:solidFill>
                  <a:schemeClr val="tx1"/>
                </a:solidFill>
                <a:latin typeface="+mn-lt"/>
              </a:rPr>
              <a:t>Shielding people are averse to travelling particularly on public transport. </a:t>
            </a:r>
          </a:p>
          <a:p>
            <a:pPr>
              <a:lnSpc>
                <a:spcPct val="100000"/>
              </a:lnSpc>
              <a:spcBef>
                <a:spcPts val="0"/>
              </a:spcBef>
            </a:pPr>
            <a:r>
              <a:rPr lang="en-US" sz="1600" dirty="0">
                <a:solidFill>
                  <a:schemeClr val="tx1"/>
                </a:solidFill>
                <a:latin typeface="+mn-lt"/>
              </a:rPr>
              <a:t>Private travel such as personal cars or by taxi is expensive.</a:t>
            </a:r>
          </a:p>
          <a:p>
            <a:pPr>
              <a:lnSpc>
                <a:spcPct val="100000"/>
              </a:lnSpc>
              <a:spcBef>
                <a:spcPts val="0"/>
              </a:spcBef>
            </a:pPr>
            <a:endParaRPr lang="en-US" sz="1600" dirty="0">
              <a:solidFill>
                <a:schemeClr val="tx1"/>
              </a:solidFill>
              <a:latin typeface="+mn-lt"/>
            </a:endParaRPr>
          </a:p>
          <a:p>
            <a:pPr marL="0" indent="0">
              <a:lnSpc>
                <a:spcPct val="100000"/>
              </a:lnSpc>
              <a:buNone/>
            </a:pPr>
            <a:r>
              <a:rPr lang="en-US" sz="1600" b="1" dirty="0">
                <a:solidFill>
                  <a:schemeClr val="accent2"/>
                </a:solidFill>
                <a:latin typeface="+mn-lt"/>
              </a:rPr>
              <a:t>Fake news/misinformation: </a:t>
            </a:r>
          </a:p>
          <a:p>
            <a:pPr>
              <a:lnSpc>
                <a:spcPct val="100000"/>
              </a:lnSpc>
              <a:spcBef>
                <a:spcPts val="600"/>
              </a:spcBef>
            </a:pPr>
            <a:r>
              <a:rPr lang="en-US" sz="1600" dirty="0">
                <a:solidFill>
                  <a:schemeClr val="tx1"/>
                </a:solidFill>
                <a:latin typeface="+mn-lt"/>
              </a:rPr>
              <a:t>Sources and content of misinformation are both important. </a:t>
            </a:r>
          </a:p>
          <a:p>
            <a:pPr>
              <a:lnSpc>
                <a:spcPct val="100000"/>
              </a:lnSpc>
              <a:spcBef>
                <a:spcPts val="600"/>
              </a:spcBef>
            </a:pPr>
            <a:endParaRPr lang="en-US" sz="1600" dirty="0">
              <a:solidFill>
                <a:schemeClr val="tx1"/>
              </a:solidFill>
              <a:latin typeface="+mn-lt"/>
            </a:endParaRPr>
          </a:p>
          <a:p>
            <a:pPr marL="0" indent="0">
              <a:lnSpc>
                <a:spcPct val="100000"/>
              </a:lnSpc>
              <a:spcBef>
                <a:spcPts val="600"/>
              </a:spcBef>
              <a:buNone/>
            </a:pPr>
            <a:r>
              <a:rPr lang="en-US" sz="1600" b="1" dirty="0">
                <a:solidFill>
                  <a:schemeClr val="accent2"/>
                </a:solidFill>
                <a:latin typeface="+mj-lt"/>
              </a:rPr>
              <a:t>Deeper cultural mistrust: </a:t>
            </a:r>
          </a:p>
          <a:p>
            <a:pPr>
              <a:lnSpc>
                <a:spcPct val="100000"/>
              </a:lnSpc>
              <a:spcBef>
                <a:spcPts val="600"/>
              </a:spcBef>
            </a:pPr>
            <a:r>
              <a:rPr lang="en-US" sz="1600" dirty="0">
                <a:solidFill>
                  <a:schemeClr val="tx1"/>
                </a:solidFill>
                <a:latin typeface="+mj-lt"/>
              </a:rPr>
              <a:t>Religious beliefs and negative historical precedents.</a:t>
            </a:r>
            <a:endParaRPr lang="en-US" sz="1600" dirty="0">
              <a:solidFill>
                <a:schemeClr val="tx1"/>
              </a:solidFill>
              <a:latin typeface="+mn-lt"/>
            </a:endParaRPr>
          </a:p>
        </p:txBody>
      </p:sp>
      <p:sp>
        <p:nvSpPr>
          <p:cNvPr id="8" name="Content Placeholder 2">
            <a:extLst>
              <a:ext uri="{FF2B5EF4-FFF2-40B4-BE49-F238E27FC236}">
                <a16:creationId xmlns:a16="http://schemas.microsoft.com/office/drawing/2014/main" id="{EA94F616-0012-4494-B9C1-140B026F9CE7}"/>
              </a:ext>
            </a:extLst>
          </p:cNvPr>
          <p:cNvSpPr txBox="1">
            <a:spLocks/>
          </p:cNvSpPr>
          <p:nvPr/>
        </p:nvSpPr>
        <p:spPr>
          <a:xfrm>
            <a:off x="5218159" y="1592967"/>
            <a:ext cx="3744000" cy="4698557"/>
          </a:xfrm>
          <a:prstGeom prst="rect">
            <a:avLst/>
          </a:prstGeom>
          <a:ln>
            <a:noFill/>
          </a:ln>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None/>
            </a:pPr>
            <a:r>
              <a:rPr lang="en-US" sz="1600" b="1" dirty="0">
                <a:solidFill>
                  <a:schemeClr val="accent2"/>
                </a:solidFill>
                <a:latin typeface="+mj-lt"/>
              </a:rPr>
              <a:t>Impact of health and care staff:</a:t>
            </a:r>
            <a:r>
              <a:rPr lang="en-US" sz="1600" dirty="0">
                <a:solidFill>
                  <a:schemeClr val="accent2"/>
                </a:solidFill>
                <a:latin typeface="+mj-lt"/>
              </a:rPr>
              <a:t> </a:t>
            </a:r>
            <a:endParaRPr lang="en-US" sz="1600" dirty="0">
              <a:latin typeface="+mj-lt"/>
            </a:endParaRPr>
          </a:p>
          <a:p>
            <a:pPr marL="171450" indent="-171450">
              <a:spcBef>
                <a:spcPts val="600"/>
              </a:spcBef>
              <a:buClr>
                <a:schemeClr val="accent3"/>
              </a:buClr>
              <a:buFont typeface="Arial"/>
              <a:buChar char="•"/>
            </a:pPr>
            <a:r>
              <a:rPr lang="en-US" sz="1600" dirty="0">
                <a:latin typeface="+mj-lt"/>
              </a:rPr>
              <a:t>Medical staff not taking the vaccine reduces confidence.</a:t>
            </a:r>
          </a:p>
          <a:p>
            <a:pPr marL="171450" indent="-171450">
              <a:spcBef>
                <a:spcPts val="600"/>
              </a:spcBef>
              <a:buClr>
                <a:schemeClr val="accent3"/>
              </a:buClr>
              <a:buFont typeface="Arial"/>
              <a:buChar char="•"/>
            </a:pPr>
            <a:endParaRPr lang="en-US" sz="1600" b="1" dirty="0">
              <a:latin typeface="+mj-lt"/>
            </a:endParaRPr>
          </a:p>
          <a:p>
            <a:pPr>
              <a:buNone/>
            </a:pPr>
            <a:r>
              <a:rPr lang="en-US" sz="1600" b="1" dirty="0">
                <a:solidFill>
                  <a:schemeClr val="accent2"/>
                </a:solidFill>
                <a:latin typeface="+mj-lt"/>
              </a:rPr>
              <a:t>Generational differences: </a:t>
            </a:r>
          </a:p>
          <a:p>
            <a:pPr marL="171450" indent="-171450">
              <a:spcBef>
                <a:spcPts val="600"/>
              </a:spcBef>
              <a:buClr>
                <a:schemeClr val="accent3"/>
              </a:buClr>
              <a:buFont typeface="Arial"/>
              <a:buChar char="•"/>
            </a:pPr>
            <a:r>
              <a:rPr lang="en-US" sz="1600" dirty="0">
                <a:latin typeface="+mj-lt"/>
              </a:rPr>
              <a:t>Younger generations are more hesitant than older generations.</a:t>
            </a:r>
          </a:p>
          <a:p>
            <a:endParaRPr lang="en-US" sz="1600" b="1" dirty="0">
              <a:latin typeface="+mj-lt"/>
            </a:endParaRPr>
          </a:p>
          <a:p>
            <a:pPr>
              <a:buNone/>
            </a:pPr>
            <a:r>
              <a:rPr lang="en-US" sz="1600" b="1" dirty="0">
                <a:solidFill>
                  <a:schemeClr val="accent2"/>
                </a:solidFill>
                <a:latin typeface="+mj-lt"/>
              </a:rPr>
              <a:t>Community/peer interaction:</a:t>
            </a:r>
            <a:r>
              <a:rPr lang="en-US" sz="1600" dirty="0">
                <a:solidFill>
                  <a:schemeClr val="accent2"/>
                </a:solidFill>
                <a:latin typeface="+mj-lt"/>
              </a:rPr>
              <a:t> </a:t>
            </a:r>
          </a:p>
          <a:p>
            <a:pPr marL="171450" indent="-171450">
              <a:spcBef>
                <a:spcPts val="600"/>
              </a:spcBef>
              <a:buClr>
                <a:schemeClr val="accent3"/>
              </a:buClr>
              <a:buFont typeface="Arial"/>
              <a:buChar char="•"/>
            </a:pPr>
            <a:r>
              <a:rPr lang="en-US" sz="1600" dirty="0">
                <a:latin typeface="+mj-lt"/>
              </a:rPr>
              <a:t>Members of the community influencing the </a:t>
            </a:r>
            <a:r>
              <a:rPr lang="en-GB" sz="1600" dirty="0">
                <a:latin typeface="+mj-lt"/>
              </a:rPr>
              <a:t>behaviours</a:t>
            </a:r>
            <a:r>
              <a:rPr lang="en-US" sz="1600" dirty="0">
                <a:latin typeface="+mj-lt"/>
              </a:rPr>
              <a:t> and attitudes of others. </a:t>
            </a:r>
          </a:p>
          <a:p>
            <a:endParaRPr lang="en-US" sz="1600" b="1" dirty="0">
              <a:latin typeface="+mj-lt"/>
            </a:endParaRPr>
          </a:p>
          <a:p>
            <a:r>
              <a:rPr lang="en-US" sz="1600" b="1" dirty="0">
                <a:solidFill>
                  <a:schemeClr val="accent2"/>
                </a:solidFill>
                <a:latin typeface="+mj-lt"/>
              </a:rPr>
              <a:t>Impact of taking the vaccine </a:t>
            </a:r>
            <a:endParaRPr lang="en-US" sz="1600" dirty="0">
              <a:latin typeface="+mj-lt"/>
            </a:endParaRPr>
          </a:p>
          <a:p>
            <a:pPr marL="171450" indent="-171450">
              <a:spcBef>
                <a:spcPts val="600"/>
              </a:spcBef>
              <a:buClr>
                <a:schemeClr val="accent3"/>
              </a:buClr>
              <a:buFont typeface="Arial"/>
              <a:buChar char="•"/>
            </a:pPr>
            <a:r>
              <a:rPr lang="en-US" sz="1600" dirty="0">
                <a:latin typeface="+mj-lt"/>
              </a:rPr>
              <a:t>Some people experience negative reactions and this fact is seemingly being overlooked.</a:t>
            </a:r>
          </a:p>
        </p:txBody>
      </p:sp>
    </p:spTree>
    <p:extLst>
      <p:ext uri="{BB962C8B-B14F-4D97-AF65-F5344CB8AC3E}">
        <p14:creationId xmlns:p14="http://schemas.microsoft.com/office/powerpoint/2010/main" val="289843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F72C-DC46-48A5-9BD8-1E76EED3D8DB}"/>
              </a:ext>
            </a:extLst>
          </p:cNvPr>
          <p:cNvSpPr>
            <a:spLocks noGrp="1"/>
          </p:cNvSpPr>
          <p:nvPr>
            <p:ph type="title"/>
          </p:nvPr>
        </p:nvSpPr>
        <p:spPr/>
        <p:txBody>
          <a:bodyPr/>
          <a:lstStyle/>
          <a:p>
            <a:r>
              <a:rPr lang="en-US" dirty="0">
                <a:latin typeface="+mj-lt"/>
              </a:rPr>
              <a:t>2. Why do this research?</a:t>
            </a:r>
            <a:endParaRPr lang="en-GB" dirty="0"/>
          </a:p>
        </p:txBody>
      </p:sp>
      <p:sp>
        <p:nvSpPr>
          <p:cNvPr id="3" name="Content Placeholder 2">
            <a:extLst>
              <a:ext uri="{FF2B5EF4-FFF2-40B4-BE49-F238E27FC236}">
                <a16:creationId xmlns:a16="http://schemas.microsoft.com/office/drawing/2014/main" id="{E41D4651-3640-4052-BE21-44821EB2BCAE}"/>
              </a:ext>
            </a:extLst>
          </p:cNvPr>
          <p:cNvSpPr>
            <a:spLocks noGrp="1"/>
          </p:cNvSpPr>
          <p:nvPr>
            <p:ph idx="1"/>
          </p:nvPr>
        </p:nvSpPr>
        <p:spPr/>
        <p:txBody>
          <a:bodyPr vert="horz" lIns="91440" tIns="45720" rIns="91440" bIns="45720" rtlCol="0" anchor="t">
            <a:noAutofit/>
          </a:bodyPr>
          <a:lstStyle/>
          <a:p>
            <a:pPr>
              <a:spcBef>
                <a:spcPts val="0"/>
              </a:spcBef>
              <a:spcAft>
                <a:spcPts val="800"/>
              </a:spcAft>
            </a:pPr>
            <a:r>
              <a:rPr lang="en-US" sz="1800" dirty="0">
                <a:solidFill>
                  <a:schemeClr val="tx1"/>
                </a:solidFill>
              </a:rPr>
              <a:t>Social media scan showed </a:t>
            </a:r>
            <a:r>
              <a:rPr lang="en-US" sz="1800" b="0" i="0" u="none" strike="noStrike" dirty="0">
                <a:solidFill>
                  <a:schemeClr val="tx1"/>
                </a:solidFill>
                <a:effectLst/>
              </a:rPr>
              <a:t>that when reservations about the vaccine were expressed </a:t>
            </a:r>
            <a:r>
              <a:rPr lang="en-US" sz="1800" dirty="0">
                <a:solidFill>
                  <a:schemeClr val="tx1"/>
                </a:solidFill>
              </a:rPr>
              <a:t>online</a:t>
            </a:r>
            <a:r>
              <a:rPr lang="en-US" sz="1800" b="0" i="0" u="none" strike="noStrike" dirty="0">
                <a:solidFill>
                  <a:schemeClr val="tx1"/>
                </a:solidFill>
                <a:effectLst/>
              </a:rPr>
              <a:t>, they were often met with </a:t>
            </a:r>
            <a:r>
              <a:rPr lang="en-US" sz="1800" dirty="0">
                <a:solidFill>
                  <a:schemeClr val="tx1"/>
                </a:solidFill>
              </a:rPr>
              <a:t>strong</a:t>
            </a:r>
            <a:r>
              <a:rPr lang="en-US" sz="1800" b="0" i="0" u="none" strike="noStrike" dirty="0">
                <a:solidFill>
                  <a:schemeClr val="tx1"/>
                </a:solidFill>
                <a:effectLst/>
              </a:rPr>
              <a:t> reactions. </a:t>
            </a:r>
          </a:p>
          <a:p>
            <a:pPr>
              <a:spcBef>
                <a:spcPts val="0"/>
              </a:spcBef>
              <a:spcAft>
                <a:spcPts val="800"/>
              </a:spcAft>
            </a:pPr>
            <a:r>
              <a:rPr lang="en-US" sz="1800" b="0" i="0" u="none" strike="noStrike" dirty="0">
                <a:solidFill>
                  <a:schemeClr val="tx1"/>
                </a:solidFill>
                <a:effectLst/>
              </a:rPr>
              <a:t>Discussions on social media </a:t>
            </a:r>
            <a:r>
              <a:rPr lang="en-US" sz="1800" dirty="0">
                <a:solidFill>
                  <a:schemeClr val="tx1"/>
                </a:solidFill>
              </a:rPr>
              <a:t>had a tendency to </a:t>
            </a:r>
            <a:r>
              <a:rPr lang="en-US" sz="1800" b="0" i="0" u="none" strike="noStrike" dirty="0">
                <a:solidFill>
                  <a:schemeClr val="tx1"/>
                </a:solidFill>
                <a:effectLst/>
              </a:rPr>
              <a:t>quickly become negative.</a:t>
            </a:r>
            <a:endParaRPr lang="en-US" sz="1800" dirty="0">
              <a:solidFill>
                <a:schemeClr val="accent4"/>
              </a:solidFill>
            </a:endParaRPr>
          </a:p>
          <a:p>
            <a:pPr>
              <a:spcBef>
                <a:spcPts val="0"/>
              </a:spcBef>
              <a:spcAft>
                <a:spcPts val="800"/>
              </a:spcAft>
            </a:pPr>
            <a:r>
              <a:rPr lang="en-US" sz="1800" b="0" i="0" u="none" strike="noStrike" dirty="0">
                <a:solidFill>
                  <a:schemeClr val="tx1"/>
                </a:solidFill>
                <a:effectLst/>
              </a:rPr>
              <a:t>There has been</a:t>
            </a:r>
            <a:r>
              <a:rPr lang="en-US" sz="1800" dirty="0">
                <a:solidFill>
                  <a:schemeClr val="tx1"/>
                </a:solidFill>
              </a:rPr>
              <a:t> public </a:t>
            </a:r>
            <a:r>
              <a:rPr lang="en-US" sz="1800" b="0" i="0" u="none" strike="noStrike" dirty="0">
                <a:solidFill>
                  <a:schemeClr val="tx1"/>
                </a:solidFill>
                <a:effectLst/>
              </a:rPr>
              <a:t>disapproval in the media of anyone questioning the decision to have the vaccine.</a:t>
            </a:r>
          </a:p>
          <a:p>
            <a:pPr>
              <a:spcBef>
                <a:spcPts val="0"/>
              </a:spcBef>
              <a:spcAft>
                <a:spcPts val="800"/>
              </a:spcAft>
            </a:pPr>
            <a:r>
              <a:rPr lang="en-US" sz="1800" b="0" i="0" u="none" strike="noStrike" dirty="0">
                <a:solidFill>
                  <a:schemeClr val="tx1"/>
                </a:solidFill>
                <a:effectLst/>
              </a:rPr>
              <a:t>Those on social who do not want the vaccine are targeting those who speak positively about it.</a:t>
            </a:r>
          </a:p>
          <a:p>
            <a:pPr>
              <a:spcBef>
                <a:spcPts val="0"/>
              </a:spcBef>
              <a:spcAft>
                <a:spcPts val="800"/>
              </a:spcAft>
            </a:pPr>
            <a:r>
              <a:rPr lang="en-US" sz="1800" b="0" i="0" u="none" strike="noStrike" dirty="0">
                <a:solidFill>
                  <a:schemeClr val="tx1"/>
                </a:solidFill>
                <a:effectLst/>
              </a:rPr>
              <a:t>Neither ‘side’ appear </a:t>
            </a:r>
            <a:r>
              <a:rPr lang="en-US" sz="1800" b="0" i="0" dirty="0">
                <a:solidFill>
                  <a:schemeClr val="tx1"/>
                </a:solidFill>
                <a:effectLst/>
              </a:rPr>
              <a:t>to see value in the views of the other. With little room for nuance or balance, there is a lack of productive discussion.</a:t>
            </a:r>
            <a:r>
              <a:rPr lang="en-US" sz="1800" dirty="0">
                <a:solidFill>
                  <a:schemeClr val="tx1"/>
                </a:solidFill>
              </a:rPr>
              <a:t> </a:t>
            </a:r>
            <a:endParaRPr lang="en-US" sz="1800" b="0" i="0" dirty="0">
              <a:solidFill>
                <a:schemeClr val="tx1"/>
              </a:solidFill>
              <a:effectLst/>
            </a:endParaRPr>
          </a:p>
          <a:p>
            <a:pPr>
              <a:spcBef>
                <a:spcPts val="0"/>
              </a:spcBef>
              <a:spcAft>
                <a:spcPts val="800"/>
              </a:spcAft>
            </a:pPr>
            <a:r>
              <a:rPr lang="en-US" sz="1800" b="0" i="0" dirty="0">
                <a:solidFill>
                  <a:schemeClr val="tx1"/>
                </a:solidFill>
                <a:effectLst/>
              </a:rPr>
              <a:t>We wanted </a:t>
            </a:r>
            <a:r>
              <a:rPr lang="en-US" sz="1800" dirty="0">
                <a:solidFill>
                  <a:schemeClr val="tx1"/>
                </a:solidFill>
              </a:rPr>
              <a:t>to provide a safe space for these conversations to take place.</a:t>
            </a:r>
          </a:p>
          <a:p>
            <a:pPr marL="0" indent="0">
              <a:lnSpc>
                <a:spcPct val="100000"/>
              </a:lnSpc>
              <a:spcBef>
                <a:spcPts val="0"/>
              </a:spcBef>
              <a:spcAft>
                <a:spcPts val="800"/>
              </a:spcAft>
              <a:buNone/>
            </a:pPr>
            <a:endParaRPr lang="en-US" sz="1200" dirty="0">
              <a:solidFill>
                <a:schemeClr val="tx1"/>
              </a:solidFill>
            </a:endParaRPr>
          </a:p>
          <a:p>
            <a:pPr marL="0" indent="0">
              <a:lnSpc>
                <a:spcPct val="100000"/>
              </a:lnSpc>
              <a:spcBef>
                <a:spcPts val="0"/>
              </a:spcBef>
              <a:spcAft>
                <a:spcPts val="800"/>
              </a:spcAft>
              <a:buNone/>
            </a:pPr>
            <a:endParaRPr lang="en-US" sz="1200" dirty="0">
              <a:solidFill>
                <a:schemeClr val="tx1"/>
              </a:solidFill>
            </a:endParaRPr>
          </a:p>
          <a:p>
            <a:pPr marL="0" indent="0">
              <a:lnSpc>
                <a:spcPct val="100000"/>
              </a:lnSpc>
              <a:spcBef>
                <a:spcPts val="0"/>
              </a:spcBef>
              <a:spcAft>
                <a:spcPts val="800"/>
              </a:spcAft>
              <a:buNone/>
            </a:pPr>
            <a:endParaRPr lang="en-US" sz="1200" dirty="0">
              <a:solidFill>
                <a:schemeClr val="tx1"/>
              </a:solidFill>
            </a:endParaRPr>
          </a:p>
          <a:p>
            <a:pPr marL="0" indent="0">
              <a:lnSpc>
                <a:spcPct val="100000"/>
              </a:lnSpc>
              <a:spcBef>
                <a:spcPts val="0"/>
              </a:spcBef>
              <a:spcAft>
                <a:spcPts val="800"/>
              </a:spcAft>
              <a:buNone/>
            </a:pPr>
            <a:endParaRPr lang="en-US" sz="1200" dirty="0">
              <a:solidFill>
                <a:schemeClr val="tx1"/>
              </a:solidFill>
            </a:endParaRPr>
          </a:p>
        </p:txBody>
      </p:sp>
      <p:sp>
        <p:nvSpPr>
          <p:cNvPr id="6" name="Text Placeholder 5">
            <a:extLst>
              <a:ext uri="{FF2B5EF4-FFF2-40B4-BE49-F238E27FC236}">
                <a16:creationId xmlns:a16="http://schemas.microsoft.com/office/drawing/2014/main" id="{D9EABC63-C837-41D4-83B7-074D0553C2DA}"/>
              </a:ext>
            </a:extLst>
          </p:cNvPr>
          <p:cNvSpPr>
            <a:spLocks noGrp="1"/>
          </p:cNvSpPr>
          <p:nvPr>
            <p:ph type="body" sz="quarter" idx="13"/>
          </p:nvPr>
        </p:nvSpPr>
        <p:spPr/>
        <p:txBody>
          <a:bodyPr>
            <a:noAutofit/>
          </a:bodyPr>
          <a:lstStyle/>
          <a:p>
            <a:r>
              <a:rPr lang="en-US" dirty="0">
                <a:latin typeface="+mj-lt"/>
              </a:rPr>
              <a:t>There is not much room for debate online</a:t>
            </a:r>
            <a:endParaRPr lang="en-GB" dirty="0">
              <a:latin typeface="+mj-lt"/>
            </a:endParaRPr>
          </a:p>
        </p:txBody>
      </p:sp>
      <p:sp>
        <p:nvSpPr>
          <p:cNvPr id="5" name="Slide Number Placeholder 4">
            <a:extLst>
              <a:ext uri="{FF2B5EF4-FFF2-40B4-BE49-F238E27FC236}">
                <a16:creationId xmlns:a16="http://schemas.microsoft.com/office/drawing/2014/main" id="{320DB089-ADE3-4053-BFF0-68313DD1897F}"/>
              </a:ext>
            </a:extLst>
          </p:cNvPr>
          <p:cNvSpPr>
            <a:spLocks noGrp="1"/>
          </p:cNvSpPr>
          <p:nvPr>
            <p:ph type="sldNum" sz="quarter" idx="12"/>
          </p:nvPr>
        </p:nvSpPr>
        <p:spPr/>
        <p:txBody>
          <a:bodyPr/>
          <a:lstStyle/>
          <a:p>
            <a:fld id="{248AB01C-2766-4B02-9CA4-6B40EBDF0878}" type="slidenum">
              <a:rPr lang="en-GB" smtClean="0"/>
              <a:pPr/>
              <a:t>8</a:t>
            </a:fld>
            <a:endParaRPr lang="en-GB" dirty="0"/>
          </a:p>
        </p:txBody>
      </p:sp>
    </p:spTree>
    <p:extLst>
      <p:ext uri="{BB962C8B-B14F-4D97-AF65-F5344CB8AC3E}">
        <p14:creationId xmlns:p14="http://schemas.microsoft.com/office/powerpoint/2010/main" val="207301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0521D-20D6-1849-8C86-3A588095C283}"/>
              </a:ext>
            </a:extLst>
          </p:cNvPr>
          <p:cNvSpPr>
            <a:spLocks noGrp="1"/>
          </p:cNvSpPr>
          <p:nvPr>
            <p:ph type="title"/>
          </p:nvPr>
        </p:nvSpPr>
        <p:spPr/>
        <p:txBody>
          <a:bodyPr/>
          <a:lstStyle/>
          <a:p>
            <a:r>
              <a:rPr lang="en-US" dirty="0"/>
              <a:t>Approach</a:t>
            </a:r>
          </a:p>
        </p:txBody>
      </p:sp>
      <p:sp>
        <p:nvSpPr>
          <p:cNvPr id="7" name="Text Placeholder 6">
            <a:extLst>
              <a:ext uri="{FF2B5EF4-FFF2-40B4-BE49-F238E27FC236}">
                <a16:creationId xmlns:a16="http://schemas.microsoft.com/office/drawing/2014/main" id="{73E3C6C0-2E3F-264B-AAE9-D9D3B356B11E}"/>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6C83676-FEFE-5342-ADC3-B28B5C443287}"/>
              </a:ext>
            </a:extLst>
          </p:cNvPr>
          <p:cNvSpPr>
            <a:spLocks noGrp="1"/>
          </p:cNvSpPr>
          <p:nvPr>
            <p:ph type="sldNum" sz="quarter" idx="12"/>
          </p:nvPr>
        </p:nvSpPr>
        <p:spPr>
          <a:xfrm>
            <a:off x="0" y="6456363"/>
            <a:ext cx="2057400" cy="365125"/>
          </a:xfrm>
        </p:spPr>
        <p:txBody>
          <a:bodyPr/>
          <a:lstStyle/>
          <a:p>
            <a:fld id="{1210CC98-6666-409F-8A29-66B3CCD8429D}" type="slidenum">
              <a:rPr lang="en-GB" smtClean="0"/>
              <a:pPr/>
              <a:t>9</a:t>
            </a:fld>
            <a:endParaRPr lang="en-GB" dirty="0"/>
          </a:p>
        </p:txBody>
      </p:sp>
      <p:sp>
        <p:nvSpPr>
          <p:cNvPr id="4" name="Content Placeholder 3">
            <a:extLst>
              <a:ext uri="{FF2B5EF4-FFF2-40B4-BE49-F238E27FC236}">
                <a16:creationId xmlns:a16="http://schemas.microsoft.com/office/drawing/2014/main" id="{74570A41-5BE3-4E50-BBD4-EBDAD7229BCC}"/>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1953517992"/>
      </p:ext>
    </p:extLst>
  </p:cSld>
  <p:clrMapOvr>
    <a:masterClrMapping/>
  </p:clrMapOvr>
</p:sld>
</file>

<file path=ppt/theme/theme1.xml><?xml version="1.0" encoding="utf-8"?>
<a:theme xmlns:a="http://schemas.openxmlformats.org/drawingml/2006/main" name="Custom Design">
  <a:themeElements>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9254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thin footer).potx" id="{28FE758E-81EE-4F94-A2E2-1A20BB6026AB}" vid="{A06950E6-2C10-4BB8-9D40-0A63EA640ADB}"/>
    </a:ext>
  </a:extLst>
</a:theme>
</file>

<file path=ppt/theme/theme2.xml><?xml version="1.0" encoding="utf-8"?>
<a:theme xmlns:a="http://schemas.openxmlformats.org/drawingml/2006/main" name="1_Custom Design">
  <a:themeElements>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9254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thin footer).potx" id="{28FE758E-81EE-4F94-A2E2-1A20BB6026AB}" vid="{A06950E6-2C10-4BB8-9D40-0A63EA640ADB}"/>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92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92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673B6D"/>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92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raverse">
    <a:dk1>
      <a:srgbClr val="65696D"/>
    </a:dk1>
    <a:lt1>
      <a:sysClr val="window" lastClr="FFFFFF"/>
    </a:lt1>
    <a:dk2>
      <a:srgbClr val="65696D"/>
    </a:dk2>
    <a:lt2>
      <a:srgbClr val="E7E6E6"/>
    </a:lt2>
    <a:accent1>
      <a:srgbClr val="C42D2F"/>
    </a:accent1>
    <a:accent2>
      <a:srgbClr val="B43F56"/>
    </a:accent2>
    <a:accent3>
      <a:srgbClr val="A44D7A"/>
    </a:accent3>
    <a:accent4>
      <a:srgbClr val="925496"/>
    </a:accent4>
    <a:accent5>
      <a:srgbClr val="BFBFBF"/>
    </a:accent5>
    <a:accent6>
      <a:srgbClr val="A5A5A5"/>
    </a:accent6>
    <a:hlink>
      <a:srgbClr val="925496"/>
    </a:hlink>
    <a:folHlink>
      <a:srgbClr val="673B6D"/>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8BF8DC2A5CDA47ACEE37F42EC43794" ma:contentTypeVersion="2593" ma:contentTypeDescription="Create a new document." ma:contentTypeScope="" ma:versionID="4a8880e3b38d5d9e8b051880f7fd69d4">
  <xsd:schema xmlns:xsd="http://www.w3.org/2001/XMLSchema" xmlns:xs="http://www.w3.org/2001/XMLSchema" xmlns:p="http://schemas.microsoft.com/office/2006/metadata/properties" xmlns:ns2="fcab2b51-b220-4ae6-b1fb-6e8f05491dbb" xmlns:ns3="b91cbcee-1b08-41cb-8551-9d407f1a56a0" targetNamespace="http://schemas.microsoft.com/office/2006/metadata/properties" ma:root="true" ma:fieldsID="c6aebec79d86cc4c3a424fdf15bdc0d2" ns2:_="" ns3:_="">
    <xsd:import namespace="fcab2b51-b220-4ae6-b1fb-6e8f05491dbb"/>
    <xsd:import namespace="b91cbcee-1b08-41cb-8551-9d407f1a56a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b2b51-b220-4ae6-b1fb-6e8f05491d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1cbcee-1b08-41cb-8551-9d407f1a56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AA7C1339D6737648A8C86C1C80D7AA4E" ma:contentTypeVersion="12" ma:contentTypeDescription="Create a new document." ma:contentTypeScope="" ma:versionID="977e989bdf622c295cc9edcf051cfb63">
  <xsd:schema xmlns:xsd="http://www.w3.org/2001/XMLSchema" xmlns:xs="http://www.w3.org/2001/XMLSchema" xmlns:p="http://schemas.microsoft.com/office/2006/metadata/properties" xmlns:ns2="19ba204a-7cec-4086-a9b5-f26e8fa56635" xmlns:ns3="6ce766b5-4c61-445e-8acf-a0272427aa83" targetNamespace="http://schemas.microsoft.com/office/2006/metadata/properties" ma:root="true" ma:fieldsID="9a796d546689bdc50bf964be61db08a4" ns2:_="" ns3:_="">
    <xsd:import namespace="19ba204a-7cec-4086-a9b5-f26e8fa56635"/>
    <xsd:import namespace="6ce766b5-4c61-445e-8acf-a0272427a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a204a-7cec-4086-a9b5-f26e8fa56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e766b5-4c61-445e-8acf-a0272427a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6ce766b5-4c61-445e-8acf-a0272427aa83">
      <UserInfo>
        <DisplayName>Louis Horsley</DisplayName>
        <AccountId>23</AccountId>
        <AccountType/>
      </UserInfo>
    </SharedWithUsers>
  </documentManagement>
</p:properties>
</file>

<file path=customXml/itemProps1.xml><?xml version="1.0" encoding="utf-8"?>
<ds:datastoreItem xmlns:ds="http://schemas.openxmlformats.org/officeDocument/2006/customXml" ds:itemID="{316A8533-EEA8-444F-B484-045EDB026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ab2b51-b220-4ae6-b1fb-6e8f05491dbb"/>
    <ds:schemaRef ds:uri="b91cbcee-1b08-41cb-8551-9d407f1a5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7A8908-D67B-44F6-B1B4-06E7639EB1A5}"/>
</file>

<file path=customXml/itemProps3.xml><?xml version="1.0" encoding="utf-8"?>
<ds:datastoreItem xmlns:ds="http://schemas.openxmlformats.org/officeDocument/2006/customXml" ds:itemID="{4FAF1EEF-F39C-426A-9458-E0FD7A89B5E9}">
  <ds:schemaRefs>
    <ds:schemaRef ds:uri="http://schemas.microsoft.com/sharepoint/v3/contenttype/forms"/>
  </ds:schemaRefs>
</ds:datastoreItem>
</file>

<file path=customXml/itemProps4.xml><?xml version="1.0" encoding="utf-8"?>
<ds:datastoreItem xmlns:ds="http://schemas.openxmlformats.org/officeDocument/2006/customXml" ds:itemID="{D53D28F8-C38A-48D0-B023-59CCF19E1BDE}">
  <ds:schemaRefs>
    <ds:schemaRef ds:uri="http://purl.org/dc/dcmitype/"/>
    <ds:schemaRef ds:uri="fcab2b51-b220-4ae6-b1fb-6e8f05491dbb"/>
    <ds:schemaRef ds:uri="http://purl.org/dc/elements/1.1/"/>
    <ds:schemaRef ds:uri="http://schemas.microsoft.com/office/2006/metadata/properties"/>
    <ds:schemaRef ds:uri="b91cbcee-1b08-41cb-8551-9d407f1a56a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TotalTime>
  <Words>2294</Words>
  <Application>Microsoft Office PowerPoint</Application>
  <PresentationFormat>On-screen Show (4:3)</PresentationFormat>
  <Paragraphs>261</Paragraphs>
  <Slides>22</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Century Gothic</vt:lpstr>
      <vt:lpstr>Custom Design</vt:lpstr>
      <vt:lpstr>1_Custom Design</vt:lpstr>
      <vt:lpstr>2_Custom Design</vt:lpstr>
      <vt:lpstr>VacciNation: Exploring vaccine opinions with Black and Asian people.</vt:lpstr>
      <vt:lpstr>Contents</vt:lpstr>
      <vt:lpstr>Introduction and background</vt:lpstr>
      <vt:lpstr>1. Introduction and background</vt:lpstr>
      <vt:lpstr>1. Introduction and background</vt:lpstr>
      <vt:lpstr>Why do this research?</vt:lpstr>
      <vt:lpstr>2. Why do this research?</vt:lpstr>
      <vt:lpstr>2. Why do this research?</vt:lpstr>
      <vt:lpstr>Approach</vt:lpstr>
      <vt:lpstr>3. Approach</vt:lpstr>
      <vt:lpstr>Findings</vt:lpstr>
      <vt:lpstr>4. Findings</vt:lpstr>
      <vt:lpstr>4. Findings</vt:lpstr>
      <vt:lpstr>Key action points and top tips</vt:lpstr>
      <vt:lpstr>5. Key actions and top tips</vt:lpstr>
      <vt:lpstr>5. Key actions and top tips</vt:lpstr>
      <vt:lpstr>5. Key actions and top tips</vt:lpstr>
      <vt:lpstr>Appendices</vt:lpstr>
      <vt:lpstr>Appendix A</vt:lpstr>
      <vt:lpstr>Appendix A</vt:lpstr>
      <vt:lpstr>Appendix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Exploring vaccine opinions with Black and Asian people.</dc:title>
  <dc:creator>Louis Horsley</dc:creator>
  <cp:lastModifiedBy>Louis Horsley</cp:lastModifiedBy>
  <cp:revision>16</cp:revision>
  <dcterms:created xsi:type="dcterms:W3CDTF">2021-05-19T07:26:24Z</dcterms:created>
  <dcterms:modified xsi:type="dcterms:W3CDTF">2021-06-04T09:10:04Z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0x010100AA7C1339D6737648A8C86C1C80D7AA4E</vt:lpwstr>
  </property>
</Properties>
</file>