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Rubik" panose="020B0604020202020204" charset="-79"/>
      <p:regular r:id="rId21"/>
      <p:bold r:id="rId22"/>
      <p:italic r:id="rId23"/>
      <p:boldItalic r:id="rId24"/>
    </p:embeddedFont>
    <p:embeddedFont>
      <p:font typeface="Rubik Light" panose="020B0604020202020204" charset="-79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C2180-DA49-D2FD-1E83-40706679C554}" v="9" dt="2021-07-15T10:33:29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44f89dd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44f89dd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c8cafa1d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c8cafa1d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4e9cf28a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4e9cf28a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4e9cf28a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4e9cf28a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NHS WDP - lessons learned report has already been circulated in advance - findings from the second phase (2017-20, concluded as lockdown started), and brings in some findings from the first phase (2013-16). Encourage you to look at the Digital Health Lab website - which features evaluation reports, how to guides, case studies from the 23+ pathfinders - themed.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4e9cf28a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4e9cf28a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4e9cf28a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4e9cf28a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cd8eb8d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cd8eb8d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4e9cf28a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4e9cf28a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6450f21c8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6450f21c8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3cecba67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3cecba677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3cecba67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3cecba67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c8cafa1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c8cafa1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4e9cf28a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4e9cf28a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c8cafa1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c8cafa1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c8cafa1d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c8cafa1d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c8cafa1d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c8cafa1d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c8cafa1d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c8cafa1d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hyperlink" Target="http://www.digital-health-lab.org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fcom.org.uk/__data/assets/pdf_file/0025/217834/adults-media-use-and-attitudes-report-2020-21.pdf" TargetMode="External"/><Relationship Id="rId3" Type="http://schemas.openxmlformats.org/officeDocument/2006/relationships/hyperlink" Target="https://www.goodthingsfoundation.org/insights/digital-participation-lessons-learned/" TargetMode="External"/><Relationship Id="rId7" Type="http://schemas.openxmlformats.org/officeDocument/2006/relationships/hyperlink" Target="https://www.lloydsbank.com/assets/media/pdfs/banking_with_us/whats-happening/210513-lloyds-consumer-digital-index-2021-repor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odthingsfoundation.org/wp-content/uploads/2021/01/blueprint-for-a-100-digitally-included-uk-0.pdf" TargetMode="External"/><Relationship Id="rId5" Type="http://schemas.openxmlformats.org/officeDocument/2006/relationships/hyperlink" Target="https://www.goodthingsfoundation.org/insights/building-a-digital-nation/" TargetMode="External"/><Relationship Id="rId4" Type="http://schemas.openxmlformats.org/officeDocument/2006/relationships/hyperlink" Target="https://www.goodthingsfoundation.org/insights/covid-19-response-report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mailto:alice@goodthingsfoundatio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60945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225475" y="3854775"/>
            <a:ext cx="8623800" cy="1182300"/>
          </a:xfrm>
          <a:prstGeom prst="rect">
            <a:avLst/>
          </a:prstGeom>
          <a:solidFill>
            <a:srgbClr val="000000">
              <a:alpha val="692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Digital divides and health services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Dr Al Mathers	@Al_Mathers</a:t>
            </a:r>
            <a:r>
              <a:rPr lang="en-GB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75" y="148350"/>
            <a:ext cx="3427456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Why does this matter?</a:t>
            </a:r>
            <a:endParaRPr sz="3600">
              <a:solidFill>
                <a:srgbClr val="007E8C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Government services are going online e.g. health, benefits and tax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>
                <a:solidFill>
                  <a:srgbClr val="434343"/>
                </a:solidFill>
              </a:rPr>
              <a:t>Further</a:t>
            </a: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 services are going online e.g. utilities, banking, shopping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Jobs are predominately advertised online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Digital skills will be key in the future of work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 idx="4294967295"/>
          </p:nvPr>
        </p:nvSpPr>
        <p:spPr>
          <a:xfrm>
            <a:off x="480175" y="1590725"/>
            <a:ext cx="4045200" cy="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Digital &amp; health</a:t>
            </a:r>
            <a:endParaRPr sz="4200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178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93629"/>
            <a:ext cx="4704186" cy="289747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6"/>
          <p:cNvSpPr txBox="1"/>
          <p:nvPr/>
        </p:nvSpPr>
        <p:spPr>
          <a:xfrm>
            <a:off x="5653625" y="4366225"/>
            <a:ext cx="24807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5"/>
              </a:rPr>
              <a:t>www.digital-health-lab.org</a:t>
            </a:r>
            <a:endParaRPr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1" name="Google Shape;18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3611" y="2079516"/>
            <a:ext cx="2480745" cy="214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32943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743" y="152400"/>
            <a:ext cx="523712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>
            <a:spLocks noGrp="1"/>
          </p:cNvSpPr>
          <p:nvPr>
            <p:ph type="title" idx="4294967295"/>
          </p:nvPr>
        </p:nvSpPr>
        <p:spPr>
          <a:xfrm>
            <a:off x="338050" y="167725"/>
            <a:ext cx="49116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Rubik"/>
                <a:ea typeface="Rubik"/>
                <a:cs typeface="Rubik"/>
                <a:sym typeface="Rubik"/>
              </a:rPr>
              <a:t>Lessons learned</a:t>
            </a:r>
            <a:endParaRPr sz="4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3" name="Google Shape;193;p38"/>
          <p:cNvSpPr txBox="1">
            <a:spLocks noGrp="1"/>
          </p:cNvSpPr>
          <p:nvPr>
            <p:ph type="body" idx="4294967295"/>
          </p:nvPr>
        </p:nvSpPr>
        <p:spPr>
          <a:xfrm>
            <a:off x="236900" y="1194850"/>
            <a:ext cx="40326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Recognise digital access &amp; skills as a social determinant of health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Co-design digital health services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Improve digital health literacy in the population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Develop ‘digital health hubs’ to improve inclusion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Build trust &amp; relationships with poorly-served groups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Harness the benefits of digital for health &amp; wellbeing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Improve digital skills in the health and care workforce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Embed digital inclusion in health and wellbeing strategies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Joined Up Recommendations:</a:t>
            </a:r>
            <a:endParaRPr sz="2600">
              <a:solidFill>
                <a:srgbClr val="007E8C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latin typeface="Rubik"/>
                <a:ea typeface="Rubik"/>
                <a:cs typeface="Rubik"/>
                <a:sym typeface="Rubik"/>
              </a:rPr>
              <a:t>Healthwatch England</a:t>
            </a:r>
            <a:r>
              <a:rPr lang="en-GB" sz="2600" b="1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GB" sz="26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&amp;</a:t>
            </a:r>
            <a:r>
              <a:rPr lang="en-GB" sz="2600" b="1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 Good Things Foundation</a:t>
            </a:r>
            <a:endParaRPr sz="2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9" name="Google Shape;199;p39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715300" cy="32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Invest in support programmes to give as many people as possible the skills to access remote care.</a:t>
            </a:r>
            <a:endParaRPr sz="12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rgbClr val="2B6A7F"/>
              </a:buClr>
              <a:buSzPts val="1200"/>
              <a:buFont typeface="Rubik"/>
              <a:buAutoNum type="alphaLcPeriod"/>
            </a:pPr>
            <a:r>
              <a:rPr lang="en-GB" b="1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Invest in a national, coordinated approach to community based digital health hubs to build people’s digital skills, confidence and trust</a:t>
            </a: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B6A7F"/>
              </a:buClr>
              <a:buSzPts val="1200"/>
              <a:buFont typeface="Rubik"/>
              <a:buAutoNum type="alphaLcPeriod"/>
            </a:pPr>
            <a:r>
              <a:rPr lang="en-GB" b="1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Promote the benefits of the internet for all people.</a:t>
            </a: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B6A7F"/>
              </a:buClr>
              <a:buSzPts val="1200"/>
              <a:buFont typeface="Rubik"/>
              <a:buAutoNum type="alphaLcPeriod"/>
            </a:pPr>
            <a:r>
              <a:rPr lang="en-GB" b="1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Provide free essential digital skills support prioritising those in poverty. </a:t>
            </a: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Enable practices to be proactive about inclusion by recording people's support needs.</a:t>
            </a:r>
            <a:endParaRPr sz="12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rgbClr val="2B6A7F"/>
              </a:buClr>
              <a:buSzPts val="1200"/>
              <a:buFont typeface="Rubik"/>
              <a:buAutoNum type="alphaLcPeriod"/>
            </a:pPr>
            <a:r>
              <a:rPr lang="en-GB" b="1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Fund holistic approaches that meet wider needs i.e. ESOL and accessibility. </a:t>
            </a: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A7F"/>
              </a:buClr>
              <a:buSzPts val="1200"/>
              <a:buFont typeface="Rubik"/>
              <a:buAutoNum type="alphaLcPeriod"/>
            </a:pPr>
            <a:r>
              <a:rPr lang="en-GB" b="1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Co-design health services with people with low digital access and skills, and poorly served groups</a:t>
            </a: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AutoNum type="arabicPeriod"/>
            </a:pPr>
            <a:r>
              <a:rPr lang="en-GB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Commit to digital inclusion by treating the internet as a universal right.</a:t>
            </a:r>
            <a:endParaRPr sz="12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B6A7F"/>
              </a:buClr>
              <a:buSzPts val="1200"/>
              <a:buFont typeface="Rubik"/>
              <a:buAutoNum type="alphaLcPeriod"/>
            </a:pPr>
            <a:r>
              <a:rPr lang="en-GB" b="1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Embed digital inclusion in all local and national services.</a:t>
            </a: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A7F"/>
              </a:buClr>
              <a:buSzPts val="1200"/>
              <a:buFont typeface="Rubik"/>
              <a:buAutoNum type="alphaLcPeriod"/>
            </a:pPr>
            <a:r>
              <a:rPr lang="en-GB" b="1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Consider digital confidence of your workforce and focus on building this at all levels. </a:t>
            </a: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A7F"/>
              </a:buClr>
              <a:buSzPts val="1200"/>
              <a:buFont typeface="Rubik"/>
              <a:buAutoNum type="alphaLcPeriod"/>
            </a:pPr>
            <a:r>
              <a:rPr lang="en-GB" b="1">
                <a:solidFill>
                  <a:srgbClr val="2B6A7F"/>
                </a:solidFill>
                <a:latin typeface="Rubik"/>
                <a:ea typeface="Rubik"/>
                <a:cs typeface="Rubik"/>
                <a:sym typeface="Rubik"/>
              </a:rPr>
              <a:t>Harness the power of peers to build skills and motivation.</a:t>
            </a:r>
            <a:endParaRPr b="1">
              <a:solidFill>
                <a:srgbClr val="2B6A7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Further reading and links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5" name="Google Shape;205;p40"/>
          <p:cNvSpPr txBox="1">
            <a:spLocks noGrp="1"/>
          </p:cNvSpPr>
          <p:nvPr>
            <p:ph type="body" idx="1"/>
          </p:nvPr>
        </p:nvSpPr>
        <p:spPr>
          <a:xfrm>
            <a:off x="196500" y="1152475"/>
            <a:ext cx="5900100" cy="3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ubik"/>
              <a:buChar char="●"/>
            </a:pPr>
            <a:r>
              <a:rPr lang="en-GB" sz="18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Digital Inclusion in Health and Care: Lessons learned from the NHS Widening Digital Participation Programme (2020)</a:t>
            </a:r>
            <a:endParaRPr sz="18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ubik"/>
              <a:buChar char="●"/>
            </a:pPr>
            <a:r>
              <a:rPr lang="en-GB" sz="18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Good Things Foundation COVID-19 Response Report (2020)</a:t>
            </a:r>
            <a:endParaRPr sz="18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ubik"/>
              <a:buChar char="●"/>
            </a:pPr>
            <a:r>
              <a:rPr lang="en-GB" sz="18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5"/>
              </a:rPr>
              <a:t>Good Things Foundation UK Digital Nation 2020</a:t>
            </a:r>
            <a:endParaRPr sz="18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ubik"/>
              <a:buChar char="●"/>
            </a:pPr>
            <a:r>
              <a:rPr lang="en-GB" sz="18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6"/>
              </a:rPr>
              <a:t>Blueprint for a digitally included nation (2020)</a:t>
            </a:r>
            <a:endParaRPr sz="18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ubik"/>
              <a:buChar char="●"/>
            </a:pPr>
            <a:r>
              <a:rPr lang="en-GB" sz="18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7"/>
              </a:rPr>
              <a:t>Lloyds UK Consumer Digital Index 2021</a:t>
            </a:r>
            <a:endParaRPr sz="18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ubik"/>
              <a:buChar char="●"/>
            </a:pPr>
            <a:r>
              <a:rPr lang="en-GB" sz="1800" u="sng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Ofcom Adults' Media Use &amp; Attitudes Report 202</a:t>
            </a:r>
            <a:r>
              <a:rPr lang="en-GB" sz="18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sz="18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u="sng">
              <a:solidFill>
                <a:schemeClr val="accent5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6" name="Google Shape;206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09237" y="1152475"/>
            <a:ext cx="2623063" cy="3706650"/>
          </a:xfrm>
          <a:prstGeom prst="rect">
            <a:avLst/>
          </a:prstGeom>
          <a:noFill/>
          <a:ln w="9525" cap="flat" cmpd="sng">
            <a:solidFill>
              <a:srgbClr val="007E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1"/>
          <p:cNvPicPr preferRelativeResize="0"/>
          <p:nvPr/>
        </p:nvPicPr>
        <p:blipFill rotWithShape="1">
          <a:blip r:embed="rId3">
            <a:alphaModFix/>
          </a:blip>
          <a:srcRect r="29607" b="29072"/>
          <a:stretch/>
        </p:blipFill>
        <p:spPr>
          <a:xfrm>
            <a:off x="5132375" y="1228100"/>
            <a:ext cx="4011626" cy="3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1"/>
          <p:cNvSpPr txBox="1"/>
          <p:nvPr/>
        </p:nvSpPr>
        <p:spPr>
          <a:xfrm>
            <a:off x="335300" y="209750"/>
            <a:ext cx="80346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Thank you</a:t>
            </a:r>
            <a:endParaRPr sz="36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Dr Al Mathers</a:t>
            </a:r>
            <a:endParaRPr sz="24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 baseline="30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alice@goodthingsfoundation.org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@Al_Mathers</a:t>
            </a:r>
            <a:endParaRPr sz="24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3" name="Google Shape;21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75" y="4191600"/>
            <a:ext cx="2389078" cy="5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Good Things Foundation </a:t>
            </a:r>
            <a:endParaRPr sz="3600">
              <a:solidFill>
                <a:srgbClr val="007E8C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Good Things Foundation is a digital inclusion charity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Our vision is a world where everyone benefits from digital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We’ve supported over 3.6 million people since 2010, 2.9 million of whom are socially excluded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We work with 1000s community partners across the UK and in Australia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1500"/>
              </a:spcBef>
              <a:spcAft>
                <a:spcPts val="1000"/>
              </a:spcAft>
              <a:buNone/>
            </a:pP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4400"/>
            <a:ext cx="9144003" cy="6094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147950" y="566675"/>
            <a:ext cx="352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rPr>
              <a:t>In the UK</a:t>
            </a:r>
            <a:endParaRPr sz="2400">
              <a:solidFill>
                <a:schemeClr val="dk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2.6 million people</a:t>
            </a: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   </a:t>
            </a:r>
            <a:r>
              <a:rPr lang="en-GB" sz="2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are still offline</a:t>
            </a:r>
            <a:endParaRPr sz="24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1.5 million households</a:t>
            </a: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GB" sz="2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have no internet access            </a:t>
            </a:r>
            <a:endParaRPr sz="3000">
              <a:solidFill>
                <a:srgbClr val="000000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311700" y="453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Digital inclusion is having</a:t>
            </a:r>
            <a:endParaRPr sz="3600">
              <a:solidFill>
                <a:srgbClr val="007E8C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311700" y="1161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600" dirty="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Access 	</a:t>
            </a:r>
            <a:r>
              <a:rPr lang="en-GB" sz="3600" dirty="0">
                <a:solidFill>
                  <a:srgbClr val="434343"/>
                </a:solidFill>
              </a:rPr>
              <a:t> </a:t>
            </a:r>
            <a:r>
              <a:rPr lang="en-GB" sz="3600" dirty="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 +</a:t>
            </a:r>
            <a:r>
              <a:rPr lang="en-GB" sz="3600" dirty="0">
                <a:solidFill>
                  <a:srgbClr val="434343"/>
                </a:solidFill>
              </a:rPr>
              <a:t> </a:t>
            </a:r>
            <a:r>
              <a:rPr lang="en-GB" sz="3600" dirty="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GB" sz="3600" dirty="0">
                <a:solidFill>
                  <a:srgbClr val="434343"/>
                </a:solidFill>
              </a:rPr>
              <a:t>     </a:t>
            </a:r>
            <a:r>
              <a:rPr lang="en-GB" sz="3600" dirty="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Skills</a:t>
            </a:r>
            <a:r>
              <a:rPr lang="en-GB" sz="3600" dirty="0">
                <a:solidFill>
                  <a:srgbClr val="434343"/>
                </a:solidFill>
              </a:rPr>
              <a:t>     </a:t>
            </a:r>
            <a:r>
              <a:rPr lang="en-GB" sz="3600" dirty="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 +</a:t>
            </a:r>
            <a:r>
              <a:rPr lang="en-GB" sz="3600" dirty="0">
                <a:solidFill>
                  <a:srgbClr val="434343"/>
                </a:solidFill>
              </a:rPr>
              <a:t> </a:t>
            </a:r>
            <a:r>
              <a:rPr lang="en-GB" sz="3600" dirty="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GB" sz="3600" dirty="0">
                <a:solidFill>
                  <a:srgbClr val="434343"/>
                </a:solidFill>
              </a:rPr>
              <a:t>    </a:t>
            </a:r>
            <a:r>
              <a:rPr lang="en-GB" sz="3600" dirty="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Motivation</a:t>
            </a:r>
            <a:endParaRPr sz="3600" dirty="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75" y="1527775"/>
            <a:ext cx="1618325" cy="16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9050" y="1526937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776" y="1526937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263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COVID-19 and the digital divide</a:t>
            </a:r>
            <a:endParaRPr/>
          </a:p>
        </p:txBody>
      </p:sp>
      <p:pic>
        <p:nvPicPr>
          <p:cNvPr id="128" name="Google Shape;1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413" y="1269438"/>
            <a:ext cx="2091600" cy="20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250" y="1269450"/>
            <a:ext cx="2091600" cy="20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675" y="1321725"/>
            <a:ext cx="2164775" cy="21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9"/>
          <p:cNvSpPr txBox="1"/>
          <p:nvPr/>
        </p:nvSpPr>
        <p:spPr>
          <a:xfrm>
            <a:off x="365900" y="3512625"/>
            <a:ext cx="19131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Economic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Jobs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Education </a:t>
            </a: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2" name="Google Shape;132;p29"/>
          <p:cNvSpPr txBox="1"/>
          <p:nvPr/>
        </p:nvSpPr>
        <p:spPr>
          <a:xfrm>
            <a:off x="2457488" y="3512625"/>
            <a:ext cx="19131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Social 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Participation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Communities</a:t>
            </a: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6759663" y="3512625"/>
            <a:ext cx="19131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Money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Benefits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Payments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7375" y="1193238"/>
            <a:ext cx="2164774" cy="21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/>
        </p:nvSpPr>
        <p:spPr>
          <a:xfrm>
            <a:off x="4653200" y="3549200"/>
            <a:ext cx="19131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Health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Care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ubik"/>
                <a:ea typeface="Rubik"/>
                <a:cs typeface="Rubik"/>
                <a:sym typeface="Rubik"/>
              </a:rPr>
              <a:t>Wellbeing</a:t>
            </a:r>
            <a:endParaRPr sz="1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Lack of personal access</a:t>
            </a:r>
            <a:endParaRPr sz="3000">
              <a:solidFill>
                <a:srgbClr val="007E8C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311700" y="1240200"/>
            <a:ext cx="585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ubik"/>
              <a:buChar char="●"/>
            </a:pPr>
            <a:r>
              <a:rPr lang="en-GB" sz="2200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6% of households were without </a:t>
            </a:r>
            <a:r>
              <a:rPr lang="en-GB" sz="2200">
                <a:solidFill>
                  <a:srgbClr val="434343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access to internet and devices</a:t>
            </a:r>
            <a:r>
              <a:rPr lang="en-GB" sz="2200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 in March 2021*</a:t>
            </a:r>
            <a:endParaRPr sz="2200">
              <a:solidFill>
                <a:srgbClr val="434343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ubik"/>
              <a:buChar char="●"/>
            </a:pPr>
            <a:r>
              <a:rPr lang="en-GB" sz="2200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Cost is</a:t>
            </a:r>
            <a:r>
              <a:rPr lang="en-GB" sz="2200" b="1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GB" sz="2200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a big problem</a:t>
            </a:r>
            <a:endParaRPr sz="2200">
              <a:solidFill>
                <a:srgbClr val="434343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ubik"/>
              <a:buChar char="●"/>
            </a:pPr>
            <a:r>
              <a:rPr lang="en-GB" sz="2200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Data poverty </a:t>
            </a:r>
            <a:endParaRPr sz="2200">
              <a:solidFill>
                <a:srgbClr val="434343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ubik"/>
              <a:buChar char="●"/>
            </a:pPr>
            <a:r>
              <a:rPr lang="en-GB" sz="2200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Lack of suitable devices</a:t>
            </a:r>
            <a:endParaRPr sz="2200">
              <a:solidFill>
                <a:srgbClr val="434343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ubik"/>
              <a:buChar char="●"/>
            </a:pPr>
            <a:r>
              <a:rPr lang="en-GB" sz="2200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10% of internet users only use a smartphone to get online</a:t>
            </a:r>
            <a:endParaRPr sz="2200">
              <a:solidFill>
                <a:srgbClr val="434343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434343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*</a:t>
            </a:r>
            <a:r>
              <a:rPr lang="en-GB" sz="1800">
                <a:solidFill>
                  <a:srgbClr val="434343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down from 11% in March 2020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100" y="1347738"/>
            <a:ext cx="2448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Lack of digital skills</a:t>
            </a:r>
            <a:endParaRPr sz="3600">
              <a:solidFill>
                <a:srgbClr val="007E8C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body" idx="1"/>
          </p:nvPr>
        </p:nvSpPr>
        <p:spPr>
          <a:xfrm>
            <a:off x="311700" y="1251175"/>
            <a:ext cx="571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Rubik"/>
              <a:buChar char="●"/>
            </a:pPr>
            <a:r>
              <a:rPr lang="en-GB" sz="21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2.6 million people (5% of the population) are still offline. </a:t>
            </a:r>
            <a:endParaRPr sz="21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Rubik"/>
              <a:buChar char="●"/>
            </a:pPr>
            <a:r>
              <a:rPr lang="en-GB" sz="21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10% of these people are under 50. </a:t>
            </a:r>
            <a:endParaRPr sz="21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Rubik"/>
              <a:buChar char="●"/>
            </a:pPr>
            <a:r>
              <a:rPr lang="en-GB" sz="21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55% of those offline earn under £20,000.</a:t>
            </a:r>
            <a:endParaRPr sz="21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Rubik"/>
              <a:buChar char="●"/>
            </a:pPr>
            <a:r>
              <a:rPr lang="en-GB" sz="21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A further 20.5 million adults have low or very low digital engagement.</a:t>
            </a:r>
            <a:endParaRPr sz="21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9" name="Google Shape;1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275" y="1352069"/>
            <a:ext cx="2448000" cy="24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Lack of motivation</a:t>
            </a:r>
            <a:endParaRPr sz="3600">
              <a:solidFill>
                <a:srgbClr val="007E8C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311700" y="1251175"/>
            <a:ext cx="549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ubik"/>
              <a:buChar char="●"/>
            </a:pPr>
            <a:r>
              <a:rPr lang="en-GB" sz="20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Nearly half of those offline say this is due to a lack of interest, up 11% in a year. </a:t>
            </a:r>
            <a:endParaRPr sz="20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ubik"/>
              <a:buChar char="●"/>
            </a:pPr>
            <a:r>
              <a:rPr lang="en-GB" sz="20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Key reasons for not having access include the internet being too complicated (46%), not interested or needed (42%) or too expensive (36%).</a:t>
            </a:r>
            <a:endParaRPr sz="20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ubik"/>
              <a:buChar char="●"/>
            </a:pPr>
            <a:r>
              <a:rPr lang="en-GB" sz="20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Internet security related concerns have all significantly increased. </a:t>
            </a:r>
            <a:endParaRPr sz="20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4750" y="1347750"/>
            <a:ext cx="2448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7E8C"/>
                </a:solidFill>
                <a:latin typeface="Rubik"/>
                <a:ea typeface="Rubik"/>
                <a:cs typeface="Rubik"/>
                <a:sym typeface="Rubik"/>
              </a:rPr>
              <a:t>Limited Users</a:t>
            </a:r>
            <a:endParaRPr sz="3600">
              <a:solidFill>
                <a:srgbClr val="007E8C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>
                <a:solidFill>
                  <a:srgbClr val="434343"/>
                </a:solidFill>
              </a:rPr>
              <a:t>Those most at risk of digital exclusion are:</a:t>
            </a:r>
            <a:endParaRPr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ubik"/>
              <a:buChar char="○"/>
            </a:pPr>
            <a:r>
              <a:rPr lang="en-GB" sz="18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Are older 65+ (18%)</a:t>
            </a:r>
            <a:endParaRPr sz="18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ubik"/>
              <a:buChar char="○"/>
            </a:pPr>
            <a:r>
              <a:rPr lang="en-GB" sz="18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From DE households (11%)</a:t>
            </a:r>
            <a:endParaRPr sz="18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ubik"/>
              <a:buChar char="○"/>
            </a:pPr>
            <a:r>
              <a:rPr lang="en-GB" sz="18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More financially vulnerable (10%)</a:t>
            </a:r>
            <a:endParaRPr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Often left education earlier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Live in rural locations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Live with a health condition or disability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rPr>
              <a:t>Are social media only users</a:t>
            </a:r>
            <a:endParaRPr sz="24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Simple Light</vt:lpstr>
      <vt:lpstr>Simple Light</vt:lpstr>
      <vt:lpstr>Digital divides and health services Dr Al Mathers @Al_Mathers </vt:lpstr>
      <vt:lpstr>Good Things Foundation </vt:lpstr>
      <vt:lpstr>PowerPoint Presentation</vt:lpstr>
      <vt:lpstr>Digital inclusion is having</vt:lpstr>
      <vt:lpstr>COVID-19 and the digital divide</vt:lpstr>
      <vt:lpstr>Lack of personal access </vt:lpstr>
      <vt:lpstr>Lack of digital skills </vt:lpstr>
      <vt:lpstr>Lack of motivation </vt:lpstr>
      <vt:lpstr>Limited Users</vt:lpstr>
      <vt:lpstr>Why does this matter?</vt:lpstr>
      <vt:lpstr>Digital &amp; health</vt:lpstr>
      <vt:lpstr>PowerPoint Presentation</vt:lpstr>
      <vt:lpstr>PowerPoint Presentation</vt:lpstr>
      <vt:lpstr>Lessons learned</vt:lpstr>
      <vt:lpstr>Joined Up Recommendations: Healthwatch England &amp; Good Things Foundation</vt:lpstr>
      <vt:lpstr>Further reading and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divides and health services Dr Al Mathers @Al_Mathers </dc:title>
  <cp:revision>8</cp:revision>
  <dcterms:modified xsi:type="dcterms:W3CDTF">2021-07-15T10:34:44Z</dcterms:modified>
</cp:coreProperties>
</file>