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261" r:id="rId6"/>
    <p:sldId id="406" r:id="rId7"/>
    <p:sldId id="374" r:id="rId8"/>
    <p:sldId id="375" r:id="rId9"/>
    <p:sldId id="407" r:id="rId10"/>
    <p:sldId id="413" r:id="rId11"/>
    <p:sldId id="408" r:id="rId12"/>
    <p:sldId id="377" r:id="rId13"/>
    <p:sldId id="390" r:id="rId14"/>
    <p:sldId id="378" r:id="rId15"/>
    <p:sldId id="414" r:id="rId16"/>
    <p:sldId id="415" r:id="rId17"/>
    <p:sldId id="416" r:id="rId18"/>
    <p:sldId id="417" r:id="rId1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William-Reynolds, Amie" initials="MA" lastIdx="9" clrIdx="0">
    <p:extLst>
      <p:ext uri="{19B8F6BF-5375-455C-9EA6-DF929625EA0E}">
        <p15:presenceInfo xmlns:p15="http://schemas.microsoft.com/office/powerpoint/2012/main" userId="S::amie.mcwilliam-reynolds@healthwatch.co.uk::32d47c4e-faed-4f4f-a3ba-bcef924446df" providerId="AD"/>
      </p:ext>
    </p:extLst>
  </p:cmAuthor>
  <p:cmAuthor id="2" name="Jesson, Martha" initials="JM" lastIdx="1" clrIdx="1">
    <p:extLst>
      <p:ext uri="{19B8F6BF-5375-455C-9EA6-DF929625EA0E}">
        <p15:presenceInfo xmlns:p15="http://schemas.microsoft.com/office/powerpoint/2012/main" userId="S::martha.jesson@healthwatch.co.uk::2b41df79-85e1-4ab9-94c6-fbcd77232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6B"/>
    <a:srgbClr val="FFFFFF"/>
    <a:srgbClr val="FAEA1A"/>
    <a:srgbClr val="7A9A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69D271-1FEF-455F-B43B-BBE2D46A2029}" v="24" dt="2021-06-02T14:24:45.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510" y="4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ikene, Urte" userId="02d3484a-0c52-4a47-a930-c401858d91c0" providerId="ADAL" clId="{2D8D45FF-7DC4-4B72-A9B0-6A8554C8455B}"/>
    <pc:docChg chg="undo addSld delSld modSld sldOrd">
      <pc:chgData name="Macikene, Urte" userId="02d3484a-0c52-4a47-a930-c401858d91c0" providerId="ADAL" clId="{2D8D45FF-7DC4-4B72-A9B0-6A8554C8455B}" dt="2021-06-02T14:24:53.657" v="225" actId="20577"/>
      <pc:docMkLst>
        <pc:docMk/>
      </pc:docMkLst>
      <pc:sldChg chg="del">
        <pc:chgData name="Macikene, Urte" userId="02d3484a-0c52-4a47-a930-c401858d91c0" providerId="ADAL" clId="{2D8D45FF-7DC4-4B72-A9B0-6A8554C8455B}" dt="2021-06-02T14:14:38.248" v="83" actId="2696"/>
        <pc:sldMkLst>
          <pc:docMk/>
          <pc:sldMk cId="3947905343" sldId="371"/>
        </pc:sldMkLst>
      </pc:sldChg>
      <pc:sldChg chg="del">
        <pc:chgData name="Macikene, Urte" userId="02d3484a-0c52-4a47-a930-c401858d91c0" providerId="ADAL" clId="{2D8D45FF-7DC4-4B72-A9B0-6A8554C8455B}" dt="2021-06-02T14:14:43.141" v="84" actId="2696"/>
        <pc:sldMkLst>
          <pc:docMk/>
          <pc:sldMk cId="1769770813" sldId="372"/>
        </pc:sldMkLst>
      </pc:sldChg>
      <pc:sldChg chg="modSp">
        <pc:chgData name="Macikene, Urte" userId="02d3484a-0c52-4a47-a930-c401858d91c0" providerId="ADAL" clId="{2D8D45FF-7DC4-4B72-A9B0-6A8554C8455B}" dt="2021-06-02T14:15:17.037" v="91" actId="1076"/>
        <pc:sldMkLst>
          <pc:docMk/>
          <pc:sldMk cId="985594407" sldId="375"/>
        </pc:sldMkLst>
        <pc:spChg chg="mod">
          <ac:chgData name="Macikene, Urte" userId="02d3484a-0c52-4a47-a930-c401858d91c0" providerId="ADAL" clId="{2D8D45FF-7DC4-4B72-A9B0-6A8554C8455B}" dt="2021-06-02T14:15:17.037" v="91" actId="1076"/>
          <ac:spMkLst>
            <pc:docMk/>
            <pc:sldMk cId="985594407" sldId="375"/>
            <ac:spMk id="3" creationId="{EFA7E7D4-3C91-4432-8F3A-5DAB428F43D7}"/>
          </ac:spMkLst>
        </pc:spChg>
      </pc:sldChg>
      <pc:sldChg chg="modSp">
        <pc:chgData name="Macikene, Urte" userId="02d3484a-0c52-4a47-a930-c401858d91c0" providerId="ADAL" clId="{2D8D45FF-7DC4-4B72-A9B0-6A8554C8455B}" dt="2021-06-02T14:16:54.626" v="102" actId="20577"/>
        <pc:sldMkLst>
          <pc:docMk/>
          <pc:sldMk cId="459406749" sldId="377"/>
        </pc:sldMkLst>
        <pc:spChg chg="mod">
          <ac:chgData name="Macikene, Urte" userId="02d3484a-0c52-4a47-a930-c401858d91c0" providerId="ADAL" clId="{2D8D45FF-7DC4-4B72-A9B0-6A8554C8455B}" dt="2021-06-02T14:16:54.626" v="102" actId="20577"/>
          <ac:spMkLst>
            <pc:docMk/>
            <pc:sldMk cId="459406749" sldId="377"/>
            <ac:spMk id="3" creationId="{13EA306E-B407-4FCB-A3FB-F5E8BC260439}"/>
          </ac:spMkLst>
        </pc:spChg>
      </pc:sldChg>
      <pc:sldChg chg="modSp">
        <pc:chgData name="Macikene, Urte" userId="02d3484a-0c52-4a47-a930-c401858d91c0" providerId="ADAL" clId="{2D8D45FF-7DC4-4B72-A9B0-6A8554C8455B}" dt="2021-06-02T14:18:04.085" v="125" actId="113"/>
        <pc:sldMkLst>
          <pc:docMk/>
          <pc:sldMk cId="3216450043" sldId="378"/>
        </pc:sldMkLst>
        <pc:spChg chg="mod">
          <ac:chgData name="Macikene, Urte" userId="02d3484a-0c52-4a47-a930-c401858d91c0" providerId="ADAL" clId="{2D8D45FF-7DC4-4B72-A9B0-6A8554C8455B}" dt="2021-06-02T14:17:04.805" v="109" actId="20577"/>
          <ac:spMkLst>
            <pc:docMk/>
            <pc:sldMk cId="3216450043" sldId="378"/>
            <ac:spMk id="2" creationId="{669416EC-E96F-48E0-BAD8-A7DE3D387C50}"/>
          </ac:spMkLst>
        </pc:spChg>
        <pc:spChg chg="mod">
          <ac:chgData name="Macikene, Urte" userId="02d3484a-0c52-4a47-a930-c401858d91c0" providerId="ADAL" clId="{2D8D45FF-7DC4-4B72-A9B0-6A8554C8455B}" dt="2021-06-02T14:18:04.085" v="125" actId="113"/>
          <ac:spMkLst>
            <pc:docMk/>
            <pc:sldMk cId="3216450043" sldId="378"/>
            <ac:spMk id="3" creationId="{B2609770-949A-4FA5-BB36-30BDE9FBFC96}"/>
          </ac:spMkLst>
        </pc:spChg>
      </pc:sldChg>
      <pc:sldChg chg="del">
        <pc:chgData name="Macikene, Urte" userId="02d3484a-0c52-4a47-a930-c401858d91c0" providerId="ADAL" clId="{2D8D45FF-7DC4-4B72-A9B0-6A8554C8455B}" dt="2021-06-02T14:14:43.295" v="86" actId="2696"/>
        <pc:sldMkLst>
          <pc:docMk/>
          <pc:sldMk cId="943710257" sldId="380"/>
        </pc:sldMkLst>
      </pc:sldChg>
      <pc:sldChg chg="modSp del">
        <pc:chgData name="Macikene, Urte" userId="02d3484a-0c52-4a47-a930-c401858d91c0" providerId="ADAL" clId="{2D8D45FF-7DC4-4B72-A9B0-6A8554C8455B}" dt="2021-06-02T14:16:51.406" v="101" actId="2696"/>
        <pc:sldMkLst>
          <pc:docMk/>
          <pc:sldMk cId="958745898" sldId="386"/>
        </pc:sldMkLst>
        <pc:spChg chg="mod">
          <ac:chgData name="Macikene, Urte" userId="02d3484a-0c52-4a47-a930-c401858d91c0" providerId="ADAL" clId="{2D8D45FF-7DC4-4B72-A9B0-6A8554C8455B}" dt="2021-06-02T14:16:32.409" v="95"/>
          <ac:spMkLst>
            <pc:docMk/>
            <pc:sldMk cId="958745898" sldId="386"/>
            <ac:spMk id="3" creationId="{13EA306E-B407-4FCB-A3FB-F5E8BC260439}"/>
          </ac:spMkLst>
        </pc:spChg>
      </pc:sldChg>
      <pc:sldChg chg="modSp">
        <pc:chgData name="Macikene, Urte" userId="02d3484a-0c52-4a47-a930-c401858d91c0" providerId="ADAL" clId="{2D8D45FF-7DC4-4B72-A9B0-6A8554C8455B}" dt="2021-06-02T14:14:36.339" v="82" actId="5793"/>
        <pc:sldMkLst>
          <pc:docMk/>
          <pc:sldMk cId="2938369435" sldId="406"/>
        </pc:sldMkLst>
        <pc:spChg chg="mod">
          <ac:chgData name="Macikene, Urte" userId="02d3484a-0c52-4a47-a930-c401858d91c0" providerId="ADAL" clId="{2D8D45FF-7DC4-4B72-A9B0-6A8554C8455B}" dt="2021-06-02T14:14:36.339" v="82" actId="5793"/>
          <ac:spMkLst>
            <pc:docMk/>
            <pc:sldMk cId="2938369435" sldId="406"/>
            <ac:spMk id="3" creationId="{5F241372-0E4C-401C-AF03-5608403E87DB}"/>
          </ac:spMkLst>
        </pc:spChg>
      </pc:sldChg>
      <pc:sldChg chg="modSp">
        <pc:chgData name="Macikene, Urte" userId="02d3484a-0c52-4a47-a930-c401858d91c0" providerId="ADAL" clId="{2D8D45FF-7DC4-4B72-A9B0-6A8554C8455B}" dt="2021-06-02T14:15:46.723" v="94" actId="5793"/>
        <pc:sldMkLst>
          <pc:docMk/>
          <pc:sldMk cId="577376363" sldId="407"/>
        </pc:sldMkLst>
        <pc:spChg chg="mod">
          <ac:chgData name="Macikene, Urte" userId="02d3484a-0c52-4a47-a930-c401858d91c0" providerId="ADAL" clId="{2D8D45FF-7DC4-4B72-A9B0-6A8554C8455B}" dt="2021-06-02T14:15:46.723" v="94" actId="5793"/>
          <ac:spMkLst>
            <pc:docMk/>
            <pc:sldMk cId="577376363" sldId="407"/>
            <ac:spMk id="3" creationId="{EFA7E7D4-3C91-4432-8F3A-5DAB428F43D7}"/>
          </ac:spMkLst>
        </pc:spChg>
      </pc:sldChg>
      <pc:sldChg chg="del">
        <pc:chgData name="Macikene, Urte" userId="02d3484a-0c52-4a47-a930-c401858d91c0" providerId="ADAL" clId="{2D8D45FF-7DC4-4B72-A9B0-6A8554C8455B}" dt="2021-06-02T14:14:43.233" v="85" actId="2696"/>
        <pc:sldMkLst>
          <pc:docMk/>
          <pc:sldMk cId="1952059159" sldId="410"/>
        </pc:sldMkLst>
      </pc:sldChg>
      <pc:sldChg chg="modSp add">
        <pc:chgData name="Macikene, Urte" userId="02d3484a-0c52-4a47-a930-c401858d91c0" providerId="ADAL" clId="{2D8D45FF-7DC4-4B72-A9B0-6A8554C8455B}" dt="2021-06-02T14:19:12.716" v="155" actId="20577"/>
        <pc:sldMkLst>
          <pc:docMk/>
          <pc:sldMk cId="3821623092" sldId="414"/>
        </pc:sldMkLst>
        <pc:spChg chg="mod">
          <ac:chgData name="Macikene, Urte" userId="02d3484a-0c52-4a47-a930-c401858d91c0" providerId="ADAL" clId="{2D8D45FF-7DC4-4B72-A9B0-6A8554C8455B}" dt="2021-06-02T14:19:12.716" v="155" actId="20577"/>
          <ac:spMkLst>
            <pc:docMk/>
            <pc:sldMk cId="3821623092" sldId="414"/>
            <ac:spMk id="3" creationId="{B2609770-949A-4FA5-BB36-30BDE9FBFC96}"/>
          </ac:spMkLst>
        </pc:spChg>
      </pc:sldChg>
      <pc:sldChg chg="modSp add ord">
        <pc:chgData name="Macikene, Urte" userId="02d3484a-0c52-4a47-a930-c401858d91c0" providerId="ADAL" clId="{2D8D45FF-7DC4-4B72-A9B0-6A8554C8455B}" dt="2021-06-02T14:21:43.182" v="197" actId="20577"/>
        <pc:sldMkLst>
          <pc:docMk/>
          <pc:sldMk cId="656503693" sldId="415"/>
        </pc:sldMkLst>
        <pc:spChg chg="mod">
          <ac:chgData name="Macikene, Urte" userId="02d3484a-0c52-4a47-a930-c401858d91c0" providerId="ADAL" clId="{2D8D45FF-7DC4-4B72-A9B0-6A8554C8455B}" dt="2021-06-02T14:21:43.182" v="197" actId="20577"/>
          <ac:spMkLst>
            <pc:docMk/>
            <pc:sldMk cId="656503693" sldId="415"/>
            <ac:spMk id="3" creationId="{B2609770-949A-4FA5-BB36-30BDE9FBFC96}"/>
          </ac:spMkLst>
        </pc:spChg>
      </pc:sldChg>
      <pc:sldChg chg="modSp add">
        <pc:chgData name="Macikene, Urte" userId="02d3484a-0c52-4a47-a930-c401858d91c0" providerId="ADAL" clId="{2D8D45FF-7DC4-4B72-A9B0-6A8554C8455B}" dt="2021-06-02T14:22:58.459" v="208"/>
        <pc:sldMkLst>
          <pc:docMk/>
          <pc:sldMk cId="3205155933" sldId="416"/>
        </pc:sldMkLst>
        <pc:spChg chg="mod">
          <ac:chgData name="Macikene, Urte" userId="02d3484a-0c52-4a47-a930-c401858d91c0" providerId="ADAL" clId="{2D8D45FF-7DC4-4B72-A9B0-6A8554C8455B}" dt="2021-06-02T14:22:58.459" v="208"/>
          <ac:spMkLst>
            <pc:docMk/>
            <pc:sldMk cId="3205155933" sldId="416"/>
            <ac:spMk id="3" creationId="{B2609770-949A-4FA5-BB36-30BDE9FBFC96}"/>
          </ac:spMkLst>
        </pc:spChg>
      </pc:sldChg>
      <pc:sldChg chg="modSp add">
        <pc:chgData name="Macikene, Urte" userId="02d3484a-0c52-4a47-a930-c401858d91c0" providerId="ADAL" clId="{2D8D45FF-7DC4-4B72-A9B0-6A8554C8455B}" dt="2021-06-02T14:24:53.657" v="225" actId="20577"/>
        <pc:sldMkLst>
          <pc:docMk/>
          <pc:sldMk cId="3497149338" sldId="417"/>
        </pc:sldMkLst>
        <pc:spChg chg="mod">
          <ac:chgData name="Macikene, Urte" userId="02d3484a-0c52-4a47-a930-c401858d91c0" providerId="ADAL" clId="{2D8D45FF-7DC4-4B72-A9B0-6A8554C8455B}" dt="2021-06-02T14:24:53.657" v="225" actId="20577"/>
          <ac:spMkLst>
            <pc:docMk/>
            <pc:sldMk cId="3497149338" sldId="417"/>
            <ac:spMk id="3" creationId="{B2609770-949A-4FA5-BB36-30BDE9FBFC96}"/>
          </ac:spMkLst>
        </pc:spChg>
      </pc:sldChg>
      <pc:sldChg chg="add del">
        <pc:chgData name="Macikene, Urte" userId="02d3484a-0c52-4a47-a930-c401858d91c0" providerId="ADAL" clId="{2D8D45FF-7DC4-4B72-A9B0-6A8554C8455B}" dt="2021-06-02T14:24:22.869" v="215" actId="2696"/>
        <pc:sldMkLst>
          <pc:docMk/>
          <pc:sldMk cId="1471836295" sldId="41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0D898C-48E8-4CD3-B084-EAA2C58DFE8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Trebuchet MS" pitchFamily="34" charset="0"/>
                <a:cs typeface="+mn-cs"/>
              </a:defRPr>
            </a:lvl1pPr>
          </a:lstStyle>
          <a:p>
            <a:pPr>
              <a:defRPr/>
            </a:pPr>
            <a:endParaRPr lang="en-GB"/>
          </a:p>
        </p:txBody>
      </p:sp>
      <p:sp>
        <p:nvSpPr>
          <p:cNvPr id="3" name="Date Placeholder 2">
            <a:extLst>
              <a:ext uri="{FF2B5EF4-FFF2-40B4-BE49-F238E27FC236}">
                <a16:creationId xmlns:a16="http://schemas.microsoft.com/office/drawing/2014/main" id="{91474010-0CBC-46E9-A316-E288049137D9}"/>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Trebuchet MS" pitchFamily="34" charset="0"/>
                <a:cs typeface="+mn-cs"/>
              </a:defRPr>
            </a:lvl1pPr>
          </a:lstStyle>
          <a:p>
            <a:pPr>
              <a:defRPr/>
            </a:pPr>
            <a:fld id="{372CEC75-AC12-4A3D-B6DE-D2A80238F8DC}" type="datetimeFigureOut">
              <a:rPr lang="en-GB"/>
              <a:pPr>
                <a:defRPr/>
              </a:pPr>
              <a:t>10/06/2021</a:t>
            </a:fld>
            <a:endParaRPr lang="en-GB"/>
          </a:p>
        </p:txBody>
      </p:sp>
      <p:sp>
        <p:nvSpPr>
          <p:cNvPr id="4" name="Footer Placeholder 3">
            <a:extLst>
              <a:ext uri="{FF2B5EF4-FFF2-40B4-BE49-F238E27FC236}">
                <a16:creationId xmlns:a16="http://schemas.microsoft.com/office/drawing/2014/main" id="{63539B3D-7FCC-4016-963B-C162CB0CC279}"/>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Trebuchet MS" pitchFamily="34" charset="0"/>
                <a:cs typeface="+mn-cs"/>
              </a:defRPr>
            </a:lvl1pPr>
          </a:lstStyle>
          <a:p>
            <a:pPr>
              <a:defRPr/>
            </a:pPr>
            <a:endParaRPr lang="en-GB"/>
          </a:p>
        </p:txBody>
      </p:sp>
      <p:sp>
        <p:nvSpPr>
          <p:cNvPr id="5" name="Slide Number Placeholder 4">
            <a:extLst>
              <a:ext uri="{FF2B5EF4-FFF2-40B4-BE49-F238E27FC236}">
                <a16:creationId xmlns:a16="http://schemas.microsoft.com/office/drawing/2014/main" id="{D1E57F4C-1B2F-4DEA-A9BD-A3952A609DD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rebuchet MS" panose="020B0603020202020204" pitchFamily="34" charset="0"/>
              </a:defRPr>
            </a:lvl1pPr>
          </a:lstStyle>
          <a:p>
            <a:pPr>
              <a:defRPr/>
            </a:pPr>
            <a:fld id="{D2EC8A46-669F-4BED-8438-F0D67B3BD2FD}"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635B8D-E43A-421D-B124-B0005F33AB8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Trebuchet MS" pitchFamily="34" charset="0"/>
                <a:cs typeface="+mn-cs"/>
              </a:defRPr>
            </a:lvl1pPr>
          </a:lstStyle>
          <a:p>
            <a:pPr>
              <a:defRPr/>
            </a:pPr>
            <a:endParaRPr lang="en-GB"/>
          </a:p>
        </p:txBody>
      </p:sp>
      <p:sp>
        <p:nvSpPr>
          <p:cNvPr id="3" name="Date Placeholder 2">
            <a:extLst>
              <a:ext uri="{FF2B5EF4-FFF2-40B4-BE49-F238E27FC236}">
                <a16:creationId xmlns:a16="http://schemas.microsoft.com/office/drawing/2014/main" id="{231D0965-ED00-4FCC-9CF3-DA3CDF24D23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Trebuchet MS" pitchFamily="34" charset="0"/>
                <a:cs typeface="+mn-cs"/>
              </a:defRPr>
            </a:lvl1pPr>
          </a:lstStyle>
          <a:p>
            <a:pPr>
              <a:defRPr/>
            </a:pPr>
            <a:fld id="{A4EA6F5B-533A-46A7-91FD-E8DDCF9D8D8C}" type="datetimeFigureOut">
              <a:rPr lang="en-GB"/>
              <a:pPr>
                <a:defRPr/>
              </a:pPr>
              <a:t>10/06/2021</a:t>
            </a:fld>
            <a:endParaRPr lang="en-GB"/>
          </a:p>
        </p:txBody>
      </p:sp>
      <p:sp>
        <p:nvSpPr>
          <p:cNvPr id="4" name="Slide Image Placeholder 3">
            <a:extLst>
              <a:ext uri="{FF2B5EF4-FFF2-40B4-BE49-F238E27FC236}">
                <a16:creationId xmlns:a16="http://schemas.microsoft.com/office/drawing/2014/main" id="{370DFBEC-9673-4991-BD48-FF86905C6D5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4332A1A9-311E-44E1-A3F2-5CD2BD1276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A2EFA20D-6507-4A10-8CCA-1F0C49BFC55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Trebuchet MS" pitchFamily="34" charset="0"/>
                <a:cs typeface="+mn-cs"/>
              </a:defRPr>
            </a:lvl1pPr>
          </a:lstStyle>
          <a:p>
            <a:pPr>
              <a:defRPr/>
            </a:pPr>
            <a:endParaRPr lang="en-GB"/>
          </a:p>
        </p:txBody>
      </p:sp>
      <p:sp>
        <p:nvSpPr>
          <p:cNvPr id="7" name="Slide Number Placeholder 6">
            <a:extLst>
              <a:ext uri="{FF2B5EF4-FFF2-40B4-BE49-F238E27FC236}">
                <a16:creationId xmlns:a16="http://schemas.microsoft.com/office/drawing/2014/main" id="{F445E91B-DD9C-4653-B24E-6672168BB1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rebuchet MS" panose="020B0603020202020204" pitchFamily="34" charset="0"/>
              </a:defRPr>
            </a:lvl1pPr>
          </a:lstStyle>
          <a:p>
            <a:pPr>
              <a:defRPr/>
            </a:pPr>
            <a:fld id="{7F3726ED-2388-4878-97AB-599E8C3AE7C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ebuchet MS"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rebuchet M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rebuchet M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rebuchet M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7F3726ED-2388-4878-97AB-599E8C3AE7CA}" type="slidenum">
              <a:rPr lang="en-GB" altLang="en-US" smtClean="0"/>
              <a:pPr>
                <a:defRPr/>
              </a:pPr>
              <a:t>1</a:t>
            </a:fld>
            <a:endParaRPr lang="en-GB" altLang="en-US"/>
          </a:p>
        </p:txBody>
      </p:sp>
    </p:spTree>
    <p:extLst>
      <p:ext uri="{BB962C8B-B14F-4D97-AF65-F5344CB8AC3E}">
        <p14:creationId xmlns:p14="http://schemas.microsoft.com/office/powerpoint/2010/main" val="200802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F3726ED-2388-4878-97AB-599E8C3AE7CA}" type="slidenum">
              <a:rPr lang="en-GB" altLang="en-US" smtClean="0"/>
              <a:pPr>
                <a:defRPr/>
              </a:pPr>
              <a:t>5</a:t>
            </a:fld>
            <a:endParaRPr lang="en-GB" altLang="en-US"/>
          </a:p>
        </p:txBody>
      </p:sp>
    </p:spTree>
    <p:extLst>
      <p:ext uri="{BB962C8B-B14F-4D97-AF65-F5344CB8AC3E}">
        <p14:creationId xmlns:p14="http://schemas.microsoft.com/office/powerpoint/2010/main" val="3691650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6" name="Title Placeholder 1"/>
          <p:cNvSpPr>
            <a:spLocks noGrp="1"/>
          </p:cNvSpPr>
          <p:nvPr>
            <p:ph type="ctrTitle"/>
          </p:nvPr>
        </p:nvSpPr>
        <p:spPr>
          <a:xfrm>
            <a:off x="614363" y="5321300"/>
            <a:ext cx="7691437" cy="579438"/>
          </a:xfrm>
        </p:spPr>
        <p:txBody>
          <a:bodyPr/>
          <a:lstStyle>
            <a:lvl1pPr>
              <a:defRPr sz="3000" smtClean="0"/>
            </a:lvl1pPr>
          </a:lstStyle>
          <a:p>
            <a:pPr lvl="0"/>
            <a:r>
              <a:rPr lang="en-GB" noProof="0"/>
              <a:t>Click to edit Master title style</a:t>
            </a:r>
          </a:p>
        </p:txBody>
      </p:sp>
      <p:sp>
        <p:nvSpPr>
          <p:cNvPr id="23557" name="Text Placeholder 2"/>
          <p:cNvSpPr>
            <a:spLocks noGrp="1"/>
          </p:cNvSpPr>
          <p:nvPr>
            <p:ph type="subTitle" idx="1"/>
          </p:nvPr>
        </p:nvSpPr>
        <p:spPr>
          <a:xfrm>
            <a:off x="614363" y="5826125"/>
            <a:ext cx="7691437" cy="395288"/>
          </a:xfrm>
        </p:spPr>
        <p:txBody>
          <a:bodyPr/>
          <a:lstStyle>
            <a:lvl1pPr>
              <a:defRPr sz="2500" b="1" smtClean="0">
                <a:solidFill>
                  <a:schemeClr val="bg1"/>
                </a:solidFill>
              </a:defRPr>
            </a:lvl1pPr>
          </a:lstStyle>
          <a:p>
            <a:pPr lvl="0"/>
            <a:r>
              <a:rPr lang="en-GB" noProof="0"/>
              <a:t>Click to edit Master subtitle style</a:t>
            </a:r>
          </a:p>
        </p:txBody>
      </p:sp>
      <p:sp>
        <p:nvSpPr>
          <p:cNvPr id="4" name="Date Placeholder 3">
            <a:extLst>
              <a:ext uri="{FF2B5EF4-FFF2-40B4-BE49-F238E27FC236}">
                <a16:creationId xmlns:a16="http://schemas.microsoft.com/office/drawing/2014/main" id="{4F532CD4-F265-4038-9AF4-7A9A1512C59C}"/>
              </a:ext>
            </a:extLst>
          </p:cNvPr>
          <p:cNvSpPr>
            <a:spLocks noGrp="1"/>
          </p:cNvSpPr>
          <p:nvPr>
            <p:ph type="dt" sz="half" idx="10"/>
          </p:nvPr>
        </p:nvSpPr>
        <p:spPr>
          <a:xfrm>
            <a:off x="457200" y="6245225"/>
            <a:ext cx="2133600" cy="476250"/>
          </a:xfrm>
        </p:spPr>
        <p:txBody>
          <a:bodyPr/>
          <a:lstStyle>
            <a:lvl1pPr algn="l">
              <a:defRPr sz="1200">
                <a:solidFill>
                  <a:schemeClr val="tx1">
                    <a:tint val="75000"/>
                  </a:schemeClr>
                </a:solidFill>
                <a:latin typeface="Trebuchet MS" pitchFamily="34" charset="0"/>
              </a:defRPr>
            </a:lvl1pPr>
          </a:lstStyle>
          <a:p>
            <a:pPr>
              <a:defRPr/>
            </a:pPr>
            <a:fld id="{4D546070-C437-4750-820C-F0408546A372}" type="datetime1">
              <a:rPr lang="en-GB" smtClean="0"/>
              <a:t>10/06/2021</a:t>
            </a:fld>
            <a:endParaRPr lang="en-GB"/>
          </a:p>
        </p:txBody>
      </p:sp>
      <p:sp>
        <p:nvSpPr>
          <p:cNvPr id="5" name="Footer Placeholder 4">
            <a:extLst>
              <a:ext uri="{FF2B5EF4-FFF2-40B4-BE49-F238E27FC236}">
                <a16:creationId xmlns:a16="http://schemas.microsoft.com/office/drawing/2014/main" id="{B979E4A1-256A-4F90-A724-ABB028D483DE}"/>
              </a:ext>
            </a:extLst>
          </p:cNvPr>
          <p:cNvSpPr>
            <a:spLocks noGrp="1"/>
          </p:cNvSpPr>
          <p:nvPr>
            <p:ph type="ftr" sz="quarter" idx="11"/>
          </p:nvPr>
        </p:nvSpPr>
        <p:spPr>
          <a:xfrm>
            <a:off x="3124200" y="6245225"/>
            <a:ext cx="2895600" cy="476250"/>
          </a:xfrm>
          <a:prstGeom prst="rect">
            <a:avLst/>
          </a:prstGeom>
        </p:spPr>
        <p:txBody>
          <a:bodyPr/>
          <a:lstStyle>
            <a:lvl1pPr algn="ctr">
              <a:defRPr sz="1200">
                <a:solidFill>
                  <a:schemeClr val="tx1">
                    <a:tint val="75000"/>
                  </a:schemeClr>
                </a:solidFill>
                <a:latin typeface="Trebuchet MS"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1C2B0177-FC85-4300-B5CC-A2658C6B0E23}"/>
              </a:ext>
            </a:extLst>
          </p:cNvPr>
          <p:cNvSpPr>
            <a:spLocks noGrp="1"/>
          </p:cNvSpPr>
          <p:nvPr>
            <p:ph type="sldNum" sz="quarter" idx="12"/>
          </p:nvPr>
        </p:nvSpPr>
        <p:spPr>
          <a:xfrm>
            <a:off x="6553200" y="6245225"/>
            <a:ext cx="2133600" cy="476250"/>
          </a:xfrm>
        </p:spPr>
        <p:txBody>
          <a:bodyPr/>
          <a:lstStyle>
            <a:lvl1pPr>
              <a:defRPr/>
            </a:lvl1pPr>
          </a:lstStyle>
          <a:p>
            <a:pPr>
              <a:defRPr/>
            </a:pPr>
            <a:fld id="{F745321A-5057-430B-949A-8D2E28F96E80}" type="slidenum">
              <a:rPr lang="en-GB" altLang="en-US"/>
              <a:pPr>
                <a:defRPr/>
              </a:pPr>
              <a:t>‹#›</a:t>
            </a:fld>
            <a:endParaRPr lang="en-GB" altLang="en-US"/>
          </a:p>
        </p:txBody>
      </p:sp>
    </p:spTree>
    <p:extLst>
      <p:ext uri="{BB962C8B-B14F-4D97-AF65-F5344CB8AC3E}">
        <p14:creationId xmlns:p14="http://schemas.microsoft.com/office/powerpoint/2010/main" val="116976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50F87F-C0FB-48C8-85E1-C0448301E2D5}"/>
              </a:ext>
            </a:extLst>
          </p:cNvPr>
          <p:cNvSpPr>
            <a:spLocks noGrp="1"/>
          </p:cNvSpPr>
          <p:nvPr>
            <p:ph type="dt" sz="half" idx="10"/>
          </p:nvPr>
        </p:nvSpPr>
        <p:spPr/>
        <p:txBody>
          <a:bodyPr/>
          <a:lstStyle>
            <a:lvl1pPr>
              <a:defRPr/>
            </a:lvl1pPr>
          </a:lstStyle>
          <a:p>
            <a:pPr>
              <a:defRPr/>
            </a:pPr>
            <a:fld id="{00E3E1EF-CA4E-490D-88DA-3F443031E1B4}" type="datetime1">
              <a:rPr lang="en-GB" smtClean="0"/>
              <a:t>10/06/2021</a:t>
            </a:fld>
            <a:endParaRPr lang="en-GB"/>
          </a:p>
        </p:txBody>
      </p:sp>
      <p:sp>
        <p:nvSpPr>
          <p:cNvPr id="5" name="Footer Placeholder 4">
            <a:extLst>
              <a:ext uri="{FF2B5EF4-FFF2-40B4-BE49-F238E27FC236}">
                <a16:creationId xmlns:a16="http://schemas.microsoft.com/office/drawing/2014/main" id="{ED2A1D49-9888-4C92-9921-7F71C30FB5E1}"/>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D172721-993A-4246-B593-99807B8848A0}"/>
              </a:ext>
            </a:extLst>
          </p:cNvPr>
          <p:cNvSpPr>
            <a:spLocks noGrp="1"/>
          </p:cNvSpPr>
          <p:nvPr>
            <p:ph type="sldNum" sz="quarter" idx="12"/>
          </p:nvPr>
        </p:nvSpPr>
        <p:spPr/>
        <p:txBody>
          <a:bodyPr/>
          <a:lstStyle>
            <a:lvl1pPr>
              <a:defRPr/>
            </a:lvl1pPr>
          </a:lstStyle>
          <a:p>
            <a:pPr>
              <a:defRPr/>
            </a:pPr>
            <a:fld id="{5357F972-A8B3-4F71-AAEA-8D55E7B94BE3}" type="slidenum">
              <a:rPr lang="en-GB" altLang="en-US"/>
              <a:pPr>
                <a:defRPr/>
              </a:pPr>
              <a:t>‹#›</a:t>
            </a:fld>
            <a:endParaRPr lang="en-GB" altLang="en-US"/>
          </a:p>
        </p:txBody>
      </p:sp>
    </p:spTree>
    <p:extLst>
      <p:ext uri="{BB962C8B-B14F-4D97-AF65-F5344CB8AC3E}">
        <p14:creationId xmlns:p14="http://schemas.microsoft.com/office/powerpoint/2010/main" val="173544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124759-0B21-4A2C-A596-C9108C4C65F6}"/>
              </a:ext>
            </a:extLst>
          </p:cNvPr>
          <p:cNvSpPr>
            <a:spLocks noGrp="1"/>
          </p:cNvSpPr>
          <p:nvPr>
            <p:ph type="dt" sz="half" idx="10"/>
          </p:nvPr>
        </p:nvSpPr>
        <p:spPr/>
        <p:txBody>
          <a:bodyPr/>
          <a:lstStyle>
            <a:lvl1pPr>
              <a:defRPr/>
            </a:lvl1pPr>
          </a:lstStyle>
          <a:p>
            <a:pPr>
              <a:defRPr/>
            </a:pPr>
            <a:fld id="{C0307765-C48A-4D26-85D7-BAD47DFF2352}" type="datetime1">
              <a:rPr lang="en-GB" smtClean="0"/>
              <a:t>10/06/2021</a:t>
            </a:fld>
            <a:endParaRPr lang="en-GB"/>
          </a:p>
        </p:txBody>
      </p:sp>
      <p:sp>
        <p:nvSpPr>
          <p:cNvPr id="5" name="Footer Placeholder 4">
            <a:extLst>
              <a:ext uri="{FF2B5EF4-FFF2-40B4-BE49-F238E27FC236}">
                <a16:creationId xmlns:a16="http://schemas.microsoft.com/office/drawing/2014/main" id="{FE2D8D83-F480-46FA-A926-5DB07ED47DB2}"/>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46D207F-4BA5-42BE-A532-5B2E69B498CE}"/>
              </a:ext>
            </a:extLst>
          </p:cNvPr>
          <p:cNvSpPr>
            <a:spLocks noGrp="1"/>
          </p:cNvSpPr>
          <p:nvPr>
            <p:ph type="sldNum" sz="quarter" idx="12"/>
          </p:nvPr>
        </p:nvSpPr>
        <p:spPr/>
        <p:txBody>
          <a:bodyPr/>
          <a:lstStyle>
            <a:lvl1pPr>
              <a:defRPr/>
            </a:lvl1pPr>
          </a:lstStyle>
          <a:p>
            <a:pPr>
              <a:defRPr/>
            </a:pPr>
            <a:fld id="{D63F6531-5ED6-434C-B9CC-F3A32F4D1016}" type="slidenum">
              <a:rPr lang="en-GB" altLang="en-US"/>
              <a:pPr>
                <a:defRPr/>
              </a:pPr>
              <a:t>‹#›</a:t>
            </a:fld>
            <a:endParaRPr lang="en-GB" altLang="en-US"/>
          </a:p>
        </p:txBody>
      </p:sp>
    </p:spTree>
    <p:extLst>
      <p:ext uri="{BB962C8B-B14F-4D97-AF65-F5344CB8AC3E}">
        <p14:creationId xmlns:p14="http://schemas.microsoft.com/office/powerpoint/2010/main" val="2034087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74738" y="812800"/>
            <a:ext cx="7218362" cy="485775"/>
          </a:xfrm>
        </p:spPr>
        <p:txBody>
          <a:bodyPr/>
          <a:lstStyle/>
          <a:p>
            <a:r>
              <a:rPr lang="en-US"/>
              <a:t>Click to edit Master title style</a:t>
            </a:r>
            <a:endParaRPr lang="en-GB"/>
          </a:p>
        </p:txBody>
      </p:sp>
      <p:sp>
        <p:nvSpPr>
          <p:cNvPr id="3" name="Content Placeholder 2"/>
          <p:cNvSpPr>
            <a:spLocks noGrp="1"/>
          </p:cNvSpPr>
          <p:nvPr>
            <p:ph sz="half" idx="1"/>
          </p:nvPr>
        </p:nvSpPr>
        <p:spPr>
          <a:xfrm>
            <a:off x="1076325" y="1751013"/>
            <a:ext cx="3532188" cy="442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60913" y="1751013"/>
            <a:ext cx="3533775" cy="442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487FC44E-5B26-415B-AA49-ED636C78745E}"/>
              </a:ext>
            </a:extLst>
          </p:cNvPr>
          <p:cNvSpPr>
            <a:spLocks noGrp="1"/>
          </p:cNvSpPr>
          <p:nvPr>
            <p:ph type="dt" sz="half" idx="10"/>
          </p:nvPr>
        </p:nvSpPr>
        <p:spPr/>
        <p:txBody>
          <a:bodyPr/>
          <a:lstStyle>
            <a:lvl1pPr>
              <a:defRPr/>
            </a:lvl1pPr>
          </a:lstStyle>
          <a:p>
            <a:pPr>
              <a:defRPr/>
            </a:pPr>
            <a:fld id="{EDFF427F-DC8F-4DD1-BCF3-FBA678B30E49}" type="datetime1">
              <a:rPr lang="en-GB" smtClean="0"/>
              <a:t>10/06/2021</a:t>
            </a:fld>
            <a:endParaRPr lang="en-GB"/>
          </a:p>
        </p:txBody>
      </p:sp>
      <p:sp>
        <p:nvSpPr>
          <p:cNvPr id="6" name="Footer Placeholder 4">
            <a:extLst>
              <a:ext uri="{FF2B5EF4-FFF2-40B4-BE49-F238E27FC236}">
                <a16:creationId xmlns:a16="http://schemas.microsoft.com/office/drawing/2014/main" id="{9EC9A1B4-D46B-47E6-B776-BDE6322D9F31}"/>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3D458C1-7EB3-42D9-9055-79BCBF610E59}"/>
              </a:ext>
            </a:extLst>
          </p:cNvPr>
          <p:cNvSpPr>
            <a:spLocks noGrp="1"/>
          </p:cNvSpPr>
          <p:nvPr>
            <p:ph type="sldNum" sz="quarter" idx="12"/>
          </p:nvPr>
        </p:nvSpPr>
        <p:spPr/>
        <p:txBody>
          <a:bodyPr/>
          <a:lstStyle>
            <a:lvl1pPr>
              <a:defRPr/>
            </a:lvl1pPr>
          </a:lstStyle>
          <a:p>
            <a:pPr>
              <a:defRPr/>
            </a:pPr>
            <a:fld id="{447539F5-FE74-4251-BE38-44AC52124643}" type="slidenum">
              <a:rPr lang="en-GB" altLang="en-US"/>
              <a:pPr>
                <a:defRPr/>
              </a:pPr>
              <a:t>‹#›</a:t>
            </a:fld>
            <a:endParaRPr lang="en-GB" altLang="en-US"/>
          </a:p>
        </p:txBody>
      </p:sp>
    </p:spTree>
    <p:extLst>
      <p:ext uri="{BB962C8B-B14F-4D97-AF65-F5344CB8AC3E}">
        <p14:creationId xmlns:p14="http://schemas.microsoft.com/office/powerpoint/2010/main" val="356282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lthwatch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4561" y="812333"/>
            <a:ext cx="7218000" cy="504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CFFF82-0DEA-4163-8C57-8240EC84D8DA}"/>
              </a:ext>
            </a:extLst>
          </p:cNvPr>
          <p:cNvSpPr>
            <a:spLocks noGrp="1"/>
          </p:cNvSpPr>
          <p:nvPr>
            <p:ph type="dt" sz="half" idx="10"/>
          </p:nvPr>
        </p:nvSpPr>
        <p:spPr/>
        <p:txBody>
          <a:bodyPr/>
          <a:lstStyle>
            <a:lvl1pPr>
              <a:defRPr/>
            </a:lvl1pPr>
          </a:lstStyle>
          <a:p>
            <a:pPr>
              <a:defRPr/>
            </a:pPr>
            <a:fld id="{91E4E109-86FD-49E2-AC9C-128CD15E569D}" type="datetime1">
              <a:rPr lang="en-GB" smtClean="0"/>
              <a:t>10/06/2021</a:t>
            </a:fld>
            <a:endParaRPr lang="en-GB"/>
          </a:p>
        </p:txBody>
      </p:sp>
      <p:sp>
        <p:nvSpPr>
          <p:cNvPr id="5" name="Footer Placeholder 4">
            <a:extLst>
              <a:ext uri="{FF2B5EF4-FFF2-40B4-BE49-F238E27FC236}">
                <a16:creationId xmlns:a16="http://schemas.microsoft.com/office/drawing/2014/main" id="{47CDDC5F-6EAE-4602-9FBF-C2FADCFA26C0}"/>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r>
              <a:rPr lang="en-GB"/>
              <a:t>DRAFT</a:t>
            </a:r>
          </a:p>
        </p:txBody>
      </p:sp>
      <p:sp>
        <p:nvSpPr>
          <p:cNvPr id="6" name="Slide Number Placeholder 5">
            <a:extLst>
              <a:ext uri="{FF2B5EF4-FFF2-40B4-BE49-F238E27FC236}">
                <a16:creationId xmlns:a16="http://schemas.microsoft.com/office/drawing/2014/main" id="{350BC10D-EE1D-4357-BF88-2544545CE1B9}"/>
              </a:ext>
            </a:extLst>
          </p:cNvPr>
          <p:cNvSpPr>
            <a:spLocks noGrp="1"/>
          </p:cNvSpPr>
          <p:nvPr>
            <p:ph type="sldNum" sz="quarter" idx="12"/>
          </p:nvPr>
        </p:nvSpPr>
        <p:spPr/>
        <p:txBody>
          <a:bodyPr/>
          <a:lstStyle>
            <a:lvl1pPr>
              <a:defRPr/>
            </a:lvl1pPr>
          </a:lstStyle>
          <a:p>
            <a:pPr>
              <a:defRPr/>
            </a:pPr>
            <a:fld id="{F4CFE43E-1540-4FEF-849C-FB3FFC95E157}" type="slidenum">
              <a:rPr lang="en-GB" altLang="en-US"/>
              <a:pPr>
                <a:defRPr/>
              </a:pPr>
              <a:t>‹#›</a:t>
            </a:fld>
            <a:endParaRPr lang="en-GB" altLang="en-US"/>
          </a:p>
        </p:txBody>
      </p:sp>
    </p:spTree>
    <p:extLst>
      <p:ext uri="{BB962C8B-B14F-4D97-AF65-F5344CB8AC3E}">
        <p14:creationId xmlns:p14="http://schemas.microsoft.com/office/powerpoint/2010/main" val="198879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Healthwatch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22775" y="898057"/>
            <a:ext cx="3883025" cy="724367"/>
          </a:xfrm>
        </p:spPr>
        <p:txBody>
          <a:bodyPr/>
          <a:lstStyle>
            <a:lvl1pPr>
              <a:lnSpc>
                <a:spcPts val="2800"/>
              </a:lnSpc>
              <a:defRPr/>
            </a:lvl1pPr>
          </a:lstStyle>
          <a:p>
            <a:r>
              <a:rPr lang="en-US"/>
              <a:t>Click to edit Master title style</a:t>
            </a:r>
            <a:endParaRPr lang="en-GB"/>
          </a:p>
        </p:txBody>
      </p:sp>
      <p:sp>
        <p:nvSpPr>
          <p:cNvPr id="3" name="Content Placeholder 2"/>
          <p:cNvSpPr>
            <a:spLocks noGrp="1"/>
          </p:cNvSpPr>
          <p:nvPr>
            <p:ph sz="half" idx="1"/>
          </p:nvPr>
        </p:nvSpPr>
        <p:spPr>
          <a:xfrm>
            <a:off x="1040607" y="897148"/>
            <a:ext cx="3219449" cy="428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425950" y="1765299"/>
            <a:ext cx="3879850" cy="3419176"/>
          </a:xfrm>
        </p:spPr>
        <p:txBody>
          <a:bodyPr/>
          <a:lstStyle>
            <a:lvl1pPr>
              <a:lnSpc>
                <a:spcPts val="1800"/>
              </a:lnSpc>
              <a:defRPr sz="1600"/>
            </a:lvl1pPr>
            <a:lvl2pPr marL="162000" indent="-162000">
              <a:defRPr sz="1600"/>
            </a:lvl2pPr>
            <a:lvl3pPr marL="324000" indent="-162000">
              <a:defRPr sz="1600"/>
            </a:lvl3pPr>
            <a:lvl4pPr marL="486000" indent="-162000">
              <a:defRPr sz="1600"/>
            </a:lvl4pPr>
            <a:lvl5pPr marL="648000" indent="-162000">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F4E8F91C-0B8F-4DA0-90E0-C5A45936EB0B}"/>
              </a:ext>
            </a:extLst>
          </p:cNvPr>
          <p:cNvSpPr>
            <a:spLocks noGrp="1"/>
          </p:cNvSpPr>
          <p:nvPr>
            <p:ph type="dt" sz="half" idx="10"/>
          </p:nvPr>
        </p:nvSpPr>
        <p:spPr/>
        <p:txBody>
          <a:bodyPr/>
          <a:lstStyle>
            <a:lvl1pPr>
              <a:defRPr/>
            </a:lvl1pPr>
          </a:lstStyle>
          <a:p>
            <a:pPr>
              <a:defRPr/>
            </a:pPr>
            <a:fld id="{EECAE18B-87F1-4011-8A1E-6FDCF43F1515}" type="datetime1">
              <a:rPr lang="en-GB" smtClean="0"/>
              <a:t>10/06/2021</a:t>
            </a:fld>
            <a:endParaRPr lang="en-GB"/>
          </a:p>
        </p:txBody>
      </p:sp>
      <p:sp>
        <p:nvSpPr>
          <p:cNvPr id="6" name="Footer Placeholder 4">
            <a:extLst>
              <a:ext uri="{FF2B5EF4-FFF2-40B4-BE49-F238E27FC236}">
                <a16:creationId xmlns:a16="http://schemas.microsoft.com/office/drawing/2014/main" id="{412E830D-C61A-4F37-A066-3ADC6FB558CD}"/>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r>
              <a:rPr lang="en-GB"/>
              <a:t>DRAFT</a:t>
            </a:r>
          </a:p>
          <a:p>
            <a:pPr>
              <a:defRPr/>
            </a:pPr>
            <a:endParaRPr lang="en-GB"/>
          </a:p>
        </p:txBody>
      </p:sp>
      <p:sp>
        <p:nvSpPr>
          <p:cNvPr id="7" name="Slide Number Placeholder 5">
            <a:extLst>
              <a:ext uri="{FF2B5EF4-FFF2-40B4-BE49-F238E27FC236}">
                <a16:creationId xmlns:a16="http://schemas.microsoft.com/office/drawing/2014/main" id="{94548752-F9DB-4B84-AC51-DFAD732E4436}"/>
              </a:ext>
            </a:extLst>
          </p:cNvPr>
          <p:cNvSpPr>
            <a:spLocks noGrp="1"/>
          </p:cNvSpPr>
          <p:nvPr>
            <p:ph type="sldNum" sz="quarter" idx="12"/>
          </p:nvPr>
        </p:nvSpPr>
        <p:spPr/>
        <p:txBody>
          <a:bodyPr/>
          <a:lstStyle>
            <a:lvl1pPr>
              <a:defRPr/>
            </a:lvl1pPr>
          </a:lstStyle>
          <a:p>
            <a:pPr>
              <a:defRPr/>
            </a:pPr>
            <a:fld id="{D2A2A5F1-7086-4888-A9FA-EFC34D505BF8}" type="slidenum">
              <a:rPr lang="en-GB" altLang="en-US"/>
              <a:pPr>
                <a:defRPr/>
              </a:pPr>
              <a:t>‹#›</a:t>
            </a:fld>
            <a:endParaRPr lang="en-GB" altLang="en-US"/>
          </a:p>
        </p:txBody>
      </p:sp>
    </p:spTree>
    <p:extLst>
      <p:ext uri="{BB962C8B-B14F-4D97-AF65-F5344CB8AC3E}">
        <p14:creationId xmlns:p14="http://schemas.microsoft.com/office/powerpoint/2010/main" val="122132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87854-DF8F-4740-9DC7-AE0C9D22C4FB}"/>
              </a:ext>
            </a:extLst>
          </p:cNvPr>
          <p:cNvSpPr>
            <a:spLocks noGrp="1"/>
          </p:cNvSpPr>
          <p:nvPr>
            <p:ph type="dt" sz="half" idx="10"/>
          </p:nvPr>
        </p:nvSpPr>
        <p:spPr/>
        <p:txBody>
          <a:bodyPr/>
          <a:lstStyle>
            <a:lvl1pPr>
              <a:defRPr/>
            </a:lvl1pPr>
          </a:lstStyle>
          <a:p>
            <a:pPr>
              <a:defRPr/>
            </a:pPr>
            <a:fld id="{CCCC85B3-AAC0-4BDA-A744-C56F2C114A73}" type="datetime1">
              <a:rPr lang="en-GB" smtClean="0"/>
              <a:t>10/06/2021</a:t>
            </a:fld>
            <a:endParaRPr lang="en-GB"/>
          </a:p>
        </p:txBody>
      </p:sp>
      <p:sp>
        <p:nvSpPr>
          <p:cNvPr id="5" name="Footer Placeholder 4">
            <a:extLst>
              <a:ext uri="{FF2B5EF4-FFF2-40B4-BE49-F238E27FC236}">
                <a16:creationId xmlns:a16="http://schemas.microsoft.com/office/drawing/2014/main" id="{31A7C84F-F0E1-4DC4-B1A0-37FC35558DC6}"/>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755BC92-EB37-4736-B656-9965CD427446}"/>
              </a:ext>
            </a:extLst>
          </p:cNvPr>
          <p:cNvSpPr>
            <a:spLocks noGrp="1"/>
          </p:cNvSpPr>
          <p:nvPr>
            <p:ph type="sldNum" sz="quarter" idx="12"/>
          </p:nvPr>
        </p:nvSpPr>
        <p:spPr/>
        <p:txBody>
          <a:bodyPr/>
          <a:lstStyle>
            <a:lvl1pPr>
              <a:defRPr/>
            </a:lvl1pPr>
          </a:lstStyle>
          <a:p>
            <a:pPr>
              <a:defRPr/>
            </a:pPr>
            <a:fld id="{DC336F4A-2019-44C0-8755-3D378AA0AA0D}" type="slidenum">
              <a:rPr lang="en-GB" altLang="en-US"/>
              <a:pPr>
                <a:defRPr/>
              </a:pPr>
              <a:t>‹#›</a:t>
            </a:fld>
            <a:endParaRPr lang="en-GB" altLang="en-US"/>
          </a:p>
        </p:txBody>
      </p:sp>
    </p:spTree>
    <p:extLst>
      <p:ext uri="{BB962C8B-B14F-4D97-AF65-F5344CB8AC3E}">
        <p14:creationId xmlns:p14="http://schemas.microsoft.com/office/powerpoint/2010/main" val="193065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7D968E34-E008-4B48-B027-F5BF29616E6E}"/>
              </a:ext>
            </a:extLst>
          </p:cNvPr>
          <p:cNvSpPr>
            <a:spLocks noGrp="1"/>
          </p:cNvSpPr>
          <p:nvPr>
            <p:ph type="dt" sz="half" idx="10"/>
          </p:nvPr>
        </p:nvSpPr>
        <p:spPr/>
        <p:txBody>
          <a:bodyPr/>
          <a:lstStyle>
            <a:lvl1pPr>
              <a:defRPr/>
            </a:lvl1pPr>
          </a:lstStyle>
          <a:p>
            <a:pPr>
              <a:defRPr/>
            </a:pPr>
            <a:fld id="{3F88E049-BE27-4E48-87CF-E4101E06A0B7}" type="datetime1">
              <a:rPr lang="en-GB" smtClean="0"/>
              <a:t>10/06/2021</a:t>
            </a:fld>
            <a:endParaRPr lang="en-GB"/>
          </a:p>
        </p:txBody>
      </p:sp>
      <p:sp>
        <p:nvSpPr>
          <p:cNvPr id="8" name="Footer Placeholder 4">
            <a:extLst>
              <a:ext uri="{FF2B5EF4-FFF2-40B4-BE49-F238E27FC236}">
                <a16:creationId xmlns:a16="http://schemas.microsoft.com/office/drawing/2014/main" id="{0F91B720-77FE-45C4-AF4D-90C49E64F6E9}"/>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9C85D47F-7F18-4C87-B1DB-8CBCD5995CE1}"/>
              </a:ext>
            </a:extLst>
          </p:cNvPr>
          <p:cNvSpPr>
            <a:spLocks noGrp="1"/>
          </p:cNvSpPr>
          <p:nvPr>
            <p:ph type="sldNum" sz="quarter" idx="12"/>
          </p:nvPr>
        </p:nvSpPr>
        <p:spPr/>
        <p:txBody>
          <a:bodyPr/>
          <a:lstStyle>
            <a:lvl1pPr>
              <a:defRPr/>
            </a:lvl1pPr>
          </a:lstStyle>
          <a:p>
            <a:pPr>
              <a:defRPr/>
            </a:pPr>
            <a:fld id="{2987B6D1-41BC-4012-96A0-1EB40A06469E}" type="slidenum">
              <a:rPr lang="en-GB" altLang="en-US"/>
              <a:pPr>
                <a:defRPr/>
              </a:pPr>
              <a:t>‹#›</a:t>
            </a:fld>
            <a:endParaRPr lang="en-GB" altLang="en-US"/>
          </a:p>
        </p:txBody>
      </p:sp>
    </p:spTree>
    <p:extLst>
      <p:ext uri="{BB962C8B-B14F-4D97-AF65-F5344CB8AC3E}">
        <p14:creationId xmlns:p14="http://schemas.microsoft.com/office/powerpoint/2010/main" val="384492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A4046C8-61E5-4FC9-B896-4F57C55E0281}"/>
              </a:ext>
            </a:extLst>
          </p:cNvPr>
          <p:cNvSpPr>
            <a:spLocks noGrp="1"/>
          </p:cNvSpPr>
          <p:nvPr>
            <p:ph type="dt" sz="half" idx="10"/>
          </p:nvPr>
        </p:nvSpPr>
        <p:spPr/>
        <p:txBody>
          <a:bodyPr/>
          <a:lstStyle>
            <a:lvl1pPr>
              <a:defRPr/>
            </a:lvl1pPr>
          </a:lstStyle>
          <a:p>
            <a:pPr>
              <a:defRPr/>
            </a:pPr>
            <a:fld id="{E5272F90-7482-4CB5-BD5B-E6660974FF2E}" type="datetime1">
              <a:rPr lang="en-GB" smtClean="0"/>
              <a:t>10/06/2021</a:t>
            </a:fld>
            <a:endParaRPr lang="en-GB"/>
          </a:p>
        </p:txBody>
      </p:sp>
      <p:sp>
        <p:nvSpPr>
          <p:cNvPr id="4" name="Footer Placeholder 4">
            <a:extLst>
              <a:ext uri="{FF2B5EF4-FFF2-40B4-BE49-F238E27FC236}">
                <a16:creationId xmlns:a16="http://schemas.microsoft.com/office/drawing/2014/main" id="{628C87BA-24CC-446C-BC64-F9E46D974ABF}"/>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r>
              <a:rPr lang="en-GB"/>
              <a:t>DRAFT</a:t>
            </a:r>
          </a:p>
          <a:p>
            <a:pPr>
              <a:defRPr/>
            </a:pPr>
            <a:endParaRPr lang="en-GB"/>
          </a:p>
        </p:txBody>
      </p:sp>
      <p:sp>
        <p:nvSpPr>
          <p:cNvPr id="5" name="Slide Number Placeholder 5">
            <a:extLst>
              <a:ext uri="{FF2B5EF4-FFF2-40B4-BE49-F238E27FC236}">
                <a16:creationId xmlns:a16="http://schemas.microsoft.com/office/drawing/2014/main" id="{009B2240-C260-4EC3-97E3-D2D885906371}"/>
              </a:ext>
            </a:extLst>
          </p:cNvPr>
          <p:cNvSpPr>
            <a:spLocks noGrp="1"/>
          </p:cNvSpPr>
          <p:nvPr>
            <p:ph type="sldNum" sz="quarter" idx="12"/>
          </p:nvPr>
        </p:nvSpPr>
        <p:spPr/>
        <p:txBody>
          <a:bodyPr/>
          <a:lstStyle>
            <a:lvl1pPr>
              <a:defRPr/>
            </a:lvl1pPr>
          </a:lstStyle>
          <a:p>
            <a:pPr>
              <a:defRPr/>
            </a:pPr>
            <a:fld id="{94DF0B9F-9F84-4B23-938C-B0B49650ED10}" type="slidenum">
              <a:rPr lang="en-GB" altLang="en-US"/>
              <a:pPr>
                <a:defRPr/>
              </a:pPr>
              <a:t>‹#›</a:t>
            </a:fld>
            <a:endParaRPr lang="en-GB" altLang="en-US"/>
          </a:p>
        </p:txBody>
      </p:sp>
    </p:spTree>
    <p:extLst>
      <p:ext uri="{BB962C8B-B14F-4D97-AF65-F5344CB8AC3E}">
        <p14:creationId xmlns:p14="http://schemas.microsoft.com/office/powerpoint/2010/main" val="49109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FAD07BD-6A90-42C6-8291-C02C55FFC31B}"/>
              </a:ext>
            </a:extLst>
          </p:cNvPr>
          <p:cNvSpPr>
            <a:spLocks noGrp="1"/>
          </p:cNvSpPr>
          <p:nvPr>
            <p:ph type="dt" sz="half" idx="10"/>
          </p:nvPr>
        </p:nvSpPr>
        <p:spPr/>
        <p:txBody>
          <a:bodyPr/>
          <a:lstStyle>
            <a:lvl1pPr>
              <a:defRPr/>
            </a:lvl1pPr>
          </a:lstStyle>
          <a:p>
            <a:pPr>
              <a:defRPr/>
            </a:pPr>
            <a:fld id="{9C1EC817-0557-4F59-9EB5-BB554640EE1D}" type="datetime1">
              <a:rPr lang="en-GB" smtClean="0"/>
              <a:t>10/06/2021</a:t>
            </a:fld>
            <a:endParaRPr lang="en-GB"/>
          </a:p>
        </p:txBody>
      </p:sp>
      <p:sp>
        <p:nvSpPr>
          <p:cNvPr id="3" name="Footer Placeholder 4">
            <a:extLst>
              <a:ext uri="{FF2B5EF4-FFF2-40B4-BE49-F238E27FC236}">
                <a16:creationId xmlns:a16="http://schemas.microsoft.com/office/drawing/2014/main" id="{68FB1105-AA94-4055-A4A9-6B8F334D3BBB}"/>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334B5BF-5653-4B00-AF06-9E1CB7C9D6BD}"/>
              </a:ext>
            </a:extLst>
          </p:cNvPr>
          <p:cNvSpPr>
            <a:spLocks noGrp="1"/>
          </p:cNvSpPr>
          <p:nvPr>
            <p:ph type="sldNum" sz="quarter" idx="12"/>
          </p:nvPr>
        </p:nvSpPr>
        <p:spPr/>
        <p:txBody>
          <a:bodyPr/>
          <a:lstStyle>
            <a:lvl1pPr>
              <a:defRPr/>
            </a:lvl1pPr>
          </a:lstStyle>
          <a:p>
            <a:pPr>
              <a:defRPr/>
            </a:pPr>
            <a:fld id="{1B44FCFD-F326-4EEE-AD30-453E0213730A}" type="slidenum">
              <a:rPr lang="en-GB" altLang="en-US"/>
              <a:pPr>
                <a:defRPr/>
              </a:pPr>
              <a:t>‹#›</a:t>
            </a:fld>
            <a:endParaRPr lang="en-GB" altLang="en-US"/>
          </a:p>
        </p:txBody>
      </p:sp>
    </p:spTree>
    <p:extLst>
      <p:ext uri="{BB962C8B-B14F-4D97-AF65-F5344CB8AC3E}">
        <p14:creationId xmlns:p14="http://schemas.microsoft.com/office/powerpoint/2010/main" val="3758561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77A2B34-F58A-45B6-8BD7-C1253D46059E}"/>
              </a:ext>
            </a:extLst>
          </p:cNvPr>
          <p:cNvSpPr>
            <a:spLocks noGrp="1"/>
          </p:cNvSpPr>
          <p:nvPr>
            <p:ph type="dt" sz="half" idx="10"/>
          </p:nvPr>
        </p:nvSpPr>
        <p:spPr/>
        <p:txBody>
          <a:bodyPr/>
          <a:lstStyle>
            <a:lvl1pPr>
              <a:defRPr/>
            </a:lvl1pPr>
          </a:lstStyle>
          <a:p>
            <a:pPr>
              <a:defRPr/>
            </a:pPr>
            <a:fld id="{2D4B8D42-351A-42D8-A095-428B97FA670D}" type="datetime1">
              <a:rPr lang="en-GB" smtClean="0"/>
              <a:t>10/06/2021</a:t>
            </a:fld>
            <a:endParaRPr lang="en-GB"/>
          </a:p>
        </p:txBody>
      </p:sp>
      <p:sp>
        <p:nvSpPr>
          <p:cNvPr id="6" name="Footer Placeholder 4">
            <a:extLst>
              <a:ext uri="{FF2B5EF4-FFF2-40B4-BE49-F238E27FC236}">
                <a16:creationId xmlns:a16="http://schemas.microsoft.com/office/drawing/2014/main" id="{B3F83C34-AD5C-4736-9E99-4B54EF54B7D6}"/>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8FCD8E4-25A1-4D2B-8C1D-E84BE5C6613D}"/>
              </a:ext>
            </a:extLst>
          </p:cNvPr>
          <p:cNvSpPr>
            <a:spLocks noGrp="1"/>
          </p:cNvSpPr>
          <p:nvPr>
            <p:ph type="sldNum" sz="quarter" idx="12"/>
          </p:nvPr>
        </p:nvSpPr>
        <p:spPr/>
        <p:txBody>
          <a:bodyPr/>
          <a:lstStyle>
            <a:lvl1pPr>
              <a:defRPr/>
            </a:lvl1pPr>
          </a:lstStyle>
          <a:p>
            <a:pPr>
              <a:defRPr/>
            </a:pPr>
            <a:fld id="{49BF8B1C-A95D-464A-A999-3F65D2D1801C}" type="slidenum">
              <a:rPr lang="en-GB" altLang="en-US"/>
              <a:pPr>
                <a:defRPr/>
              </a:pPr>
              <a:t>‹#›</a:t>
            </a:fld>
            <a:endParaRPr lang="en-GB" altLang="en-US"/>
          </a:p>
        </p:txBody>
      </p:sp>
    </p:spTree>
    <p:extLst>
      <p:ext uri="{BB962C8B-B14F-4D97-AF65-F5344CB8AC3E}">
        <p14:creationId xmlns:p14="http://schemas.microsoft.com/office/powerpoint/2010/main" val="232052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D41762A-E52C-4328-945F-B84E02256D6F}"/>
              </a:ext>
            </a:extLst>
          </p:cNvPr>
          <p:cNvSpPr>
            <a:spLocks noGrp="1"/>
          </p:cNvSpPr>
          <p:nvPr>
            <p:ph type="dt" sz="half" idx="10"/>
          </p:nvPr>
        </p:nvSpPr>
        <p:spPr/>
        <p:txBody>
          <a:bodyPr/>
          <a:lstStyle>
            <a:lvl1pPr>
              <a:defRPr/>
            </a:lvl1pPr>
          </a:lstStyle>
          <a:p>
            <a:pPr>
              <a:defRPr/>
            </a:pPr>
            <a:fld id="{55D98023-2F7E-4013-A329-898168417C04}" type="datetime1">
              <a:rPr lang="en-GB" smtClean="0"/>
              <a:t>10/06/2021</a:t>
            </a:fld>
            <a:endParaRPr lang="en-GB"/>
          </a:p>
        </p:txBody>
      </p:sp>
      <p:sp>
        <p:nvSpPr>
          <p:cNvPr id="6" name="Footer Placeholder 4">
            <a:extLst>
              <a:ext uri="{FF2B5EF4-FFF2-40B4-BE49-F238E27FC236}">
                <a16:creationId xmlns:a16="http://schemas.microsoft.com/office/drawing/2014/main" id="{513C87BF-29E2-4C12-9ED3-7260C13BF7E4}"/>
              </a:ext>
            </a:extLst>
          </p:cNvPr>
          <p:cNvSpPr>
            <a:spLocks noGrp="1"/>
          </p:cNvSpPr>
          <p:nvPr>
            <p:ph type="ftr" sz="quarter" idx="11"/>
          </p:nvPr>
        </p:nvSpPr>
        <p:spPr>
          <a:xfrm>
            <a:off x="3124200" y="6345238"/>
            <a:ext cx="2895600" cy="225425"/>
          </a:xfrm>
          <a:prstGeom prst="rect">
            <a:avLst/>
          </a:prstGeom>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D55FF27-E263-4ED2-9E00-6A457AA72105}"/>
              </a:ext>
            </a:extLst>
          </p:cNvPr>
          <p:cNvSpPr>
            <a:spLocks noGrp="1"/>
          </p:cNvSpPr>
          <p:nvPr>
            <p:ph type="sldNum" sz="quarter" idx="12"/>
          </p:nvPr>
        </p:nvSpPr>
        <p:spPr/>
        <p:txBody>
          <a:bodyPr/>
          <a:lstStyle>
            <a:lvl1pPr>
              <a:defRPr/>
            </a:lvl1pPr>
          </a:lstStyle>
          <a:p>
            <a:pPr>
              <a:defRPr/>
            </a:pPr>
            <a:fld id="{C8D61F01-40F8-4BEC-8C85-0D2FA2E25107}" type="slidenum">
              <a:rPr lang="en-GB" altLang="en-US"/>
              <a:pPr>
                <a:defRPr/>
              </a:pPr>
              <a:t>‹#›</a:t>
            </a:fld>
            <a:endParaRPr lang="en-GB" altLang="en-US"/>
          </a:p>
        </p:txBody>
      </p:sp>
    </p:spTree>
    <p:extLst>
      <p:ext uri="{BB962C8B-B14F-4D97-AF65-F5344CB8AC3E}">
        <p14:creationId xmlns:p14="http://schemas.microsoft.com/office/powerpoint/2010/main" val="386316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6" name="Picture 8" descr="Open Quote.png">
            <a:extLst>
              <a:ext uri="{FF2B5EF4-FFF2-40B4-BE49-F238E27FC236}">
                <a16:creationId xmlns:a16="http://schemas.microsoft.com/office/drawing/2014/main" id="{3C888571-FF1A-46CF-8ADB-6DEAC6DB8970}"/>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477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Close Quote.png">
            <a:extLst>
              <a:ext uri="{FF2B5EF4-FFF2-40B4-BE49-F238E27FC236}">
                <a16:creationId xmlns:a16="http://schemas.microsoft.com/office/drawing/2014/main" id="{F5EFF1FF-E856-4634-8830-8EB35F0D955C}"/>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8105775" y="5648325"/>
            <a:ext cx="103822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id="{0610F717-CF55-4DAF-9E3D-9A16DDEFE137}"/>
              </a:ext>
            </a:extLst>
          </p:cNvPr>
          <p:cNvSpPr>
            <a:spLocks noGrp="1"/>
          </p:cNvSpPr>
          <p:nvPr>
            <p:ph type="title"/>
          </p:nvPr>
        </p:nvSpPr>
        <p:spPr bwMode="auto">
          <a:xfrm>
            <a:off x="1074738" y="812800"/>
            <a:ext cx="7218362"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9" name="Text Placeholder 2">
            <a:extLst>
              <a:ext uri="{FF2B5EF4-FFF2-40B4-BE49-F238E27FC236}">
                <a16:creationId xmlns:a16="http://schemas.microsoft.com/office/drawing/2014/main" id="{2067138F-E3EB-4DF3-B48B-8EA7C5477CB1}"/>
              </a:ext>
            </a:extLst>
          </p:cNvPr>
          <p:cNvSpPr>
            <a:spLocks noGrp="1"/>
          </p:cNvSpPr>
          <p:nvPr>
            <p:ph type="body" idx="1"/>
          </p:nvPr>
        </p:nvSpPr>
        <p:spPr bwMode="auto">
          <a:xfrm>
            <a:off x="1076325" y="1751013"/>
            <a:ext cx="7218363" cy="442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761AADC4-A676-40ED-BA5E-B7FAEC2AF0D1}"/>
              </a:ext>
            </a:extLst>
          </p:cNvPr>
          <p:cNvSpPr>
            <a:spLocks noGrp="1"/>
          </p:cNvSpPr>
          <p:nvPr>
            <p:ph type="dt" sz="half" idx="2"/>
          </p:nvPr>
        </p:nvSpPr>
        <p:spPr>
          <a:xfrm>
            <a:off x="1079500" y="6345238"/>
            <a:ext cx="1511300" cy="225425"/>
          </a:xfrm>
          <a:prstGeom prst="rect">
            <a:avLst/>
          </a:prstGeom>
        </p:spPr>
        <p:txBody>
          <a:bodyPr vert="horz" lIns="0" tIns="0" rIns="0" bIns="0" rtlCol="0" anchor="t" anchorCtr="0">
            <a:noAutofit/>
          </a:bodyPr>
          <a:lstStyle>
            <a:lvl1pPr algn="l" eaLnBrk="1" fontAlgn="auto" hangingPunct="1">
              <a:spcBef>
                <a:spcPts val="0"/>
              </a:spcBef>
              <a:spcAft>
                <a:spcPts val="0"/>
              </a:spcAft>
              <a:defRPr sz="1200">
                <a:solidFill>
                  <a:schemeClr val="tx1">
                    <a:tint val="75000"/>
                  </a:schemeClr>
                </a:solidFill>
                <a:latin typeface="Trebuchet MS" pitchFamily="34" charset="0"/>
                <a:cs typeface="+mn-cs"/>
              </a:defRPr>
            </a:lvl1pPr>
          </a:lstStyle>
          <a:p>
            <a:pPr>
              <a:defRPr/>
            </a:pPr>
            <a:fld id="{BC27BE3E-AAEF-4229-B61D-190F3D2985CF}" type="datetime1">
              <a:rPr lang="en-GB" smtClean="0"/>
              <a:t>10/06/2021</a:t>
            </a:fld>
            <a:endParaRPr lang="en-GB"/>
          </a:p>
        </p:txBody>
      </p:sp>
      <p:sp>
        <p:nvSpPr>
          <p:cNvPr id="6" name="Slide Number Placeholder 5">
            <a:extLst>
              <a:ext uri="{FF2B5EF4-FFF2-40B4-BE49-F238E27FC236}">
                <a16:creationId xmlns:a16="http://schemas.microsoft.com/office/drawing/2014/main" id="{0D6A278E-57C3-48F9-B731-26FD109D339E}"/>
              </a:ext>
            </a:extLst>
          </p:cNvPr>
          <p:cNvSpPr>
            <a:spLocks noGrp="1"/>
          </p:cNvSpPr>
          <p:nvPr>
            <p:ph type="sldNum" sz="quarter" idx="4"/>
          </p:nvPr>
        </p:nvSpPr>
        <p:spPr>
          <a:xfrm>
            <a:off x="6553200" y="6345238"/>
            <a:ext cx="1752600" cy="225425"/>
          </a:xfrm>
          <a:prstGeom prst="rect">
            <a:avLst/>
          </a:prstGeom>
        </p:spPr>
        <p:txBody>
          <a:bodyPr vert="horz" wrap="square" lIns="0" tIns="0" rIns="0" bIns="0" numCol="1" anchor="t" anchorCtr="0" compatLnSpc="1">
            <a:prstTxWarp prst="textNoShape">
              <a:avLst/>
            </a:prstTxWarp>
            <a:noAutofit/>
          </a:bodyPr>
          <a:lstStyle>
            <a:lvl1pPr algn="r" eaLnBrk="1" hangingPunct="1">
              <a:defRPr sz="1200">
                <a:solidFill>
                  <a:srgbClr val="898989"/>
                </a:solidFill>
                <a:latin typeface="Trebuchet MS" panose="020B0603020202020204" pitchFamily="34" charset="0"/>
              </a:defRPr>
            </a:lvl1pPr>
          </a:lstStyle>
          <a:p>
            <a:pPr>
              <a:defRPr/>
            </a:pPr>
            <a:r>
              <a:rPr lang="en-GB">
                <a:highlight>
                  <a:srgbClr val="FFFF00"/>
                </a:highlight>
              </a:rPr>
              <a:t>DRAFT</a:t>
            </a:r>
          </a:p>
          <a:p>
            <a:pPr>
              <a:defRPr/>
            </a:pPr>
            <a:fld id="{B1490210-80CB-48FD-B4F3-83FAE3A0DF22}" type="slidenum">
              <a:rPr lang="en-GB" altLang="en-US" smtClean="0"/>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012"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hf sldNum="0" hdr="0" ftr="0" dt="0"/>
  <p:txStyles>
    <p:titleStyle>
      <a:lvl1pPr algn="l" rtl="0" eaLnBrk="0" fontAlgn="base" hangingPunct="0">
        <a:spcBef>
          <a:spcPct val="0"/>
        </a:spcBef>
        <a:spcAft>
          <a:spcPct val="0"/>
        </a:spcAft>
        <a:defRPr sz="2900" b="1" kern="1200">
          <a:solidFill>
            <a:schemeClr val="bg2"/>
          </a:solidFill>
          <a:latin typeface="Trebuchet MS" pitchFamily="34" charset="0"/>
          <a:ea typeface="+mj-ea"/>
          <a:cs typeface="+mj-cs"/>
        </a:defRPr>
      </a:lvl1pPr>
      <a:lvl2pPr algn="l" rtl="0" eaLnBrk="0" fontAlgn="base" hangingPunct="0">
        <a:spcBef>
          <a:spcPct val="0"/>
        </a:spcBef>
        <a:spcAft>
          <a:spcPct val="0"/>
        </a:spcAft>
        <a:defRPr sz="2900" b="1">
          <a:solidFill>
            <a:schemeClr val="bg2"/>
          </a:solidFill>
          <a:latin typeface="Trebuchet MS" pitchFamily="34" charset="0"/>
        </a:defRPr>
      </a:lvl2pPr>
      <a:lvl3pPr algn="l" rtl="0" eaLnBrk="0" fontAlgn="base" hangingPunct="0">
        <a:spcBef>
          <a:spcPct val="0"/>
        </a:spcBef>
        <a:spcAft>
          <a:spcPct val="0"/>
        </a:spcAft>
        <a:defRPr sz="2900" b="1">
          <a:solidFill>
            <a:schemeClr val="bg2"/>
          </a:solidFill>
          <a:latin typeface="Trebuchet MS" pitchFamily="34" charset="0"/>
        </a:defRPr>
      </a:lvl3pPr>
      <a:lvl4pPr algn="l" rtl="0" eaLnBrk="0" fontAlgn="base" hangingPunct="0">
        <a:spcBef>
          <a:spcPct val="0"/>
        </a:spcBef>
        <a:spcAft>
          <a:spcPct val="0"/>
        </a:spcAft>
        <a:defRPr sz="2900" b="1">
          <a:solidFill>
            <a:schemeClr val="bg2"/>
          </a:solidFill>
          <a:latin typeface="Trebuchet MS" pitchFamily="34" charset="0"/>
        </a:defRPr>
      </a:lvl4pPr>
      <a:lvl5pPr algn="l" rtl="0" eaLnBrk="0" fontAlgn="base" hangingPunct="0">
        <a:spcBef>
          <a:spcPct val="0"/>
        </a:spcBef>
        <a:spcAft>
          <a:spcPct val="0"/>
        </a:spcAft>
        <a:defRPr sz="2900" b="1">
          <a:solidFill>
            <a:schemeClr val="bg2"/>
          </a:solidFill>
          <a:latin typeface="Trebuchet MS" pitchFamily="34" charset="0"/>
        </a:defRPr>
      </a:lvl5pPr>
      <a:lvl6pPr marL="457200" algn="l" rtl="0" fontAlgn="base">
        <a:spcBef>
          <a:spcPct val="0"/>
        </a:spcBef>
        <a:spcAft>
          <a:spcPct val="0"/>
        </a:spcAft>
        <a:defRPr sz="2900" b="1">
          <a:solidFill>
            <a:schemeClr val="bg2"/>
          </a:solidFill>
          <a:latin typeface="Trebuchet MS" pitchFamily="34" charset="0"/>
        </a:defRPr>
      </a:lvl6pPr>
      <a:lvl7pPr marL="914400" algn="l" rtl="0" fontAlgn="base">
        <a:spcBef>
          <a:spcPct val="0"/>
        </a:spcBef>
        <a:spcAft>
          <a:spcPct val="0"/>
        </a:spcAft>
        <a:defRPr sz="2900" b="1">
          <a:solidFill>
            <a:schemeClr val="bg2"/>
          </a:solidFill>
          <a:latin typeface="Trebuchet MS" pitchFamily="34" charset="0"/>
        </a:defRPr>
      </a:lvl7pPr>
      <a:lvl8pPr marL="1371600" algn="l" rtl="0" fontAlgn="base">
        <a:spcBef>
          <a:spcPct val="0"/>
        </a:spcBef>
        <a:spcAft>
          <a:spcPct val="0"/>
        </a:spcAft>
        <a:defRPr sz="2900" b="1">
          <a:solidFill>
            <a:schemeClr val="bg2"/>
          </a:solidFill>
          <a:latin typeface="Trebuchet MS" pitchFamily="34" charset="0"/>
        </a:defRPr>
      </a:lvl8pPr>
      <a:lvl9pPr marL="1828800" algn="l" rtl="0" fontAlgn="base">
        <a:spcBef>
          <a:spcPct val="0"/>
        </a:spcBef>
        <a:spcAft>
          <a:spcPct val="0"/>
        </a:spcAft>
        <a:defRPr sz="2900" b="1">
          <a:solidFill>
            <a:schemeClr val="bg2"/>
          </a:solidFill>
          <a:latin typeface="Trebuchet MS" pitchFamily="34" charset="0"/>
        </a:defRPr>
      </a:lvl9pPr>
    </p:titleStyle>
    <p:bodyStyle>
      <a:lvl1pPr marL="342900" indent="-342900" algn="l" rtl="0" eaLnBrk="0" fontAlgn="base" hangingPunct="0">
        <a:spcBef>
          <a:spcPct val="0"/>
        </a:spcBef>
        <a:spcAft>
          <a:spcPct val="0"/>
        </a:spcAft>
        <a:buFont typeface="Arial" panose="020B0604020202020204" pitchFamily="34" charset="0"/>
        <a:defRPr sz="1600" kern="1200">
          <a:solidFill>
            <a:schemeClr val="tx2"/>
          </a:solidFill>
          <a:latin typeface="Trebuchet MS" pitchFamily="34" charset="0"/>
          <a:ea typeface="+mn-ea"/>
          <a:cs typeface="+mn-cs"/>
        </a:defRPr>
      </a:lvl1pPr>
      <a:lvl2pPr marL="157163" indent="-157163" algn="l" rtl="0" eaLnBrk="0" fontAlgn="base" hangingPunct="0">
        <a:lnSpc>
          <a:spcPts val="1800"/>
        </a:lnSpc>
        <a:spcBef>
          <a:spcPct val="0"/>
        </a:spcBef>
        <a:spcAft>
          <a:spcPct val="0"/>
        </a:spcAft>
        <a:buClr>
          <a:schemeClr val="bg2"/>
        </a:buClr>
        <a:buFont typeface="Arial" panose="020B0604020202020204" pitchFamily="34" charset="0"/>
        <a:buChar char="•"/>
        <a:defRPr sz="1600" kern="1200">
          <a:solidFill>
            <a:schemeClr val="tx2"/>
          </a:solidFill>
          <a:latin typeface="Trebuchet MS" pitchFamily="34" charset="0"/>
          <a:ea typeface="+mn-ea"/>
          <a:cs typeface="+mn-cs"/>
        </a:defRPr>
      </a:lvl2pPr>
      <a:lvl3pPr marL="309563" indent="-152400" algn="l" rtl="0" eaLnBrk="0" fontAlgn="base" hangingPunct="0">
        <a:lnSpc>
          <a:spcPts val="1800"/>
        </a:lnSpc>
        <a:spcBef>
          <a:spcPct val="0"/>
        </a:spcBef>
        <a:spcAft>
          <a:spcPct val="0"/>
        </a:spcAft>
        <a:buClr>
          <a:schemeClr val="bg2"/>
        </a:buClr>
        <a:buFont typeface="Arial" panose="020B0604020202020204" pitchFamily="34" charset="0"/>
        <a:buChar char="•"/>
        <a:defRPr sz="1600" kern="1200">
          <a:solidFill>
            <a:schemeClr val="tx2"/>
          </a:solidFill>
          <a:latin typeface="Trebuchet MS" pitchFamily="34" charset="0"/>
          <a:ea typeface="+mn-ea"/>
          <a:cs typeface="+mn-cs"/>
        </a:defRPr>
      </a:lvl3pPr>
      <a:lvl4pPr marL="461963" indent="-152400" algn="l" rtl="0" eaLnBrk="0" fontAlgn="base" hangingPunct="0">
        <a:spcBef>
          <a:spcPct val="0"/>
        </a:spcBef>
        <a:spcAft>
          <a:spcPct val="0"/>
        </a:spcAft>
        <a:buClr>
          <a:schemeClr val="bg2"/>
        </a:buClr>
        <a:buFont typeface="Arial" panose="020B0604020202020204" pitchFamily="34" charset="0"/>
        <a:buChar char="•"/>
        <a:defRPr sz="1600" kern="1200">
          <a:solidFill>
            <a:schemeClr val="tx2"/>
          </a:solidFill>
          <a:latin typeface="Trebuchet MS" pitchFamily="34" charset="0"/>
          <a:ea typeface="+mn-ea"/>
          <a:cs typeface="+mn-cs"/>
        </a:defRPr>
      </a:lvl4pPr>
      <a:lvl5pPr marL="614363" indent="-152400" algn="l" rtl="0" eaLnBrk="0" fontAlgn="base" hangingPunct="0">
        <a:spcBef>
          <a:spcPct val="0"/>
        </a:spcBef>
        <a:spcAft>
          <a:spcPct val="0"/>
        </a:spcAft>
        <a:buClr>
          <a:schemeClr val="bg2"/>
        </a:buClr>
        <a:buFont typeface="Arial" panose="020B0604020202020204" pitchFamily="34" charset="0"/>
        <a:buChar char="•"/>
        <a:defRPr sz="1600" kern="1200">
          <a:solidFill>
            <a:schemeClr val="tx2"/>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watch.co.uk/report/2021-03-22/gp-access-during-covid-1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ublications.parliament.uk/pa/ld5801/ldselect/ldcvd19/263/26302.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ealthwatch.co.uk/blog/2020-07-27/doctor-will-zoom-you-no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7417179D-1070-4A04-B482-7C63B03978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8">
            <a:extLst>
              <a:ext uri="{FF2B5EF4-FFF2-40B4-BE49-F238E27FC236}">
                <a16:creationId xmlns:a16="http://schemas.microsoft.com/office/drawing/2014/main" id="{C35F41BE-450C-4C71-86F0-3E46A49708AC}"/>
              </a:ext>
            </a:extLst>
          </p:cNvPr>
          <p:cNvSpPr txBox="1">
            <a:spLocks/>
          </p:cNvSpPr>
          <p:nvPr/>
        </p:nvSpPr>
        <p:spPr bwMode="auto">
          <a:xfrm>
            <a:off x="925936" y="5085184"/>
            <a:ext cx="8238207"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sz="1600">
                <a:solidFill>
                  <a:schemeClr val="tx2"/>
                </a:solidFill>
                <a:latin typeface="Trebuchet MS" panose="020B0603020202020204" pitchFamily="34" charset="0"/>
              </a:defRPr>
            </a:lvl1pPr>
            <a:lvl2pPr marL="157163" indent="-157163">
              <a:lnSpc>
                <a:spcPts val="1800"/>
              </a:lnSpc>
              <a:buClr>
                <a:schemeClr val="bg2"/>
              </a:buClr>
              <a:buFont typeface="Arial" panose="020B0604020202020204" pitchFamily="34" charset="0"/>
              <a:buChar char="•"/>
              <a:defRPr sz="1600">
                <a:solidFill>
                  <a:schemeClr val="tx2"/>
                </a:solidFill>
                <a:latin typeface="Trebuchet MS" panose="020B0603020202020204" pitchFamily="34" charset="0"/>
              </a:defRPr>
            </a:lvl2pPr>
            <a:lvl3pPr marL="309563" indent="-152400">
              <a:lnSpc>
                <a:spcPts val="1800"/>
              </a:lnSpc>
              <a:buClr>
                <a:schemeClr val="bg2"/>
              </a:buClr>
              <a:buFont typeface="Arial" panose="020B0604020202020204" pitchFamily="34" charset="0"/>
              <a:buChar char="•"/>
              <a:defRPr sz="1600">
                <a:solidFill>
                  <a:schemeClr val="tx2"/>
                </a:solidFill>
                <a:latin typeface="Trebuchet MS" panose="020B0603020202020204" pitchFamily="34" charset="0"/>
              </a:defRPr>
            </a:lvl3pPr>
            <a:lvl4pPr marL="461963" indent="-152400">
              <a:buClr>
                <a:schemeClr val="bg2"/>
              </a:buClr>
              <a:buFont typeface="Arial" panose="020B0604020202020204" pitchFamily="34" charset="0"/>
              <a:buChar char="•"/>
              <a:defRPr sz="1600">
                <a:solidFill>
                  <a:schemeClr val="tx2"/>
                </a:solidFill>
                <a:latin typeface="Trebuchet MS" panose="020B0603020202020204" pitchFamily="34" charset="0"/>
              </a:defRPr>
            </a:lvl4pPr>
            <a:lvl5pPr marL="614363" indent="-152400">
              <a:buClr>
                <a:schemeClr val="bg2"/>
              </a:buClr>
              <a:buFont typeface="Arial" panose="020B0604020202020204" pitchFamily="34" charset="0"/>
              <a:buChar char="•"/>
              <a:defRPr sz="1600">
                <a:solidFill>
                  <a:schemeClr val="tx2"/>
                </a:solidFill>
                <a:latin typeface="Trebuchet MS" panose="020B0603020202020204" pitchFamily="34" charset="0"/>
              </a:defRPr>
            </a:lvl5pPr>
            <a:lvl6pPr marL="1071563" indent="-152400" eaLnBrk="0" fontAlgn="base" hangingPunct="0">
              <a:spcBef>
                <a:spcPct val="0"/>
              </a:spcBef>
              <a:spcAft>
                <a:spcPct val="0"/>
              </a:spcAft>
              <a:buClr>
                <a:schemeClr val="bg2"/>
              </a:buClr>
              <a:buFont typeface="Arial" panose="020B0604020202020204" pitchFamily="34" charset="0"/>
              <a:buChar char="•"/>
              <a:defRPr sz="1600">
                <a:solidFill>
                  <a:schemeClr val="tx2"/>
                </a:solidFill>
                <a:latin typeface="Trebuchet MS" panose="020B0603020202020204" pitchFamily="34" charset="0"/>
              </a:defRPr>
            </a:lvl6pPr>
            <a:lvl7pPr marL="1528763" indent="-152400" eaLnBrk="0" fontAlgn="base" hangingPunct="0">
              <a:spcBef>
                <a:spcPct val="0"/>
              </a:spcBef>
              <a:spcAft>
                <a:spcPct val="0"/>
              </a:spcAft>
              <a:buClr>
                <a:schemeClr val="bg2"/>
              </a:buClr>
              <a:buFont typeface="Arial" panose="020B0604020202020204" pitchFamily="34" charset="0"/>
              <a:buChar char="•"/>
              <a:defRPr sz="1600">
                <a:solidFill>
                  <a:schemeClr val="tx2"/>
                </a:solidFill>
                <a:latin typeface="Trebuchet MS" panose="020B0603020202020204" pitchFamily="34" charset="0"/>
              </a:defRPr>
            </a:lvl7pPr>
            <a:lvl8pPr marL="1985963" indent="-152400" eaLnBrk="0" fontAlgn="base" hangingPunct="0">
              <a:spcBef>
                <a:spcPct val="0"/>
              </a:spcBef>
              <a:spcAft>
                <a:spcPct val="0"/>
              </a:spcAft>
              <a:buClr>
                <a:schemeClr val="bg2"/>
              </a:buClr>
              <a:buFont typeface="Arial" panose="020B0604020202020204" pitchFamily="34" charset="0"/>
              <a:buChar char="•"/>
              <a:defRPr sz="1600">
                <a:solidFill>
                  <a:schemeClr val="tx2"/>
                </a:solidFill>
                <a:latin typeface="Trebuchet MS" panose="020B0603020202020204" pitchFamily="34" charset="0"/>
              </a:defRPr>
            </a:lvl8pPr>
            <a:lvl9pPr marL="2443163" indent="-152400" eaLnBrk="0" fontAlgn="base" hangingPunct="0">
              <a:spcBef>
                <a:spcPct val="0"/>
              </a:spcBef>
              <a:spcAft>
                <a:spcPct val="0"/>
              </a:spcAft>
              <a:buClr>
                <a:schemeClr val="bg2"/>
              </a:buClr>
              <a:buFont typeface="Arial" panose="020B0604020202020204" pitchFamily="34" charset="0"/>
              <a:buChar char="•"/>
              <a:defRPr sz="1600">
                <a:solidFill>
                  <a:schemeClr val="tx2"/>
                </a:solidFill>
                <a:latin typeface="Trebuchet MS" panose="020B0603020202020204" pitchFamily="34" charset="0"/>
              </a:defRPr>
            </a:lvl9pPr>
          </a:lstStyle>
          <a:p>
            <a:pPr eaLnBrk="1" hangingPunct="1">
              <a:buFontTx/>
              <a:buNone/>
            </a:pPr>
            <a:r>
              <a:rPr lang="en-GB" sz="2400" b="1" dirty="0">
                <a:solidFill>
                  <a:schemeClr val="bg1"/>
                </a:solidFill>
              </a:rPr>
              <a:t>Locked out: Digitally excluded people’s experiences of remote GP appointments</a:t>
            </a:r>
            <a:br>
              <a:rPr lang="en-GB" sz="2400" b="1" dirty="0">
                <a:solidFill>
                  <a:schemeClr val="bg1"/>
                </a:solidFill>
              </a:rPr>
            </a:br>
            <a:br>
              <a:rPr lang="en-GB" sz="2400" b="1" dirty="0">
                <a:solidFill>
                  <a:schemeClr val="bg1"/>
                </a:solidFill>
              </a:rPr>
            </a:br>
            <a:r>
              <a:rPr lang="en-GB" sz="1800" b="1" dirty="0">
                <a:solidFill>
                  <a:schemeClr val="bg1"/>
                </a:solidFill>
              </a:rPr>
              <a:t>June 2021</a:t>
            </a:r>
            <a:endParaRPr lang="en-US" altLang="en-US" sz="40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16EC-E96F-48E0-BAD8-A7DE3D387C50}"/>
              </a:ext>
            </a:extLst>
          </p:cNvPr>
          <p:cNvSpPr>
            <a:spLocks noGrp="1"/>
          </p:cNvSpPr>
          <p:nvPr>
            <p:ph type="title"/>
          </p:nvPr>
        </p:nvSpPr>
        <p:spPr/>
        <p:txBody>
          <a:bodyPr/>
          <a:lstStyle/>
          <a:p>
            <a:r>
              <a:rPr lang="en-GB" dirty="0"/>
              <a:t>5 principles for post-</a:t>
            </a:r>
            <a:r>
              <a:rPr lang="en-GB" dirty="0" err="1"/>
              <a:t>Covid</a:t>
            </a:r>
            <a:r>
              <a:rPr lang="en-GB" dirty="0"/>
              <a:t> digital healthcare </a:t>
            </a:r>
            <a:br>
              <a:rPr lang="en-GB" dirty="0"/>
            </a:br>
            <a:br>
              <a:rPr lang="en-GB" dirty="0"/>
            </a:br>
            <a:endParaRPr lang="en-GB" dirty="0"/>
          </a:p>
        </p:txBody>
      </p:sp>
      <p:sp>
        <p:nvSpPr>
          <p:cNvPr id="3" name="Content Placeholder 2">
            <a:extLst>
              <a:ext uri="{FF2B5EF4-FFF2-40B4-BE49-F238E27FC236}">
                <a16:creationId xmlns:a16="http://schemas.microsoft.com/office/drawing/2014/main" id="{B2609770-949A-4FA5-BB36-30BDE9FBFC96}"/>
              </a:ext>
            </a:extLst>
          </p:cNvPr>
          <p:cNvSpPr>
            <a:spLocks noGrp="1"/>
          </p:cNvSpPr>
          <p:nvPr>
            <p:ph idx="1"/>
          </p:nvPr>
        </p:nvSpPr>
        <p:spPr>
          <a:xfrm>
            <a:off x="913475" y="2120563"/>
            <a:ext cx="7218363" cy="3095781"/>
          </a:xfrm>
        </p:spPr>
        <p:txBody>
          <a:bodyPr/>
          <a:lstStyle/>
          <a:p>
            <a:r>
              <a:rPr lang="en-GB" b="1" dirty="0"/>
              <a:t>1. Ensure remote methods are maintained alongside traditional models of care and support patients to choose the most appropriate method of care to meet their needs</a:t>
            </a:r>
            <a:endParaRPr lang="en-GB" dirty="0"/>
          </a:p>
          <a:p>
            <a:pPr lvl="0"/>
            <a:br>
              <a:rPr lang="en-GB" dirty="0"/>
            </a:br>
            <a:r>
              <a:rPr lang="en-GB" dirty="0"/>
              <a:t>As lockdown measures are lifted, it is vital that GP practices are offering face-to-face appointments, and that appointment bookings can be made by phone or by coming into reception, with practices open to the public. </a:t>
            </a:r>
            <a:br>
              <a:rPr lang="en-GB" b="1" dirty="0"/>
            </a:br>
            <a:br>
              <a:rPr lang="en-GB" b="1" dirty="0"/>
            </a:br>
            <a:r>
              <a:rPr lang="en-GB" dirty="0"/>
              <a:t>Practices should respect patient preferences for face-to-face care unless there are good reasons to the contrary (e.g. the patient has </a:t>
            </a:r>
            <a:r>
              <a:rPr lang="en-GB" dirty="0" err="1"/>
              <a:t>covid</a:t>
            </a:r>
            <a:r>
              <a:rPr lang="en-GB" dirty="0"/>
              <a:t> symptoms). Giving people the agency to say what is the right appointment for themselves is not about giving people what they ‘want’, but a vital way for the system to manage people’s varying needs more effectively. This is in line with the most recent standard operating procedure for general practice issued by NHS England to support the restoration of general practice services as lockdown is lifted.</a:t>
            </a:r>
            <a:br>
              <a:rPr lang="en-GB" dirty="0"/>
            </a:br>
            <a:endParaRPr lang="en-GB" dirty="0"/>
          </a:p>
        </p:txBody>
      </p:sp>
    </p:spTree>
    <p:extLst>
      <p:ext uri="{BB962C8B-B14F-4D97-AF65-F5344CB8AC3E}">
        <p14:creationId xmlns:p14="http://schemas.microsoft.com/office/powerpoint/2010/main" val="321645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16EC-E96F-48E0-BAD8-A7DE3D387C50}"/>
              </a:ext>
            </a:extLst>
          </p:cNvPr>
          <p:cNvSpPr>
            <a:spLocks noGrp="1"/>
          </p:cNvSpPr>
          <p:nvPr>
            <p:ph type="title"/>
          </p:nvPr>
        </p:nvSpPr>
        <p:spPr/>
        <p:txBody>
          <a:bodyPr/>
          <a:lstStyle/>
          <a:p>
            <a:r>
              <a:rPr lang="en-GB" dirty="0"/>
              <a:t>5 principles for post-</a:t>
            </a:r>
            <a:r>
              <a:rPr lang="en-GB" dirty="0" err="1"/>
              <a:t>Covid</a:t>
            </a:r>
            <a:r>
              <a:rPr lang="en-GB" dirty="0"/>
              <a:t> digital healthcare </a:t>
            </a:r>
            <a:br>
              <a:rPr lang="en-GB" dirty="0"/>
            </a:br>
            <a:br>
              <a:rPr lang="en-GB" dirty="0"/>
            </a:br>
            <a:endParaRPr lang="en-GB" dirty="0"/>
          </a:p>
        </p:txBody>
      </p:sp>
      <p:sp>
        <p:nvSpPr>
          <p:cNvPr id="3" name="Content Placeholder 2">
            <a:extLst>
              <a:ext uri="{FF2B5EF4-FFF2-40B4-BE49-F238E27FC236}">
                <a16:creationId xmlns:a16="http://schemas.microsoft.com/office/drawing/2014/main" id="{B2609770-949A-4FA5-BB36-30BDE9FBFC96}"/>
              </a:ext>
            </a:extLst>
          </p:cNvPr>
          <p:cNvSpPr>
            <a:spLocks noGrp="1"/>
          </p:cNvSpPr>
          <p:nvPr>
            <p:ph idx="1"/>
          </p:nvPr>
        </p:nvSpPr>
        <p:spPr>
          <a:xfrm>
            <a:off x="1074561" y="2092136"/>
            <a:ext cx="7218363" cy="3095781"/>
          </a:xfrm>
        </p:spPr>
        <p:txBody>
          <a:bodyPr/>
          <a:lstStyle/>
          <a:p>
            <a:pPr lvl="0"/>
            <a:r>
              <a:rPr lang="en-GB" b="1" dirty="0"/>
              <a:t>2. Invest in support programmes to give as many people as possible the skills to access remote care</a:t>
            </a:r>
          </a:p>
          <a:p>
            <a:pPr lvl="0"/>
            <a:endParaRPr lang="en-GB" b="1" dirty="0"/>
          </a:p>
          <a:p>
            <a:pPr lvl="0" algn="just"/>
            <a:r>
              <a:rPr lang="en-GB" dirty="0"/>
              <a:t>While not everyone will have the capacity or desire to access remote or digital care, we know that the right training and support can help people who were previously digitally excluded to get online. </a:t>
            </a:r>
          </a:p>
          <a:p>
            <a:pPr algn="just"/>
            <a:endParaRPr lang="en-GB" dirty="0"/>
          </a:p>
          <a:p>
            <a:pPr algn="just"/>
            <a:r>
              <a:rPr lang="en-GB" dirty="0"/>
              <a:t>There are many examples of successful local initiatives, including the case study featured in this report. But ultimately such initiatives should not be left up to local discretion – the NHS must make a commitment to improving digital literacy central to its post-pandemic recovery </a:t>
            </a:r>
            <a:r>
              <a:rPr lang="en-GB" i="1" dirty="0"/>
              <a:t>strategy.</a:t>
            </a:r>
            <a:br>
              <a:rPr lang="en-GB" dirty="0"/>
            </a:br>
            <a:endParaRPr lang="en-GB" dirty="0"/>
          </a:p>
        </p:txBody>
      </p:sp>
    </p:spTree>
    <p:extLst>
      <p:ext uri="{BB962C8B-B14F-4D97-AF65-F5344CB8AC3E}">
        <p14:creationId xmlns:p14="http://schemas.microsoft.com/office/powerpoint/2010/main" val="382162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16EC-E96F-48E0-BAD8-A7DE3D387C50}"/>
              </a:ext>
            </a:extLst>
          </p:cNvPr>
          <p:cNvSpPr>
            <a:spLocks noGrp="1"/>
          </p:cNvSpPr>
          <p:nvPr>
            <p:ph type="title"/>
          </p:nvPr>
        </p:nvSpPr>
        <p:spPr/>
        <p:txBody>
          <a:bodyPr/>
          <a:lstStyle/>
          <a:p>
            <a:r>
              <a:rPr lang="en-GB" dirty="0"/>
              <a:t>5 principles for post-</a:t>
            </a:r>
            <a:r>
              <a:rPr lang="en-GB" dirty="0" err="1"/>
              <a:t>Covid</a:t>
            </a:r>
            <a:r>
              <a:rPr lang="en-GB" dirty="0"/>
              <a:t> digital healthcare </a:t>
            </a:r>
            <a:br>
              <a:rPr lang="en-GB" dirty="0"/>
            </a:br>
            <a:br>
              <a:rPr lang="en-GB" dirty="0"/>
            </a:br>
            <a:endParaRPr lang="en-GB" dirty="0"/>
          </a:p>
        </p:txBody>
      </p:sp>
      <p:sp>
        <p:nvSpPr>
          <p:cNvPr id="3" name="Content Placeholder 2">
            <a:extLst>
              <a:ext uri="{FF2B5EF4-FFF2-40B4-BE49-F238E27FC236}">
                <a16:creationId xmlns:a16="http://schemas.microsoft.com/office/drawing/2014/main" id="{B2609770-949A-4FA5-BB36-30BDE9FBFC96}"/>
              </a:ext>
            </a:extLst>
          </p:cNvPr>
          <p:cNvSpPr>
            <a:spLocks noGrp="1"/>
          </p:cNvSpPr>
          <p:nvPr>
            <p:ph idx="1"/>
          </p:nvPr>
        </p:nvSpPr>
        <p:spPr>
          <a:xfrm>
            <a:off x="701199" y="1914081"/>
            <a:ext cx="7430640" cy="3302263"/>
          </a:xfrm>
        </p:spPr>
        <p:txBody>
          <a:bodyPr/>
          <a:lstStyle/>
          <a:p>
            <a:pPr lvl="0"/>
            <a:r>
              <a:rPr lang="en-GB" b="1" dirty="0"/>
              <a:t>3. Clarify patients’ rights regarding remote care, ensuring people with support or access needs are not disadvantaged when accessing care remotely </a:t>
            </a:r>
            <a:endParaRPr lang="en-GB" dirty="0"/>
          </a:p>
          <a:p>
            <a:pPr lvl="0"/>
            <a:endParaRPr lang="en-GB" b="1" dirty="0"/>
          </a:p>
          <a:p>
            <a:pPr lvl="0">
              <a:buFont typeface="Arial" panose="020B0604020202020204" pitchFamily="34" charset="0"/>
              <a:buChar char="•"/>
            </a:pPr>
            <a:r>
              <a:rPr lang="en-GB" sz="1400" dirty="0"/>
              <a:t>We have </a:t>
            </a:r>
            <a:r>
              <a:rPr lang="en-GB" sz="1400" i="1" u="sng" dirty="0">
                <a:hlinkClick r:id="rId2"/>
              </a:rPr>
              <a:t>previously called on NHS England</a:t>
            </a:r>
            <a:r>
              <a:rPr lang="en-GB" sz="1400" dirty="0"/>
              <a:t> to undertake a formal review of the ways people access General Practice services to make sure they work for everyone. Part of this should include development of a code of practice clarifying patients’ rights to receive services online or offline. </a:t>
            </a:r>
          </a:p>
          <a:p>
            <a:pPr lvl="0"/>
            <a:endParaRPr lang="en-GB" sz="1400" dirty="0"/>
          </a:p>
          <a:p>
            <a:pPr lvl="0">
              <a:buFont typeface="Arial" panose="020B0604020202020204" pitchFamily="34" charset="0"/>
              <a:buChar char="•"/>
            </a:pPr>
            <a:r>
              <a:rPr lang="en-GB" sz="1400" dirty="0"/>
              <a:t>Our research showed that there is currently a wide variation in local practice regarding how practices integrate remote appointments with the support which people are legally entitled to (e.g. foreign language or BSL interpreter, information available in accessible formats). These approaches need to be standardised – for example, making clear that the NHS should be commissioning telephone interpreters.</a:t>
            </a:r>
          </a:p>
          <a:p>
            <a:pPr lvl="0">
              <a:buFont typeface="Arial" panose="020B0604020202020204" pitchFamily="34" charset="0"/>
              <a:buChar char="•"/>
            </a:pPr>
            <a:endParaRPr lang="en-GB" sz="1400" dirty="0"/>
          </a:p>
          <a:p>
            <a:pPr lvl="0">
              <a:buFont typeface="Arial" panose="020B0604020202020204" pitchFamily="34" charset="0"/>
              <a:buChar char="•"/>
            </a:pPr>
            <a:r>
              <a:rPr lang="en-GB" sz="1400" dirty="0"/>
              <a:t>More broadly, NHS England should produce a s</a:t>
            </a:r>
            <a:r>
              <a:rPr lang="en-GB" sz="1400" b="1" dirty="0"/>
              <a:t>ingle vision statement</a:t>
            </a:r>
            <a:r>
              <a:rPr lang="en-GB" sz="1400" dirty="0"/>
              <a:t> clearly setting out national expectations for the role that remote care will play in the transition out of the pandemic.</a:t>
            </a:r>
          </a:p>
          <a:p>
            <a:pPr lvl="0"/>
            <a:endParaRPr lang="en-GB" dirty="0"/>
          </a:p>
        </p:txBody>
      </p:sp>
    </p:spTree>
    <p:extLst>
      <p:ext uri="{BB962C8B-B14F-4D97-AF65-F5344CB8AC3E}">
        <p14:creationId xmlns:p14="http://schemas.microsoft.com/office/powerpoint/2010/main" val="656503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16EC-E96F-48E0-BAD8-A7DE3D387C50}"/>
              </a:ext>
            </a:extLst>
          </p:cNvPr>
          <p:cNvSpPr>
            <a:spLocks noGrp="1"/>
          </p:cNvSpPr>
          <p:nvPr>
            <p:ph type="title"/>
          </p:nvPr>
        </p:nvSpPr>
        <p:spPr/>
        <p:txBody>
          <a:bodyPr/>
          <a:lstStyle/>
          <a:p>
            <a:r>
              <a:rPr lang="en-GB" dirty="0"/>
              <a:t>5 principles for post-</a:t>
            </a:r>
            <a:r>
              <a:rPr lang="en-GB" dirty="0" err="1"/>
              <a:t>Covid</a:t>
            </a:r>
            <a:r>
              <a:rPr lang="en-GB" dirty="0"/>
              <a:t> digital healthcare </a:t>
            </a:r>
            <a:br>
              <a:rPr lang="en-GB" dirty="0"/>
            </a:br>
            <a:br>
              <a:rPr lang="en-GB" dirty="0"/>
            </a:br>
            <a:endParaRPr lang="en-GB" dirty="0"/>
          </a:p>
        </p:txBody>
      </p:sp>
      <p:sp>
        <p:nvSpPr>
          <p:cNvPr id="3" name="Content Placeholder 2">
            <a:extLst>
              <a:ext uri="{FF2B5EF4-FFF2-40B4-BE49-F238E27FC236}">
                <a16:creationId xmlns:a16="http://schemas.microsoft.com/office/drawing/2014/main" id="{B2609770-949A-4FA5-BB36-30BDE9FBFC96}"/>
              </a:ext>
            </a:extLst>
          </p:cNvPr>
          <p:cNvSpPr>
            <a:spLocks noGrp="1"/>
          </p:cNvSpPr>
          <p:nvPr>
            <p:ph idx="1"/>
          </p:nvPr>
        </p:nvSpPr>
        <p:spPr>
          <a:xfrm>
            <a:off x="701199" y="1914081"/>
            <a:ext cx="7430640" cy="3302263"/>
          </a:xfrm>
        </p:spPr>
        <p:txBody>
          <a:bodyPr/>
          <a:lstStyle/>
          <a:p>
            <a:pPr lvl="0"/>
            <a:r>
              <a:rPr lang="en-GB" b="1" dirty="0"/>
              <a:t>4. Enable practices to be pro-active about inclusion by recording people’s support needs</a:t>
            </a:r>
          </a:p>
          <a:p>
            <a:pPr lvl="0"/>
            <a:endParaRPr lang="en-GB" b="1" dirty="0"/>
          </a:p>
          <a:p>
            <a:pPr lvl="0">
              <a:buFont typeface="Arial" panose="020B0604020202020204" pitchFamily="34" charset="0"/>
              <a:buChar char="•"/>
            </a:pPr>
            <a:r>
              <a:rPr lang="en-GB" dirty="0"/>
              <a:t>In our research, both patients and staff suggested that it would be helpful for practices to code patient records with information regarding a patient’s language and communication needs or level of digital skills, so staff can be proactive about offering people an appropriate consultation type or pre-empt requests for adjustments in future. </a:t>
            </a:r>
            <a:br>
              <a:rPr lang="en-GB" dirty="0"/>
            </a:br>
            <a:br>
              <a:rPr lang="en-GB" dirty="0"/>
            </a:br>
            <a:r>
              <a:rPr lang="en-GB" dirty="0"/>
              <a:t>Work should be undertaken to investigate how patient record systems can support this. </a:t>
            </a:r>
          </a:p>
        </p:txBody>
      </p:sp>
    </p:spTree>
    <p:extLst>
      <p:ext uri="{BB962C8B-B14F-4D97-AF65-F5344CB8AC3E}">
        <p14:creationId xmlns:p14="http://schemas.microsoft.com/office/powerpoint/2010/main" val="320515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16EC-E96F-48E0-BAD8-A7DE3D387C50}"/>
              </a:ext>
            </a:extLst>
          </p:cNvPr>
          <p:cNvSpPr>
            <a:spLocks noGrp="1"/>
          </p:cNvSpPr>
          <p:nvPr>
            <p:ph type="title"/>
          </p:nvPr>
        </p:nvSpPr>
        <p:spPr/>
        <p:txBody>
          <a:bodyPr/>
          <a:lstStyle/>
          <a:p>
            <a:r>
              <a:rPr lang="en-GB" dirty="0"/>
              <a:t>5 principles for post-</a:t>
            </a:r>
            <a:r>
              <a:rPr lang="en-GB" dirty="0" err="1"/>
              <a:t>Covid</a:t>
            </a:r>
            <a:r>
              <a:rPr lang="en-GB" dirty="0"/>
              <a:t> digital healthcare </a:t>
            </a:r>
            <a:br>
              <a:rPr lang="en-GB" dirty="0"/>
            </a:br>
            <a:br>
              <a:rPr lang="en-GB" dirty="0"/>
            </a:br>
            <a:endParaRPr lang="en-GB" dirty="0"/>
          </a:p>
        </p:txBody>
      </p:sp>
      <p:sp>
        <p:nvSpPr>
          <p:cNvPr id="3" name="Content Placeholder 2">
            <a:extLst>
              <a:ext uri="{FF2B5EF4-FFF2-40B4-BE49-F238E27FC236}">
                <a16:creationId xmlns:a16="http://schemas.microsoft.com/office/drawing/2014/main" id="{B2609770-949A-4FA5-BB36-30BDE9FBFC96}"/>
              </a:ext>
            </a:extLst>
          </p:cNvPr>
          <p:cNvSpPr>
            <a:spLocks noGrp="1"/>
          </p:cNvSpPr>
          <p:nvPr>
            <p:ph idx="1"/>
          </p:nvPr>
        </p:nvSpPr>
        <p:spPr>
          <a:xfrm>
            <a:off x="701199" y="1914081"/>
            <a:ext cx="7430640" cy="3302263"/>
          </a:xfrm>
        </p:spPr>
        <p:txBody>
          <a:bodyPr/>
          <a:lstStyle/>
          <a:p>
            <a:pPr lvl="0"/>
            <a:r>
              <a:rPr lang="en-GB" b="1" dirty="0"/>
              <a:t>5. Commit to digital inclusion by treating internet as a universal right </a:t>
            </a:r>
            <a:endParaRPr lang="en-GB" dirty="0"/>
          </a:p>
          <a:p>
            <a:endParaRPr lang="en-GB" dirty="0"/>
          </a:p>
          <a:p>
            <a:r>
              <a:rPr lang="en-GB" dirty="0"/>
              <a:t>If the NHS is going digital, there can be no excuse for allowing cost to create a permanent barrier to accessing vital public services. In its </a:t>
            </a:r>
            <a:r>
              <a:rPr lang="en-GB" i="1" u="sng" dirty="0">
                <a:hlinkClick r:id="rId2"/>
              </a:rPr>
              <a:t>recent report ‘Beyond Digital’</a:t>
            </a:r>
            <a:r>
              <a:rPr lang="en-GB" dirty="0"/>
              <a:t>, the House of Lords Covid-19 Committee argues that internet should now be considered an essential utility in the same way as water or electricity. The Committee recommends that the Government consider introducing a legal right to internet access, and give people a ringfenced benefits entitlement to specifically to access affordable internet.</a:t>
            </a:r>
            <a:br>
              <a:rPr lang="en-GB" dirty="0"/>
            </a:br>
            <a:r>
              <a:rPr lang="en-GB" dirty="0"/>
              <a:t> </a:t>
            </a:r>
          </a:p>
          <a:p>
            <a:r>
              <a:rPr lang="en-GB" dirty="0"/>
              <a:t>We agree that the national ambition to provide digital-first primary care to everyone should be underpinned by a universal right to internet access, ensuring the NHS remains genuinely free at the point of use. </a:t>
            </a:r>
          </a:p>
        </p:txBody>
      </p:sp>
    </p:spTree>
    <p:extLst>
      <p:ext uri="{BB962C8B-B14F-4D97-AF65-F5344CB8AC3E}">
        <p14:creationId xmlns:p14="http://schemas.microsoft.com/office/powerpoint/2010/main" val="349714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6AA7D-390E-4C3A-A4A6-F19C405F6662}"/>
              </a:ext>
            </a:extLst>
          </p:cNvPr>
          <p:cNvSpPr>
            <a:spLocks noGrp="1"/>
          </p:cNvSpPr>
          <p:nvPr>
            <p:ph type="title"/>
          </p:nvPr>
        </p:nvSpPr>
        <p:spPr/>
        <p:txBody>
          <a:bodyPr/>
          <a:lstStyle/>
          <a:p>
            <a:r>
              <a:rPr lang="en-GB"/>
              <a:t>Background</a:t>
            </a:r>
          </a:p>
        </p:txBody>
      </p:sp>
      <p:sp>
        <p:nvSpPr>
          <p:cNvPr id="3" name="Content Placeholder 2">
            <a:extLst>
              <a:ext uri="{FF2B5EF4-FFF2-40B4-BE49-F238E27FC236}">
                <a16:creationId xmlns:a16="http://schemas.microsoft.com/office/drawing/2014/main" id="{5F241372-0E4C-401C-AF03-5608403E87DB}"/>
              </a:ext>
            </a:extLst>
          </p:cNvPr>
          <p:cNvSpPr>
            <a:spLocks noGrp="1"/>
          </p:cNvSpPr>
          <p:nvPr>
            <p:ph idx="1"/>
          </p:nvPr>
        </p:nvSpPr>
        <p:spPr/>
        <p:txBody>
          <a:bodyPr/>
          <a:lstStyle/>
          <a:p>
            <a:pPr marL="285750" indent="-285750">
              <a:buClr>
                <a:schemeClr val="bg2"/>
              </a:buClr>
              <a:buFont typeface="Wingdings" panose="05000000000000000000" pitchFamily="2" charset="2"/>
              <a:buChar char="§"/>
            </a:pPr>
            <a:r>
              <a:rPr lang="en-GB" dirty="0">
                <a:latin typeface="Trebuchet MS"/>
              </a:rPr>
              <a:t>Worked with five local Healthwatch:</a:t>
            </a:r>
          </a:p>
          <a:p>
            <a:pPr marL="557213" lvl="4" indent="-285750">
              <a:buFont typeface="Wingdings" panose="05000000000000000000" pitchFamily="2" charset="2"/>
              <a:buChar char="§"/>
            </a:pPr>
            <a:r>
              <a:rPr lang="en-GB" dirty="0">
                <a:latin typeface="Trebuchet MS"/>
              </a:rPr>
              <a:t>Healthwatch Darlington</a:t>
            </a:r>
          </a:p>
          <a:p>
            <a:pPr marL="557213" lvl="4" indent="-285750">
              <a:buFont typeface="Wingdings" panose="05000000000000000000" pitchFamily="2" charset="2"/>
              <a:buChar char="§"/>
            </a:pPr>
            <a:r>
              <a:rPr lang="en-GB" dirty="0">
                <a:latin typeface="Trebuchet MS"/>
              </a:rPr>
              <a:t>Healthwatch Dudley</a:t>
            </a:r>
          </a:p>
          <a:p>
            <a:pPr marL="557213" lvl="4" indent="-285750">
              <a:buFont typeface="Wingdings" panose="05000000000000000000" pitchFamily="2" charset="2"/>
              <a:buChar char="§"/>
            </a:pPr>
            <a:r>
              <a:rPr lang="en-GB" dirty="0">
                <a:latin typeface="Trebuchet MS"/>
              </a:rPr>
              <a:t>Healthwatch Haringey</a:t>
            </a:r>
          </a:p>
          <a:p>
            <a:pPr marL="557213" lvl="4" indent="-285750">
              <a:buFont typeface="Wingdings" panose="05000000000000000000" pitchFamily="2" charset="2"/>
              <a:buChar char="§"/>
            </a:pPr>
            <a:r>
              <a:rPr lang="en-GB" dirty="0">
                <a:latin typeface="Trebuchet MS"/>
              </a:rPr>
              <a:t>Healthwatch Swindon </a:t>
            </a:r>
            <a:endParaRPr lang="en-GB" dirty="0"/>
          </a:p>
          <a:p>
            <a:pPr marL="557213" lvl="4" indent="-285750">
              <a:buFont typeface="Wingdings" panose="05000000000000000000" pitchFamily="2" charset="2"/>
              <a:buChar char="§"/>
            </a:pPr>
            <a:r>
              <a:rPr lang="en-GB" dirty="0">
                <a:latin typeface="Trebuchet MS"/>
              </a:rPr>
              <a:t>Healthwatch Wigan and Leigh </a:t>
            </a:r>
            <a:endParaRPr lang="en-GB" dirty="0"/>
          </a:p>
          <a:p>
            <a:endParaRPr lang="en-GB" dirty="0"/>
          </a:p>
          <a:p>
            <a:pPr>
              <a:buFont typeface="Arial" panose="020B0604020202020204" pitchFamily="34" charset="0"/>
              <a:buChar char="•"/>
            </a:pPr>
            <a:r>
              <a:rPr lang="en-GB" dirty="0"/>
              <a:t>Interviewed 86 patients and 26 members of staff</a:t>
            </a:r>
          </a:p>
          <a:p>
            <a:pPr>
              <a:buFont typeface="Arial" panose="020B0604020202020204" pitchFamily="34" charset="0"/>
              <a:buChar char="•"/>
            </a:pPr>
            <a:endParaRPr lang="en-GB" dirty="0"/>
          </a:p>
          <a:p>
            <a:pPr>
              <a:buFont typeface="Arial" panose="020B0604020202020204" pitchFamily="34" charset="0"/>
              <a:buChar char="•"/>
            </a:pPr>
            <a:r>
              <a:rPr lang="en-GB" dirty="0"/>
              <a:t>34 older people aged 60 – 89 years. </a:t>
            </a:r>
          </a:p>
          <a:p>
            <a:pPr>
              <a:buFont typeface="Arial" panose="020B0604020202020204" pitchFamily="34" charset="0"/>
              <a:buChar char="•"/>
            </a:pPr>
            <a:r>
              <a:rPr lang="en-GB" dirty="0"/>
              <a:t>31 people who had some physical/ mobility/sensory impairment, learning disability, mental health and/or long term condition</a:t>
            </a:r>
          </a:p>
          <a:p>
            <a:pPr>
              <a:buFont typeface="Arial" panose="020B0604020202020204" pitchFamily="34" charset="0"/>
              <a:buChar char="•"/>
            </a:pPr>
            <a:r>
              <a:rPr lang="en-GB" dirty="0"/>
              <a:t>21 people for whom English was a second language. Levels of English proficiency varied, so an interpreter was not used in all cases.</a:t>
            </a:r>
          </a:p>
          <a:p>
            <a:pPr marL="0" indent="0"/>
            <a:endParaRPr lang="en-GB" dirty="0"/>
          </a:p>
        </p:txBody>
      </p:sp>
    </p:spTree>
    <p:extLst>
      <p:ext uri="{BB962C8B-B14F-4D97-AF65-F5344CB8AC3E}">
        <p14:creationId xmlns:p14="http://schemas.microsoft.com/office/powerpoint/2010/main" val="293836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24A8-B5DD-4F35-A642-7FEE33ACD226}"/>
              </a:ext>
            </a:extLst>
          </p:cNvPr>
          <p:cNvSpPr>
            <a:spLocks noGrp="1"/>
          </p:cNvSpPr>
          <p:nvPr>
            <p:ph type="title"/>
          </p:nvPr>
        </p:nvSpPr>
        <p:spPr/>
        <p:txBody>
          <a:bodyPr/>
          <a:lstStyle/>
          <a:p>
            <a:r>
              <a:rPr lang="en-GB" dirty="0"/>
              <a:t>People find it more difficult to use remote methods for a variety of reasons</a:t>
            </a:r>
          </a:p>
        </p:txBody>
      </p:sp>
      <p:sp>
        <p:nvSpPr>
          <p:cNvPr id="3" name="Content Placeholder 2">
            <a:extLst>
              <a:ext uri="{FF2B5EF4-FFF2-40B4-BE49-F238E27FC236}">
                <a16:creationId xmlns:a16="http://schemas.microsoft.com/office/drawing/2014/main" id="{9D37BF35-4DDF-45DF-9BBC-41A06F46B690}"/>
              </a:ext>
            </a:extLst>
          </p:cNvPr>
          <p:cNvSpPr>
            <a:spLocks noGrp="1"/>
          </p:cNvSpPr>
          <p:nvPr>
            <p:ph idx="1"/>
          </p:nvPr>
        </p:nvSpPr>
        <p:spPr>
          <a:xfrm>
            <a:off x="1074561" y="1992643"/>
            <a:ext cx="7083972" cy="2513028"/>
          </a:xfrm>
        </p:spPr>
        <p:txBody>
          <a:bodyPr/>
          <a:lstStyle/>
          <a:p>
            <a:pPr>
              <a:buFont typeface="Arial" panose="020B0604020202020204" pitchFamily="34" charset="0"/>
              <a:buChar char="•"/>
            </a:pPr>
            <a:r>
              <a:rPr lang="en-GB" sz="2000" dirty="0"/>
              <a:t>Limited interest in technology </a:t>
            </a:r>
          </a:p>
          <a:p>
            <a:pPr>
              <a:buFont typeface="Arial" panose="020B0604020202020204" pitchFamily="34" charset="0"/>
              <a:buChar char="•"/>
            </a:pPr>
            <a:r>
              <a:rPr lang="en-GB" sz="2000" dirty="0"/>
              <a:t>Lack of digital skills </a:t>
            </a:r>
          </a:p>
          <a:p>
            <a:pPr>
              <a:buFont typeface="Arial" panose="020B0604020202020204" pitchFamily="34" charset="0"/>
              <a:buChar char="•"/>
            </a:pPr>
            <a:r>
              <a:rPr lang="en-GB" sz="2000" dirty="0"/>
              <a:t>Age and disability </a:t>
            </a:r>
          </a:p>
          <a:p>
            <a:pPr>
              <a:buFont typeface="Arial" panose="020B0604020202020204" pitchFamily="34" charset="0"/>
              <a:buChar char="•"/>
            </a:pPr>
            <a:r>
              <a:rPr lang="en-GB" sz="2000" dirty="0"/>
              <a:t>Lack of trust </a:t>
            </a:r>
          </a:p>
          <a:p>
            <a:pPr>
              <a:buFont typeface="Arial" panose="020B0604020202020204" pitchFamily="34" charset="0"/>
              <a:buChar char="•"/>
            </a:pPr>
            <a:r>
              <a:rPr lang="en-GB" sz="2000" dirty="0"/>
              <a:t>Language barriers </a:t>
            </a:r>
          </a:p>
          <a:p>
            <a:pPr>
              <a:buFont typeface="Arial" panose="020B0604020202020204" pitchFamily="34" charset="0"/>
              <a:buChar char="•"/>
            </a:pPr>
            <a:r>
              <a:rPr lang="en-GB" sz="2000" dirty="0"/>
              <a:t>Affordability </a:t>
            </a:r>
          </a:p>
          <a:p>
            <a:pPr>
              <a:buFont typeface="Arial" panose="020B0604020202020204" pitchFamily="34" charset="0"/>
              <a:buChar char="•"/>
            </a:pPr>
            <a:endParaRPr lang="en-GB" sz="2000" dirty="0"/>
          </a:p>
          <a:p>
            <a:pPr>
              <a:buFont typeface="Arial" panose="020B0604020202020204" pitchFamily="34" charset="0"/>
              <a:buChar char="•"/>
            </a:pPr>
            <a:r>
              <a:rPr lang="en-GB" sz="2000" dirty="0"/>
              <a:t>If people fall into several vulnerable categories, the likelihood that they are digitally excluded increases.</a:t>
            </a:r>
            <a:br>
              <a:rPr lang="en-GB" sz="2000" dirty="0"/>
            </a:br>
            <a:endParaRPr lang="en-GB" sz="2000" dirty="0"/>
          </a:p>
          <a:p>
            <a:pPr>
              <a:buFont typeface="Arial" panose="020B0604020202020204" pitchFamily="34" charset="0"/>
              <a:buChar char="•"/>
            </a:pPr>
            <a:r>
              <a:rPr lang="en-GB" sz="1800" dirty="0"/>
              <a:t>Participants often mentioned that they weren’t interested in accessing healthcare remotely, even if they could. However, our experience at Healthwatch has taught us not to take such statements at face value, and the system needs to continue exploring why people feel reluctant to take up remote offers.</a:t>
            </a:r>
          </a:p>
          <a:p>
            <a:pPr>
              <a:buFont typeface="Arial" panose="020B0604020202020204" pitchFamily="34" charset="0"/>
              <a:buChar char="•"/>
            </a:pPr>
            <a:endParaRPr lang="en-GB" sz="2000" dirty="0"/>
          </a:p>
          <a:p>
            <a:pPr marL="0" indent="0">
              <a:buClr>
                <a:schemeClr val="bg2"/>
              </a:buClr>
            </a:pPr>
            <a:endParaRPr lang="en-GB" dirty="0"/>
          </a:p>
        </p:txBody>
      </p:sp>
    </p:spTree>
    <p:extLst>
      <p:ext uri="{BB962C8B-B14F-4D97-AF65-F5344CB8AC3E}">
        <p14:creationId xmlns:p14="http://schemas.microsoft.com/office/powerpoint/2010/main" val="326305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CA7B-762A-47DC-B661-285F29507B45}"/>
              </a:ext>
            </a:extLst>
          </p:cNvPr>
          <p:cNvSpPr>
            <a:spLocks noGrp="1"/>
          </p:cNvSpPr>
          <p:nvPr>
            <p:ph type="title"/>
          </p:nvPr>
        </p:nvSpPr>
        <p:spPr>
          <a:xfrm>
            <a:off x="1050871" y="305386"/>
            <a:ext cx="7218000" cy="504000"/>
          </a:xfrm>
        </p:spPr>
        <p:txBody>
          <a:bodyPr/>
          <a:lstStyle/>
          <a:p>
            <a:r>
              <a:rPr lang="en-GB" dirty="0"/>
              <a:t>People found it more difficult to access face-to-face appointments during the pandemic</a:t>
            </a:r>
          </a:p>
        </p:txBody>
      </p:sp>
      <p:sp>
        <p:nvSpPr>
          <p:cNvPr id="3" name="Content Placeholder 2">
            <a:extLst>
              <a:ext uri="{FF2B5EF4-FFF2-40B4-BE49-F238E27FC236}">
                <a16:creationId xmlns:a16="http://schemas.microsoft.com/office/drawing/2014/main" id="{EFA7E7D4-3C91-4432-8F3A-5DAB428F43D7}"/>
              </a:ext>
            </a:extLst>
          </p:cNvPr>
          <p:cNvSpPr>
            <a:spLocks noGrp="1"/>
          </p:cNvSpPr>
          <p:nvPr>
            <p:ph idx="1"/>
          </p:nvPr>
        </p:nvSpPr>
        <p:spPr>
          <a:xfrm>
            <a:off x="881088" y="1882992"/>
            <a:ext cx="7557565" cy="3434638"/>
          </a:xfrm>
        </p:spPr>
        <p:txBody>
          <a:bodyPr/>
          <a:lstStyle/>
          <a:p>
            <a:pPr lvl="0"/>
            <a:endParaRPr lang="en-GB" dirty="0"/>
          </a:p>
          <a:p>
            <a:pPr lvl="0"/>
            <a:endParaRPr lang="en-GB" dirty="0"/>
          </a:p>
          <a:p>
            <a:pPr lvl="0">
              <a:buFont typeface="Arial" panose="020B0604020202020204" pitchFamily="34" charset="0"/>
              <a:buChar char="•"/>
            </a:pPr>
            <a:r>
              <a:rPr lang="en-GB" dirty="0"/>
              <a:t>People were usually able to access a face-to-face appointment eventually if they felt they really needed one or were unable to use other remote systems, but this often required persistence and repeated escalation by patients or their family members.</a:t>
            </a:r>
          </a:p>
          <a:p>
            <a:pPr lvl="0"/>
            <a:endParaRPr lang="en-GB" dirty="0"/>
          </a:p>
          <a:p>
            <a:pPr lvl="0">
              <a:buFont typeface="Arial" panose="020B0604020202020204" pitchFamily="34" charset="0"/>
              <a:buChar char="•"/>
            </a:pPr>
            <a:r>
              <a:rPr lang="en-GB" dirty="0"/>
              <a:t>Usually people are asked to have a phone appointment before a face-to-face appointment can be booked at a clinician’s discretion. </a:t>
            </a:r>
          </a:p>
          <a:p>
            <a:endParaRPr lang="en-GB" dirty="0"/>
          </a:p>
          <a:p>
            <a:pPr>
              <a:buFont typeface="Arial" panose="020B0604020202020204" pitchFamily="34" charset="0"/>
              <a:buChar char="•"/>
            </a:pPr>
            <a:r>
              <a:rPr lang="en-GB" dirty="0"/>
              <a:t>People who are regular visitors to their GP practice were frustrated at the lack of pro-active communication about how visiting arrangements would change.</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98559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CA7B-762A-47DC-B661-285F29507B45}"/>
              </a:ext>
            </a:extLst>
          </p:cNvPr>
          <p:cNvSpPr>
            <a:spLocks noGrp="1"/>
          </p:cNvSpPr>
          <p:nvPr>
            <p:ph type="title"/>
          </p:nvPr>
        </p:nvSpPr>
        <p:spPr>
          <a:xfrm>
            <a:off x="1074561" y="684594"/>
            <a:ext cx="7218000" cy="504000"/>
          </a:xfrm>
        </p:spPr>
        <p:txBody>
          <a:bodyPr/>
          <a:lstStyle/>
          <a:p>
            <a:r>
              <a:rPr lang="en-GB" dirty="0"/>
              <a:t>Remote care removes barriers for some and creates barriers for others </a:t>
            </a:r>
          </a:p>
        </p:txBody>
      </p:sp>
      <p:sp>
        <p:nvSpPr>
          <p:cNvPr id="3" name="Content Placeholder 2">
            <a:extLst>
              <a:ext uri="{FF2B5EF4-FFF2-40B4-BE49-F238E27FC236}">
                <a16:creationId xmlns:a16="http://schemas.microsoft.com/office/drawing/2014/main" id="{EFA7E7D4-3C91-4432-8F3A-5DAB428F43D7}"/>
              </a:ext>
            </a:extLst>
          </p:cNvPr>
          <p:cNvSpPr>
            <a:spLocks noGrp="1"/>
          </p:cNvSpPr>
          <p:nvPr>
            <p:ph idx="1"/>
          </p:nvPr>
        </p:nvSpPr>
        <p:spPr>
          <a:xfrm>
            <a:off x="604974" y="1891751"/>
            <a:ext cx="7818878" cy="4205850"/>
          </a:xfrm>
        </p:spPr>
        <p:txBody>
          <a:bodyPr/>
          <a:lstStyle/>
          <a:p>
            <a:pPr marL="0" indent="0"/>
            <a:endParaRPr lang="en-US" dirty="0"/>
          </a:p>
          <a:p>
            <a:pPr lvl="0">
              <a:buFont typeface="Arial" panose="020B0604020202020204" pitchFamily="34" charset="0"/>
              <a:buChar char="•"/>
            </a:pPr>
            <a:r>
              <a:rPr lang="en-GB" dirty="0"/>
              <a:t>Those with mobility issues were likely to say remote care made things easier for them since they were able to avoid difficult trips to the practice, and many shared positive experiences. People with caring roles also found it easier to talk to their doctors remotely without worrying about leaving their loved ones alone.  </a:t>
            </a:r>
            <a:br>
              <a:rPr lang="en-GB" dirty="0"/>
            </a:br>
            <a:endParaRPr lang="en-GB" dirty="0"/>
          </a:p>
          <a:p>
            <a:pPr lvl="0">
              <a:buFont typeface="Arial" panose="020B0604020202020204" pitchFamily="34" charset="0"/>
              <a:buChar char="•"/>
            </a:pPr>
            <a:r>
              <a:rPr lang="en-GB" dirty="0"/>
              <a:t>The most common complaint we heard was around the difficulty of getting an appointment in the first place, with many reporting phone lines always being busy or available appointments always being fully booked when they rang first thing in the morning. </a:t>
            </a:r>
          </a:p>
          <a:p>
            <a:pPr lvl="0">
              <a:buFont typeface="Arial" panose="020B0604020202020204" pitchFamily="34" charset="0"/>
              <a:buChar char="•"/>
            </a:pPr>
            <a:endParaRPr lang="en-GB" dirty="0"/>
          </a:p>
          <a:p>
            <a:pPr lvl="0">
              <a:buFont typeface="Arial" panose="020B0604020202020204" pitchFamily="34" charset="0"/>
              <a:buChar char="•"/>
            </a:pPr>
            <a:r>
              <a:rPr lang="en-GB" dirty="0"/>
              <a:t>Issues with ‘total triage’ – people told they can only book through </a:t>
            </a:r>
            <a:r>
              <a:rPr lang="en-GB" dirty="0" err="1"/>
              <a:t>AskMyGP</a:t>
            </a:r>
            <a:r>
              <a:rPr lang="en-GB" dirty="0"/>
              <a:t> app and not being supported by reception to make bookings. This led to several vulnerable patients abandoning attempts to seek care.</a:t>
            </a:r>
            <a:br>
              <a:rPr lang="en-GB" dirty="0"/>
            </a:br>
            <a:endParaRPr lang="en-GB" dirty="0"/>
          </a:p>
          <a:p>
            <a:pPr lvl="0">
              <a:buFont typeface="Arial" panose="020B0604020202020204" pitchFamily="34" charset="0"/>
              <a:buChar char="•"/>
            </a:pPr>
            <a:r>
              <a:rPr lang="en-GB" dirty="0"/>
              <a:t>Language barriers presented a significant issue for phone appointments – variation across practices as to whether interpreter was possible on phone consultation. </a:t>
            </a:r>
            <a:br>
              <a:rPr lang="en-GB" dirty="0"/>
            </a:br>
            <a:endParaRPr lang="en-GB"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57737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9AF9-B300-401B-A0F9-4F61BC549723}"/>
              </a:ext>
            </a:extLst>
          </p:cNvPr>
          <p:cNvSpPr>
            <a:spLocks noGrp="1"/>
          </p:cNvSpPr>
          <p:nvPr>
            <p:ph type="title"/>
          </p:nvPr>
        </p:nvSpPr>
        <p:spPr/>
        <p:txBody>
          <a:bodyPr/>
          <a:lstStyle/>
          <a:p>
            <a:r>
              <a:rPr lang="en-GB"/>
              <a:t>Experience of remote care</a:t>
            </a:r>
          </a:p>
        </p:txBody>
      </p:sp>
      <p:sp>
        <p:nvSpPr>
          <p:cNvPr id="3" name="Content Placeholder 2">
            <a:extLst>
              <a:ext uri="{FF2B5EF4-FFF2-40B4-BE49-F238E27FC236}">
                <a16:creationId xmlns:a16="http://schemas.microsoft.com/office/drawing/2014/main" id="{3CE1B20D-4F38-4752-AA2D-579FF7890D62}"/>
              </a:ext>
            </a:extLst>
          </p:cNvPr>
          <p:cNvSpPr>
            <a:spLocks noGrp="1"/>
          </p:cNvSpPr>
          <p:nvPr>
            <p:ph idx="1"/>
          </p:nvPr>
        </p:nvSpPr>
        <p:spPr>
          <a:xfrm>
            <a:off x="701197" y="1506629"/>
            <a:ext cx="7593491" cy="4665572"/>
          </a:xfrm>
        </p:spPr>
        <p:txBody>
          <a:bodyPr/>
          <a:lstStyle/>
          <a:p>
            <a:pPr>
              <a:buFont typeface="Arial" panose="020B0604020202020204" pitchFamily="34" charset="0"/>
              <a:buChar char="•"/>
            </a:pPr>
            <a:r>
              <a:rPr lang="en-GB" dirty="0"/>
              <a:t>People in the three groups we spoke to reiterated similar frustrations with telephone appointments as the sample from the general population we spoke to for </a:t>
            </a:r>
            <a:r>
              <a:rPr lang="en-GB" i="1" u="sng" dirty="0">
                <a:hlinkClick r:id="rId2"/>
              </a:rPr>
              <a:t>previous work</a:t>
            </a:r>
            <a:r>
              <a:rPr lang="en-GB" dirty="0"/>
              <a:t>, particularly not knowing exactly when a doctor will call within a wide time slot. </a:t>
            </a:r>
            <a:br>
              <a:rPr lang="en-GB" dirty="0"/>
            </a:br>
            <a:endParaRPr lang="en-GB" dirty="0"/>
          </a:p>
          <a:p>
            <a:pPr>
              <a:buFont typeface="Arial" panose="020B0604020202020204" pitchFamily="34" charset="0"/>
              <a:buChar char="•"/>
            </a:pPr>
            <a:r>
              <a:rPr lang="en-GB" dirty="0"/>
              <a:t>People also experienced a range of challenges accessing care specific to their conditions or demographics, or to do with their digital skills or literacy, including: </a:t>
            </a:r>
          </a:p>
          <a:p>
            <a:pPr lvl="4"/>
            <a:r>
              <a:rPr lang="en-US" dirty="0"/>
              <a:t>Some older people or people with hearing impairments said they found it difficult to hear on the phone </a:t>
            </a:r>
          </a:p>
          <a:p>
            <a:pPr lvl="4"/>
            <a:r>
              <a:rPr lang="en-US" dirty="0"/>
              <a:t>not being able to register a family member on remote consultation platforms using a common email address; </a:t>
            </a:r>
          </a:p>
          <a:p>
            <a:pPr lvl="4"/>
            <a:r>
              <a:rPr lang="en-US" dirty="0"/>
              <a:t>finding it difficult to navigate registration requirements, e.g. creating or knowing a required password; </a:t>
            </a:r>
          </a:p>
          <a:p>
            <a:pPr lvl="4"/>
            <a:r>
              <a:rPr lang="en-US" dirty="0"/>
              <a:t>people with language barriers struggling to get a repeat prescription as they could not spell or pronounce the name of the medication over the phone.</a:t>
            </a:r>
          </a:p>
          <a:p>
            <a:pPr marL="0" indent="0"/>
            <a:endParaRPr lang="en-US" dirty="0"/>
          </a:p>
          <a:p>
            <a:pPr marL="0" indent="0"/>
            <a:endParaRPr lang="en-GB" dirty="0"/>
          </a:p>
        </p:txBody>
      </p:sp>
    </p:spTree>
    <p:extLst>
      <p:ext uri="{BB962C8B-B14F-4D97-AF65-F5344CB8AC3E}">
        <p14:creationId xmlns:p14="http://schemas.microsoft.com/office/powerpoint/2010/main" val="242841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CA7B-762A-47DC-B661-285F29507B45}"/>
              </a:ext>
            </a:extLst>
          </p:cNvPr>
          <p:cNvSpPr>
            <a:spLocks noGrp="1"/>
          </p:cNvSpPr>
          <p:nvPr>
            <p:ph type="title"/>
          </p:nvPr>
        </p:nvSpPr>
        <p:spPr/>
        <p:txBody>
          <a:bodyPr/>
          <a:lstStyle/>
          <a:p>
            <a:r>
              <a:rPr lang="en-GB" dirty="0"/>
              <a:t>People want choice over what kind of appointment they have</a:t>
            </a:r>
          </a:p>
        </p:txBody>
      </p:sp>
      <p:sp>
        <p:nvSpPr>
          <p:cNvPr id="3" name="Content Placeholder 2">
            <a:extLst>
              <a:ext uri="{FF2B5EF4-FFF2-40B4-BE49-F238E27FC236}">
                <a16:creationId xmlns:a16="http://schemas.microsoft.com/office/drawing/2014/main" id="{EFA7E7D4-3C91-4432-8F3A-5DAB428F43D7}"/>
              </a:ext>
            </a:extLst>
          </p:cNvPr>
          <p:cNvSpPr>
            <a:spLocks noGrp="1"/>
          </p:cNvSpPr>
          <p:nvPr>
            <p:ph idx="1"/>
          </p:nvPr>
        </p:nvSpPr>
        <p:spPr>
          <a:xfrm>
            <a:off x="962818" y="2019091"/>
            <a:ext cx="7218363" cy="4421187"/>
          </a:xfrm>
        </p:spPr>
        <p:txBody>
          <a:bodyPr/>
          <a:lstStyle/>
          <a:p>
            <a:pPr>
              <a:buFont typeface="Arial" panose="020B0604020202020204" pitchFamily="34" charset="0"/>
              <a:buChar char="•"/>
            </a:pPr>
            <a:r>
              <a:rPr lang="en-GB" dirty="0"/>
              <a:t>Overwhelmingly people expressed the desire for </a:t>
            </a:r>
            <a:r>
              <a:rPr lang="en-GB" b="1" dirty="0"/>
              <a:t>choice</a:t>
            </a:r>
            <a:r>
              <a:rPr lang="en-GB" dirty="0"/>
              <a:t> over what kind of appointment works best for them.</a:t>
            </a:r>
            <a:br>
              <a:rPr lang="en-GB" dirty="0"/>
            </a:br>
            <a:br>
              <a:rPr lang="en-GB" dirty="0"/>
            </a:br>
            <a:endParaRPr lang="en-GB" dirty="0"/>
          </a:p>
          <a:p>
            <a:pPr>
              <a:buFont typeface="Arial" panose="020B0604020202020204" pitchFamily="34" charset="0"/>
              <a:buChar char="•"/>
            </a:pPr>
            <a:r>
              <a:rPr lang="en-GB" dirty="0"/>
              <a:t>We frequently heard people say that they understood the need for the shift to remote methods during the pandemic and felt remote solutions had been “good enough” given the circumstances, but they were concerned that this would become the only option. They felt something would be lost from their care in the long term if they couldn’t return to face-to-face appointments in future.  </a:t>
            </a:r>
            <a:br>
              <a:rPr lang="en-GB" dirty="0"/>
            </a:br>
            <a:br>
              <a:rPr lang="en-GB" dirty="0"/>
            </a:br>
            <a:endParaRPr lang="en-GB" dirty="0"/>
          </a:p>
          <a:p>
            <a:pPr>
              <a:buFont typeface="Arial" panose="020B0604020202020204" pitchFamily="34" charset="0"/>
              <a:buChar char="•"/>
            </a:pPr>
            <a:r>
              <a:rPr lang="en-GB" dirty="0"/>
              <a:t>People who spoke about a specific remote consultation were more likely than not to be satisfied with the quality of care. However, when speaking about the shift to remote care in general terms, people were more likely to be unsatisfied. </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80265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95054-A225-45A0-94F7-1D4AB7778AA4}"/>
              </a:ext>
            </a:extLst>
          </p:cNvPr>
          <p:cNvSpPr>
            <a:spLocks noGrp="1"/>
          </p:cNvSpPr>
          <p:nvPr>
            <p:ph type="title"/>
          </p:nvPr>
        </p:nvSpPr>
        <p:spPr/>
        <p:txBody>
          <a:bodyPr/>
          <a:lstStyle/>
          <a:p>
            <a:r>
              <a:rPr lang="en-GB" dirty="0"/>
              <a:t>Staff support remote care but want a hybrid model</a:t>
            </a:r>
          </a:p>
        </p:txBody>
      </p:sp>
      <p:sp>
        <p:nvSpPr>
          <p:cNvPr id="3" name="Content Placeholder 2">
            <a:extLst>
              <a:ext uri="{FF2B5EF4-FFF2-40B4-BE49-F238E27FC236}">
                <a16:creationId xmlns:a16="http://schemas.microsoft.com/office/drawing/2014/main" id="{13EA306E-B407-4FCB-A3FB-F5E8BC260439}"/>
              </a:ext>
            </a:extLst>
          </p:cNvPr>
          <p:cNvSpPr>
            <a:spLocks noGrp="1"/>
          </p:cNvSpPr>
          <p:nvPr>
            <p:ph idx="1"/>
          </p:nvPr>
        </p:nvSpPr>
        <p:spPr>
          <a:xfrm>
            <a:off x="630353" y="1793085"/>
            <a:ext cx="8106416" cy="4554415"/>
          </a:xfrm>
        </p:spPr>
        <p:txBody>
          <a:bodyPr/>
          <a:lstStyle/>
          <a:p>
            <a:pPr lvl="0">
              <a:buFont typeface="Arial" panose="020B0604020202020204" pitchFamily="34" charset="0"/>
              <a:buChar char="•"/>
            </a:pPr>
            <a:r>
              <a:rPr lang="en-GB" dirty="0"/>
              <a:t>Most staff interviews expressed broadly positive views about the shift to remote care, saying that they felt it was a valuable addition and had allowed them to accelerate a change which was already in progress and helped them to work more efficiently. They felt that a large part of the practice population, especially young people, are grateful for the option to have remote appointments which fit better around their lives. </a:t>
            </a:r>
            <a:br>
              <a:rPr lang="en-GB" dirty="0"/>
            </a:br>
            <a:endParaRPr lang="en-GB" dirty="0"/>
          </a:p>
          <a:p>
            <a:pPr lvl="0">
              <a:buFont typeface="Arial" panose="020B0604020202020204" pitchFamily="34" charset="0"/>
              <a:buChar char="•"/>
            </a:pPr>
            <a:r>
              <a:rPr lang="en-GB" dirty="0"/>
              <a:t>However, most staff also acknowledged that the pace of the changes had been extremely fast - several said they had to implement the remote systems “overnight” with little support - and this meant that some people’s needs weren’t met. There was acknowledgement that older people and non-English speakers have particularly struggled with the shift to remote care, and several staff acknowledged that this might have meant people not seeking help, avoiding seeing their GP.</a:t>
            </a:r>
            <a:br>
              <a:rPr lang="en-GB" dirty="0"/>
            </a:br>
            <a:endParaRPr lang="en-GB" dirty="0"/>
          </a:p>
          <a:p>
            <a:pPr lvl="0">
              <a:buFont typeface="Arial" panose="020B0604020202020204" pitchFamily="34" charset="0"/>
              <a:buChar char="•"/>
            </a:pPr>
            <a:r>
              <a:rPr lang="en-GB" dirty="0"/>
              <a:t>Most staff want to maintain use of remote appointments going forward in a hybrid model. But many said that the proportion of remote vs face-to-face appointments should be reviewed, suggesting that the number of face-to-face appointments should be higher than during the pandemic.  </a:t>
            </a:r>
          </a:p>
          <a:p>
            <a:pPr lvl="0">
              <a:buFont typeface="Arial" panose="020B0604020202020204" pitchFamily="34" charset="0"/>
              <a:buChar char="•"/>
            </a:pPr>
            <a:endParaRPr lang="en-GB" dirty="0"/>
          </a:p>
          <a:p>
            <a:pPr lvl="0">
              <a:buFont typeface="Arial" panose="020B0604020202020204" pitchFamily="34" charset="0"/>
              <a:buChar char="•"/>
            </a:pPr>
            <a:endParaRPr lang="en-GB" dirty="0"/>
          </a:p>
          <a:p>
            <a:r>
              <a:rPr lang="en-GB" dirty="0"/>
              <a:t> </a:t>
            </a:r>
          </a:p>
        </p:txBody>
      </p:sp>
    </p:spTree>
    <p:extLst>
      <p:ext uri="{BB962C8B-B14F-4D97-AF65-F5344CB8AC3E}">
        <p14:creationId xmlns:p14="http://schemas.microsoft.com/office/powerpoint/2010/main" val="45940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95054-A225-45A0-94F7-1D4AB7778AA4}"/>
              </a:ext>
            </a:extLst>
          </p:cNvPr>
          <p:cNvSpPr>
            <a:spLocks noGrp="1"/>
          </p:cNvSpPr>
          <p:nvPr>
            <p:ph type="title"/>
          </p:nvPr>
        </p:nvSpPr>
        <p:spPr/>
        <p:txBody>
          <a:bodyPr/>
          <a:lstStyle/>
          <a:p>
            <a:r>
              <a:rPr lang="en-GB" dirty="0"/>
              <a:t>Better support could help some people access care in different ways </a:t>
            </a:r>
          </a:p>
        </p:txBody>
      </p:sp>
      <p:sp>
        <p:nvSpPr>
          <p:cNvPr id="3" name="Content Placeholder 2">
            <a:extLst>
              <a:ext uri="{FF2B5EF4-FFF2-40B4-BE49-F238E27FC236}">
                <a16:creationId xmlns:a16="http://schemas.microsoft.com/office/drawing/2014/main" id="{13EA306E-B407-4FCB-A3FB-F5E8BC260439}"/>
              </a:ext>
            </a:extLst>
          </p:cNvPr>
          <p:cNvSpPr>
            <a:spLocks noGrp="1"/>
          </p:cNvSpPr>
          <p:nvPr>
            <p:ph idx="1"/>
          </p:nvPr>
        </p:nvSpPr>
        <p:spPr>
          <a:xfrm>
            <a:off x="1036296" y="1917656"/>
            <a:ext cx="7218363" cy="4554415"/>
          </a:xfrm>
        </p:spPr>
        <p:txBody>
          <a:bodyPr/>
          <a:lstStyle/>
          <a:p>
            <a:pPr>
              <a:buFont typeface="Arial" panose="020B0604020202020204" pitchFamily="34" charset="0"/>
              <a:buChar char="•"/>
            </a:pPr>
            <a:r>
              <a:rPr lang="en-GB" dirty="0"/>
              <a:t>People wanted more pro-active communication from the GPs about changes in working practices. </a:t>
            </a:r>
          </a:p>
          <a:p>
            <a:pPr>
              <a:buFont typeface="Arial" panose="020B0604020202020204" pitchFamily="34" charset="0"/>
              <a:buChar char="•"/>
            </a:pPr>
            <a:endParaRPr lang="en-GB" dirty="0"/>
          </a:p>
          <a:p>
            <a:pPr>
              <a:buFont typeface="Arial" panose="020B0604020202020204" pitchFamily="34" charset="0"/>
              <a:buChar char="•"/>
            </a:pPr>
            <a:r>
              <a:rPr lang="en-GB" dirty="0"/>
              <a:t>People should have a right to access an interpreter at all appointments. </a:t>
            </a:r>
            <a:br>
              <a:rPr lang="en-GB" dirty="0"/>
            </a:br>
            <a:endParaRPr lang="en-GB" dirty="0"/>
          </a:p>
          <a:p>
            <a:pPr>
              <a:buFont typeface="Arial" panose="020B0604020202020204" pitchFamily="34" charset="0"/>
              <a:buChar char="•"/>
            </a:pPr>
            <a:r>
              <a:rPr lang="en-GB" dirty="0"/>
              <a:t>Both patients and staff suggested that it would be helpful to make notes on patient records regarding communication needs or level of digital skills that people may have so staff can be aware of their circumstances in future </a:t>
            </a:r>
            <a:br>
              <a:rPr lang="en-GB" dirty="0"/>
            </a:br>
            <a:endParaRPr lang="en-GB" dirty="0"/>
          </a:p>
          <a:p>
            <a:pPr>
              <a:buFont typeface="Arial" panose="020B0604020202020204" pitchFamily="34" charset="0"/>
              <a:buChar char="•"/>
            </a:pPr>
            <a:r>
              <a:rPr lang="en-GB" dirty="0"/>
              <a:t>Guidance like </a:t>
            </a:r>
            <a:r>
              <a:rPr lang="en-GB" dirty="0" err="1"/>
              <a:t>Youtube</a:t>
            </a:r>
            <a:r>
              <a:rPr lang="en-GB" dirty="0"/>
              <a:t> videos demonstrating how to use their e-consult system. </a:t>
            </a:r>
          </a:p>
          <a:p>
            <a:pPr>
              <a:buFont typeface="Arial" panose="020B0604020202020204" pitchFamily="34" charset="0"/>
              <a:buChar char="•"/>
            </a:pPr>
            <a:r>
              <a:rPr lang="en-GB" dirty="0"/>
              <a:t>Setting aside specific time slots for older and more vulnerable people to call and book an appointment to ensure they can get an appointment. </a:t>
            </a:r>
            <a:br>
              <a:rPr lang="en-GB" dirty="0"/>
            </a:br>
            <a:endParaRPr lang="en-GB" dirty="0"/>
          </a:p>
          <a:p>
            <a:pPr>
              <a:buFont typeface="Arial" panose="020B0604020202020204" pitchFamily="34" charset="0"/>
              <a:buChar char="•"/>
            </a:pPr>
            <a:r>
              <a:rPr lang="en-GB" dirty="0"/>
              <a:t>Ensuring ‘total triage’ can be accessed over the phone and not just digital.</a:t>
            </a:r>
          </a:p>
          <a:p>
            <a:pPr>
              <a:buFont typeface="Arial" panose="020B0604020202020204" pitchFamily="34" charset="0"/>
              <a:buChar char="•"/>
            </a:pPr>
            <a:r>
              <a:rPr lang="en-GB" dirty="0"/>
              <a:t>Individual digital support and training</a:t>
            </a:r>
          </a:p>
        </p:txBody>
      </p:sp>
    </p:spTree>
    <p:extLst>
      <p:ext uri="{BB962C8B-B14F-4D97-AF65-F5344CB8AC3E}">
        <p14:creationId xmlns:p14="http://schemas.microsoft.com/office/powerpoint/2010/main" val="3494160563"/>
      </p:ext>
    </p:extLst>
  </p:cSld>
  <p:clrMapOvr>
    <a:masterClrMapping/>
  </p:clrMapOvr>
</p:sld>
</file>

<file path=ppt/theme/theme1.xml><?xml version="1.0" encoding="utf-8"?>
<a:theme xmlns:a="http://schemas.openxmlformats.org/drawingml/2006/main" name="HWE_PowerPoint">
  <a:themeElements>
    <a:clrScheme name="HWE_PowerPoint 1">
      <a:dk1>
        <a:srgbClr val="000000"/>
      </a:dk1>
      <a:lt1>
        <a:srgbClr val="FFFFFF"/>
      </a:lt1>
      <a:dk2>
        <a:srgbClr val="004F6B"/>
      </a:dk2>
      <a:lt2>
        <a:srgbClr val="E73E97"/>
      </a:lt2>
      <a:accent1>
        <a:srgbClr val="84BD00"/>
      </a:accent1>
      <a:accent2>
        <a:srgbClr val="00857C"/>
      </a:accent2>
      <a:accent3>
        <a:srgbClr val="FFFFFF"/>
      </a:accent3>
      <a:accent4>
        <a:srgbClr val="000000"/>
      </a:accent4>
      <a:accent5>
        <a:srgbClr val="C2DBAA"/>
      </a:accent5>
      <a:accent6>
        <a:srgbClr val="007870"/>
      </a:accent6>
      <a:hlink>
        <a:srgbClr val="A00054"/>
      </a:hlink>
      <a:folHlink>
        <a:srgbClr val="0080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WE_PowerPoint 1">
        <a:dk1>
          <a:srgbClr val="000000"/>
        </a:dk1>
        <a:lt1>
          <a:srgbClr val="FFFFFF"/>
        </a:lt1>
        <a:dk2>
          <a:srgbClr val="004F6B"/>
        </a:dk2>
        <a:lt2>
          <a:srgbClr val="E73E97"/>
        </a:lt2>
        <a:accent1>
          <a:srgbClr val="84BD00"/>
        </a:accent1>
        <a:accent2>
          <a:srgbClr val="00857C"/>
        </a:accent2>
        <a:accent3>
          <a:srgbClr val="FFFFFF"/>
        </a:accent3>
        <a:accent4>
          <a:srgbClr val="000000"/>
        </a:accent4>
        <a:accent5>
          <a:srgbClr val="C2DBAA"/>
        </a:accent5>
        <a:accent6>
          <a:srgbClr val="007870"/>
        </a:accent6>
        <a:hlink>
          <a:srgbClr val="A00054"/>
        </a:hlink>
        <a:folHlink>
          <a:srgbClr val="0080A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d162527-c308-4a98-98b8-9e726c57dd8b">
      <UserInfo>
        <DisplayName>Cronin, Amber</DisplayName>
        <AccountId>32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11" ma:contentTypeDescription="Create a new document." ma:contentTypeScope="" ma:versionID="b17724b9936d4408ab029167bd2423a7">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4b51748896aaa6bfc44f493df3d8131f"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9D5DDF-09B6-4649-AEAB-58AAB03EBDBF}">
  <ds:schemaRefs>
    <ds:schemaRef ds:uri="http://schemas.microsoft.com/office/2006/metadata/properties"/>
    <ds:schemaRef ds:uri="http://schemas.microsoft.com/office/infopath/2007/PartnerControls"/>
    <ds:schemaRef ds:uri="1d162527-c308-4a98-98b8-9e726c57dd8b"/>
  </ds:schemaRefs>
</ds:datastoreItem>
</file>

<file path=customXml/itemProps2.xml><?xml version="1.0" encoding="utf-8"?>
<ds:datastoreItem xmlns:ds="http://schemas.openxmlformats.org/officeDocument/2006/customXml" ds:itemID="{69C14750-A682-453C-90AA-720A5D4C3F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3920EC-DD82-4F5B-B649-75F708622A2D}">
  <ds:schemaRefs>
    <ds:schemaRef ds:uri="http://schemas.microsoft.com/office/2006/metadata/longProperties"/>
  </ds:schemaRefs>
</ds:datastoreItem>
</file>

<file path=customXml/itemProps4.xml><?xml version="1.0" encoding="utf-8"?>
<ds:datastoreItem xmlns:ds="http://schemas.openxmlformats.org/officeDocument/2006/customXml" ds:itemID="{44C7A56F-94FB-4DFD-9CD0-859921AD73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HWE_PowerPoint</Template>
  <TotalTime>492</TotalTime>
  <Words>1832</Words>
  <Application>Microsoft Office PowerPoint</Application>
  <PresentationFormat>On-screen Show (4:3)</PresentationFormat>
  <Paragraphs>94</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vt:lpstr>
      <vt:lpstr>HWE_PowerPoint</vt:lpstr>
      <vt:lpstr>PowerPoint Presentation</vt:lpstr>
      <vt:lpstr>Background</vt:lpstr>
      <vt:lpstr>People find it more difficult to use remote methods for a variety of reasons</vt:lpstr>
      <vt:lpstr>People found it more difficult to access face-to-face appointments during the pandemic</vt:lpstr>
      <vt:lpstr>Remote care removes barriers for some and creates barriers for others </vt:lpstr>
      <vt:lpstr>Experience of remote care</vt:lpstr>
      <vt:lpstr>People want choice over what kind of appointment they have</vt:lpstr>
      <vt:lpstr>Staff support remote care but want a hybrid model</vt:lpstr>
      <vt:lpstr>Better support could help some people access care in different ways </vt:lpstr>
      <vt:lpstr>5 principles for post-Covid digital healthcare   </vt:lpstr>
      <vt:lpstr>5 principles for post-Covid digital healthcare   </vt:lpstr>
      <vt:lpstr>5 principles for post-Covid digital healthcare   </vt:lpstr>
      <vt:lpstr>5 principles for post-Covid digital healthcare   </vt:lpstr>
      <vt:lpstr>5 principles for post-Covid digital healthcare   </vt:lpstr>
    </vt:vector>
  </TitlesOfParts>
  <Company>CQC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scain</dc:creator>
  <cp:lastModifiedBy>Macikene, Urte</cp:lastModifiedBy>
  <cp:revision>3</cp:revision>
  <dcterms:created xsi:type="dcterms:W3CDTF">2013-04-22T10:53:06Z</dcterms:created>
  <dcterms:modified xsi:type="dcterms:W3CDTF">2021-06-10T15:02:11Z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IMS\UMacikene</vt:lpwstr>
  </property>
  <property fmtid="{D5CDD505-2E9C-101B-9397-08002B2CF9AE}" pid="3" name="Order">
    <vt:lpwstr>100.000000000000</vt:lpwstr>
  </property>
  <property fmtid="{D5CDD505-2E9C-101B-9397-08002B2CF9AE}" pid="4" name="display_urn:schemas-microsoft-com:office:office#Author">
    <vt:lpwstr>IMS\UMacikene</vt:lpwstr>
  </property>
  <property fmtid="{D5CDD505-2E9C-101B-9397-08002B2CF9AE}" pid="5" name="ContentTypeId">
    <vt:lpwstr>0x010100480EA4E9A0D10A4B86B174D08978D5EB</vt:lpwstr>
  </property>
</Properties>
</file>